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8" r:id="rId3"/>
    <p:sldId id="267" r:id="rId4"/>
    <p:sldId id="263" r:id="rId5"/>
    <p:sldId id="261" r:id="rId6"/>
    <p:sldId id="269" r:id="rId7"/>
    <p:sldId id="270" r:id="rId8"/>
    <p:sldId id="271" r:id="rId9"/>
    <p:sldId id="272" r:id="rId10"/>
  </p:sldIdLst>
  <p:sldSz cx="9144000" cy="6858000" type="screen4x3"/>
  <p:notesSz cx="6858000" cy="9144000"/>
  <p:embeddedFontLst>
    <p:embeddedFont>
      <p:font typeface="Matilda" charset="0"/>
      <p:regular r:id="rId1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9933"/>
    <a:srgbClr val="EFADA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>
      <p:cViewPr varScale="1">
        <p:scale>
          <a:sx n="57" d="100"/>
          <a:sy n="57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40674" y="1600200"/>
            <a:ext cx="4846144" cy="2353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err="1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98333">
                      <a:srgbClr val="FFC000"/>
                    </a:gs>
                    <a:gs pos="69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Лэпбук</a:t>
            </a:r>
            <a:endParaRPr lang="ru-RU" sz="4400" b="1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98333">
                    <a:srgbClr val="FFC000"/>
                  </a:gs>
                  <a:gs pos="69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98333">
                      <a:srgbClr val="FFC000"/>
                    </a:gs>
                    <a:gs pos="69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«Новые приключения Кота Леопольда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76600" y="4953000"/>
            <a:ext cx="2743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304764"/>
            <a:ext cx="8208912" cy="5076564"/>
          </a:xfrm>
        </p:spPr>
        <p:txBody>
          <a:bodyPr/>
          <a:lstStyle/>
          <a:p>
            <a:pPr marL="0" lvl="0" indent="0" algn="ctr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ru-RU" b="1" dirty="0" err="1" smtClean="0">
                <a:ln w="11430"/>
                <a:gradFill>
                  <a:gsLst>
                    <a:gs pos="0">
                      <a:srgbClr val="9BBB59">
                        <a:lumMod val="20000"/>
                        <a:lumOff val="80000"/>
                      </a:srgbClr>
                    </a:gs>
                    <a:gs pos="12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98333">
                      <a:srgbClr val="FFC000"/>
                    </a:gs>
                    <a:gs pos="69000">
                      <a:srgbClr val="F79646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Лэпбук</a:t>
            </a:r>
            <a:r>
              <a:rPr lang="ru-RU" b="1" dirty="0" smtClean="0">
                <a:ln w="11430"/>
                <a:gradFill>
                  <a:gsLst>
                    <a:gs pos="0">
                      <a:srgbClr val="9BBB59">
                        <a:lumMod val="20000"/>
                        <a:lumOff val="80000"/>
                      </a:srgbClr>
                    </a:gs>
                    <a:gs pos="12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98333">
                      <a:srgbClr val="FFC000"/>
                    </a:gs>
                    <a:gs pos="69000">
                      <a:srgbClr val="F79646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 по </a:t>
            </a:r>
            <a:r>
              <a:rPr lang="ru-RU" b="1" dirty="0">
                <a:ln w="11430"/>
                <a:gradFill>
                  <a:gsLst>
                    <a:gs pos="0">
                      <a:srgbClr val="9BBB59">
                        <a:lumMod val="20000"/>
                        <a:lumOff val="80000"/>
                      </a:srgbClr>
                    </a:gs>
                    <a:gs pos="12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98333">
                      <a:srgbClr val="FFC000"/>
                    </a:gs>
                    <a:gs pos="69000">
                      <a:srgbClr val="F79646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формированию представлений о величине предметов у детей дошкольного </a:t>
            </a:r>
            <a:r>
              <a:rPr lang="ru-RU" b="1" dirty="0" smtClean="0">
                <a:ln w="11430"/>
                <a:gradFill>
                  <a:gsLst>
                    <a:gs pos="0">
                      <a:srgbClr val="9BBB59">
                        <a:lumMod val="20000"/>
                        <a:lumOff val="80000"/>
                      </a:srgbClr>
                    </a:gs>
                    <a:gs pos="12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98333">
                      <a:srgbClr val="FFC000"/>
                    </a:gs>
                    <a:gs pos="69000">
                      <a:srgbClr val="F79646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возраста.</a:t>
            </a:r>
          </a:p>
          <a:p>
            <a:pPr marL="0" lvl="0" indent="0" algn="ctr"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ru-RU" b="1" dirty="0">
              <a:ln w="11430"/>
              <a:gradFill>
                <a:gsLst>
                  <a:gs pos="0">
                    <a:srgbClr val="9BBB59">
                      <a:lumMod val="20000"/>
                      <a:lumOff val="80000"/>
                    </a:srgbClr>
                  </a:gs>
                  <a:gs pos="12000">
                    <a:srgbClr val="C0504D">
                      <a:tint val="90000"/>
                      <a:shade val="60000"/>
                      <a:satMod val="240000"/>
                    </a:srgbClr>
                  </a:gs>
                  <a:gs pos="98333">
                    <a:srgbClr val="FFC000"/>
                  </a:gs>
                  <a:gs pos="69000">
                    <a:srgbClr val="F79646">
                      <a:lumMod val="75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</a:endParaRPr>
          </a:p>
          <a:p>
            <a:pPr marL="0" lvl="0" indent="0" algn="ctr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ru-RU" b="1" dirty="0" err="1">
                <a:ln w="11430"/>
                <a:gradFill>
                  <a:gsLst>
                    <a:gs pos="0">
                      <a:srgbClr val="9BBB59">
                        <a:lumMod val="20000"/>
                        <a:lumOff val="80000"/>
                      </a:srgbClr>
                    </a:gs>
                    <a:gs pos="12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98333">
                      <a:srgbClr val="FFC000"/>
                    </a:gs>
                    <a:gs pos="69000">
                      <a:srgbClr val="F79646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Цель:Формирование</a:t>
            </a:r>
            <a:r>
              <a:rPr lang="ru-RU" b="1" dirty="0">
                <a:ln w="11430"/>
                <a:gradFill>
                  <a:gsLst>
                    <a:gs pos="0">
                      <a:srgbClr val="9BBB59">
                        <a:lumMod val="20000"/>
                        <a:lumOff val="80000"/>
                      </a:srgbClr>
                    </a:gs>
                    <a:gs pos="12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98333">
                      <a:srgbClr val="FFC000"/>
                    </a:gs>
                    <a:gs pos="69000">
                      <a:srgbClr val="F79646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 умения сравнивать </a:t>
            </a:r>
            <a:r>
              <a:rPr lang="ru-RU" b="1" dirty="0" smtClean="0">
                <a:ln w="11430"/>
                <a:gradFill>
                  <a:gsLst>
                    <a:gs pos="0">
                      <a:srgbClr val="9BBB59">
                        <a:lumMod val="20000"/>
                        <a:lumOff val="80000"/>
                      </a:srgbClr>
                    </a:gs>
                    <a:gs pos="12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98333">
                      <a:srgbClr val="FFC000"/>
                    </a:gs>
                    <a:gs pos="69000">
                      <a:srgbClr val="F79646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предметы </a:t>
            </a:r>
            <a:r>
              <a:rPr lang="ru-RU" b="1" dirty="0">
                <a:ln w="11430"/>
                <a:gradFill>
                  <a:gsLst>
                    <a:gs pos="0">
                      <a:srgbClr val="9BBB59">
                        <a:lumMod val="20000"/>
                        <a:lumOff val="80000"/>
                      </a:srgbClr>
                    </a:gs>
                    <a:gs pos="12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98333">
                      <a:srgbClr val="FFC000"/>
                    </a:gs>
                    <a:gs pos="69000">
                      <a:srgbClr val="F79646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по длине, ширине, высоте, толщине при помощи приемов приложения и наложения (3 – 4 года)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593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0" y="2627827"/>
            <a:ext cx="291465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560902"/>
            <a:ext cx="5511800" cy="4133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43336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904" cy="7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«Собери игрушки»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Цель: Закрепление умений группировать предметы по величине</a:t>
            </a:r>
            <a:endParaRPr lang="ru-RU" sz="2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1304925"/>
            <a:ext cx="4495800" cy="5076825"/>
          </a:xfrm>
        </p:spPr>
      </p:pic>
    </p:spTree>
    <p:extLst>
      <p:ext uri="{BB962C8B-B14F-4D97-AF65-F5344CB8AC3E}">
        <p14:creationId xmlns:p14="http://schemas.microsoft.com/office/powerpoint/2010/main" xmlns="" val="11335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1472883"/>
            <a:ext cx="3872371" cy="5156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750" y="1524000"/>
            <a:ext cx="3771900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5"/>
            <a:ext cx="8136904" cy="103875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«Найди дом»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Цель: учить зрительно соотносить величину предметов и проверять свой выбор путем наложения.</a:t>
            </a:r>
            <a:endParaRPr lang="ru-RU" sz="2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241738"/>
            <a:ext cx="3962400" cy="528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84150" y="1879600"/>
            <a:ext cx="5283200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904" cy="7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«Построй башню»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Цель: упражнять в сравнении и упорядочении предметов по величине.</a:t>
            </a:r>
            <a:endParaRPr lang="ru-RU" sz="2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38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1600200"/>
            <a:ext cx="3771900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904" cy="1115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«Разложи карандаши»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Цель: Учить различать предметы по длине, употреблять в речи «длинный-коротки», «длиннее-короче»</a:t>
            </a:r>
            <a:endParaRPr lang="ru-RU" sz="2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82" t="17778" r="4878"/>
          <a:stretch/>
        </p:blipFill>
        <p:spPr>
          <a:xfrm>
            <a:off x="415307" y="2667000"/>
            <a:ext cx="4507642" cy="323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3863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676400"/>
            <a:ext cx="6502400" cy="4876800"/>
          </a:xfrm>
          <a:prstGeom prst="rect">
            <a:avLst/>
          </a:prstGeom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904" cy="7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«Спрячь за дерево»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Цель: формировать представление «широкое-узкое»</a:t>
            </a:r>
            <a:endParaRPr lang="ru-RU" sz="2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55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904" cy="53823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Спасибо за внимание!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Ребята, давайте жить дружно!</a:t>
            </a:r>
            <a:endParaRPr lang="ru-RU" sz="2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3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84A08"/>
      </a:hlink>
      <a:folHlink>
        <a:srgbClr val="F59A4E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67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Matilda</vt:lpstr>
      <vt:lpstr>Times New Roman</vt:lpstr>
      <vt:lpstr>Тема Office</vt:lpstr>
      <vt:lpstr>Слайд 1</vt:lpstr>
      <vt:lpstr>Слайд 2</vt:lpstr>
      <vt:lpstr>Слайд 3</vt:lpstr>
      <vt:lpstr>«Собери игрушки» Цель: Закрепление умений группировать предметы по величине</vt:lpstr>
      <vt:lpstr>«Найди дом» Цель: учить зрительно соотносить величину предметов и проверять свой выбор путем наложения.</vt:lpstr>
      <vt:lpstr>«Построй башню» Цель: упражнять в сравнении и упорядочении предметов по величине.</vt:lpstr>
      <vt:lpstr>«Разложи карандаши» Цель: Учить различать предметы по длине, употреблять в речи «длинный-коротки», «длиннее-короче»</vt:lpstr>
      <vt:lpstr>«Спрячь за дерево» Цель: формировать представление «широкое-узкое»</vt:lpstr>
      <vt:lpstr>Спасибо за внимание! Ребята, давайте жить дружно!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54</cp:revision>
  <dcterms:created xsi:type="dcterms:W3CDTF">2013-08-23T08:38:35Z</dcterms:created>
  <dcterms:modified xsi:type="dcterms:W3CDTF">2024-04-22T11:58:02Z</dcterms:modified>
</cp:coreProperties>
</file>