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EB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49356E-67C2-45C4-965C-F7FDB896D837}" type="datetimeFigureOut">
              <a:rPr lang="ru-RU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12975B-01BD-4AF5-8856-04E5234A4016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57158" y="260647"/>
            <a:ext cx="8501122" cy="14850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b="1">
                <a:solidFill>
                  <a:srgbClr val="002060"/>
                </a:solidFill>
                <a:latin typeface="Times New Roman"/>
                <a:cs typeface="Times New Roman"/>
              </a:rPr>
              <a:t>Дидактические игры</a:t>
            </a:r>
            <a:r>
              <a:rPr lang="ru-RU" sz="2200" b="1" i="1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2200" b="1" i="1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000" b="1" i="1">
                <a:solidFill>
                  <a:srgbClr val="002060"/>
                </a:solidFill>
                <a:latin typeface="Times New Roman"/>
                <a:cs typeface="Times New Roman"/>
              </a:rPr>
              <a:t> по формированию представлений о величине</a:t>
            </a:r>
            <a:br>
              <a:rPr lang="ru-RU" sz="2000" b="1" i="1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000" b="1" i="1">
                <a:solidFill>
                  <a:srgbClr val="002060"/>
                </a:solidFill>
                <a:latin typeface="Times New Roman"/>
                <a:cs typeface="Times New Roman"/>
              </a:rPr>
              <a:t>предметов у детей дошкольного возраста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57158" y="592933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>
                <a:latin typeface="Times New Roman"/>
                <a:cs typeface="Times New Roman"/>
              </a:rPr>
              <a:t>Выполнила: учитель-дефектолог  МДОАУ «Детский сад № 1 г. Орска»        Рябчикова Н.Г.</a:t>
            </a:r>
            <a:endParaRPr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 bwMode="auto">
          <a:xfrm>
            <a:off x="1259632" y="2564904"/>
            <a:ext cx="5904656" cy="3500462"/>
          </a:xfrm>
        </p:spPr>
        <p:txBody>
          <a:bodyPr/>
          <a:lstStyle/>
          <a:p>
            <a:pPr>
              <a:buNone/>
              <a:defRPr/>
            </a:pPr>
            <a:r>
              <a:rPr lang="ru-RU"/>
              <a:t>               </a:t>
            </a:r>
          </a:p>
        </p:txBody>
      </p:sp>
      <p:pic>
        <p:nvPicPr>
          <p:cNvPr id="11" name="Рисунок 10" descr="https://infodoski.ru/images/detailed/8/d16671.jpg"/>
          <p:cNvPicPr/>
          <p:nvPr/>
        </p:nvPicPr>
        <p:blipFill>
          <a:blip r:embed="rId2"/>
          <a:stretch/>
        </p:blipFill>
        <p:spPr bwMode="auto">
          <a:xfrm>
            <a:off x="516065" y="2017687"/>
            <a:ext cx="1861819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infodoski.ru/images/detailed/8/d16671.jpg"/>
          <p:cNvPicPr/>
          <p:nvPr/>
        </p:nvPicPr>
        <p:blipFill>
          <a:blip r:embed="rId2"/>
          <a:stretch/>
        </p:blipFill>
        <p:spPr bwMode="auto">
          <a:xfrm>
            <a:off x="2614830" y="2561655"/>
            <a:ext cx="1549891" cy="307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nfodoski.ru/images/detailed/8/d16671.jpg"/>
          <p:cNvPicPr/>
          <p:nvPr/>
        </p:nvPicPr>
        <p:blipFill>
          <a:blip r:embed="rId2"/>
          <a:stretch/>
        </p:blipFill>
        <p:spPr bwMode="auto">
          <a:xfrm>
            <a:off x="4355976" y="2855501"/>
            <a:ext cx="1465491" cy="273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nfodoski.ru/images/detailed/8/d16671.jpg"/>
          <p:cNvPicPr/>
          <p:nvPr/>
        </p:nvPicPr>
        <p:blipFill>
          <a:blip r:embed="rId2"/>
          <a:stretch/>
        </p:blipFill>
        <p:spPr bwMode="auto">
          <a:xfrm>
            <a:off x="6084168" y="3297997"/>
            <a:ext cx="1296144" cy="226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nfodoski.ru/images/detailed/8/d16671.jpg"/>
          <p:cNvPicPr/>
          <p:nvPr/>
        </p:nvPicPr>
        <p:blipFill>
          <a:blip r:embed="rId3"/>
          <a:stretch/>
        </p:blipFill>
        <p:spPr bwMode="auto">
          <a:xfrm>
            <a:off x="7588304" y="3755372"/>
            <a:ext cx="1080120" cy="1805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1556792"/>
            <a:ext cx="78883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u="none" strike="noStrike" cap="none">
                <a:ln>
                  <a:noFill/>
                </a:ln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400" b="0" i="1" u="none" strike="noStrike" cap="none">
              <a:ln>
                <a:noFill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C:\Users\Надежда\Desktop\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:w="http://schemas.openxmlformats.org/wordprocessingml/2006/main" xmlns:m="http://schemas.openxmlformats.org/officeDocument/2006/math" xmlns="">
      <p:transition spd="slow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57158" y="28572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ru-RU" sz="1600">
              <a:latin typeface="Times New Roman"/>
              <a:cs typeface="Times New Roman"/>
            </a:endParaRPr>
          </a:p>
        </p:txBody>
      </p:sp>
      <p:pic>
        <p:nvPicPr>
          <p:cNvPr id="2050" name="Picture 2" descr="C:\Users\Надежда\Desktop\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214282" y="857232"/>
            <a:ext cx="8929718" cy="1643074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85714"/>
              </a:avLst>
            </a:prstTxWarp>
            <a:spAutoFit/>
          </a:bodyPr>
          <a:lstStyle/>
          <a:p>
            <a:pPr>
              <a:defRPr/>
            </a:pPr>
            <a:r>
              <a:rPr lang="ru-RU" sz="54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/>
                <a:cs typeface="Times New Roman"/>
              </a:rPr>
              <a:t> СПАСИБО ЗА ВНИМАНИЕ  </a:t>
            </a:r>
          </a:p>
        </p:txBody>
      </p:sp>
      <p:pic>
        <p:nvPicPr>
          <p:cNvPr id="4" name="Picture 3" descr="C:\Users\пекап\Documents\02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428860" y="2269288"/>
            <a:ext cx="4357686" cy="45887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:w="http://schemas.openxmlformats.org/wordprocessingml/2006/main" xmlns:m="http://schemas.openxmlformats.org/officeDocument/2006/math" xmlns="">
      <p:transition spd="slow" advClick="1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3190" y="476672"/>
            <a:ext cx="8229600" cy="648072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cs typeface="Times New Roman"/>
              </a:rPr>
              <a:t>Дидактическая игра </a:t>
            </a:r>
            <a:endParaRPr dirty="0"/>
          </a:p>
          <a:p>
            <a:pPr marL="0" indent="0" algn="ctr">
              <a:buNone/>
              <a:defRPr/>
            </a:pPr>
            <a:r>
              <a:rPr lang="ru-RU"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«Теремок»</a:t>
            </a:r>
            <a:endParaRPr lang="ru-RU" sz="1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r>
              <a:rPr lang="ru-RU" sz="1800" b="1" dirty="0">
                <a:latin typeface="Times New Roman"/>
                <a:cs typeface="Times New Roman"/>
              </a:rPr>
              <a:t>Цель: </a:t>
            </a:r>
            <a:r>
              <a:rPr lang="ru-RU" sz="1800" dirty="0">
                <a:latin typeface="Times New Roman"/>
                <a:cs typeface="Times New Roman"/>
              </a:rPr>
              <a:t>активизировать познавательную деятельность детей, закрепить   математические знания.</a:t>
            </a:r>
            <a:r>
              <a:rPr lang="ru-RU" sz="1800" b="1" dirty="0">
                <a:latin typeface="Times New Roman"/>
                <a:cs typeface="Times New Roman"/>
              </a:rPr>
              <a:t> </a:t>
            </a:r>
            <a:r>
              <a:rPr lang="ru-RU" sz="1800" dirty="0">
                <a:latin typeface="Times New Roman"/>
                <a:cs typeface="Times New Roman"/>
              </a:rPr>
              <a:t>Учить детей составлять </a:t>
            </a:r>
            <a:r>
              <a:rPr lang="ru-RU" sz="1800" dirty="0" err="1">
                <a:latin typeface="Times New Roman"/>
                <a:cs typeface="Times New Roman"/>
              </a:rPr>
              <a:t>сериационный</a:t>
            </a:r>
            <a:r>
              <a:rPr lang="ru-RU" sz="1800" dirty="0">
                <a:latin typeface="Times New Roman"/>
                <a:cs typeface="Times New Roman"/>
              </a:rPr>
              <a:t> ряд по двум признакам: величине и цвету. Развивать умение сравнивать круги по величине: «самый большой», «большой», «маленький». Развивать мелкую моторику, мышление, внимание, память.</a:t>
            </a:r>
            <a:endParaRPr dirty="0"/>
          </a:p>
          <a:p>
            <a:pPr marL="0" indent="0" algn="ctr"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ru-RU" sz="1800" dirty="0">
              <a:latin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r>
              <a:rPr lang="ru-RU" sz="1800" b="1" dirty="0">
                <a:latin typeface="Times New Roman"/>
                <a:cs typeface="Times New Roman"/>
              </a:rPr>
              <a:t>Ход игры:</a:t>
            </a:r>
            <a:r>
              <a:rPr lang="ru-RU" sz="1800" dirty="0">
                <a:latin typeface="Times New Roman"/>
                <a:cs typeface="Times New Roman"/>
              </a:rPr>
              <a:t>  </a:t>
            </a:r>
            <a:endParaRPr dirty="0"/>
          </a:p>
          <a:p>
            <a:pPr marL="0" indent="0" algn="just">
              <a:buNone/>
              <a:defRPr/>
            </a:pPr>
            <a:r>
              <a:rPr lang="ru-RU" sz="1800" b="1" i="1" dirty="0">
                <a:latin typeface="Times New Roman"/>
                <a:cs typeface="Times New Roman"/>
              </a:rPr>
              <a:t>1 вариант игры</a:t>
            </a:r>
            <a:endParaRPr dirty="0"/>
          </a:p>
          <a:p>
            <a:pPr marL="0" indent="0" algn="just">
              <a:buNone/>
              <a:defRPr/>
            </a:pPr>
            <a:r>
              <a:rPr lang="ru-RU" sz="1800" dirty="0">
                <a:latin typeface="Times New Roman"/>
                <a:cs typeface="Times New Roman"/>
              </a:rPr>
              <a:t>Ребенку необходимо расставить круги разного цвета по величине </a:t>
            </a:r>
            <a:r>
              <a:rPr lang="ru-RU" sz="1800" i="1" dirty="0">
                <a:latin typeface="Times New Roman"/>
                <a:cs typeface="Times New Roman"/>
              </a:rPr>
              <a:t>(от самого большого до самого маленького</a:t>
            </a:r>
            <a:r>
              <a:rPr lang="ru-RU" sz="1800" i="1" dirty="0" smtClean="0">
                <a:latin typeface="Times New Roman"/>
                <a:cs typeface="Times New Roman"/>
              </a:rPr>
              <a:t>). Показать и назвать: </a:t>
            </a:r>
            <a:r>
              <a:rPr lang="ru-RU" sz="1800" dirty="0" smtClean="0">
                <a:latin typeface="Times New Roman"/>
                <a:cs typeface="Times New Roman"/>
              </a:rPr>
              <a:t>самый большой круг,   самый </a:t>
            </a:r>
            <a:r>
              <a:rPr lang="ru-RU" sz="1800" smtClean="0">
                <a:latin typeface="Times New Roman"/>
                <a:cs typeface="Times New Roman"/>
              </a:rPr>
              <a:t>маленький круг.</a:t>
            </a:r>
            <a:endParaRPr lang="ru-RU" sz="1800" dirty="0">
              <a:latin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r>
              <a:rPr lang="ru-RU" sz="1800" dirty="0">
                <a:latin typeface="Times New Roman"/>
                <a:cs typeface="Times New Roman"/>
              </a:rPr>
              <a:t>Назвать, какого животного обозначает каждый круг (круг коричневого цвета – медведь, зеленого цвета – лягушка и т.д.)</a:t>
            </a:r>
            <a:endParaRPr dirty="0"/>
          </a:p>
          <a:p>
            <a:pPr marL="0" indent="0" algn="just">
              <a:buNone/>
              <a:defRPr/>
            </a:pPr>
            <a:r>
              <a:rPr lang="ru-RU" sz="1800" b="1" i="1" dirty="0">
                <a:latin typeface="Times New Roman"/>
                <a:cs typeface="Times New Roman"/>
              </a:rPr>
              <a:t>2 вариант игры</a:t>
            </a:r>
            <a:endParaRPr dirty="0"/>
          </a:p>
          <a:p>
            <a:pPr marL="0" indent="0" algn="just">
              <a:buNone/>
              <a:defRPr/>
            </a:pPr>
            <a:r>
              <a:rPr lang="ru-RU" sz="1800" dirty="0">
                <a:latin typeface="Times New Roman"/>
                <a:cs typeface="Times New Roman"/>
              </a:rPr>
              <a:t>Ребенку необходимо составить </a:t>
            </a:r>
            <a:r>
              <a:rPr lang="ru-RU" sz="1800" dirty="0" err="1">
                <a:latin typeface="Times New Roman"/>
                <a:cs typeface="Times New Roman"/>
              </a:rPr>
              <a:t>сериационный</a:t>
            </a:r>
            <a:r>
              <a:rPr lang="ru-RU" sz="1800" dirty="0">
                <a:latin typeface="Times New Roman"/>
                <a:cs typeface="Times New Roman"/>
              </a:rPr>
              <a:t> ряд по величине: «самый большой», «большой», «маленький».</a:t>
            </a:r>
            <a:endParaRPr dirty="0"/>
          </a:p>
          <a:p>
            <a:pPr marL="0" indent="0">
              <a:buNone/>
              <a:defRPr/>
            </a:pPr>
            <a:endParaRPr lang="ru-RU"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6572264" y="47863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 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27584" y="476672"/>
            <a:ext cx="7488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/>
              <a:t> </a:t>
            </a:r>
            <a:endParaRPr lang="ru-RU" sz="2400" b="1" i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24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b="1"/>
          </a:p>
          <a:p>
            <a:pPr>
              <a:defRPr/>
            </a:pPr>
            <a:endParaRPr lang="ru-RU" b="1"/>
          </a:p>
          <a:p>
            <a:pPr>
              <a:defRPr/>
            </a:pPr>
            <a:endParaRPr lang="ru-RU" b="1"/>
          </a:p>
          <a:p>
            <a:pPr>
              <a:defRPr/>
            </a:pPr>
            <a:endParaRPr lang="ru-RU" b="1"/>
          </a:p>
          <a:p>
            <a:pPr>
              <a:defRPr/>
            </a:pPr>
            <a:endParaRPr lang="ru-RU"/>
          </a:p>
        </p:txBody>
      </p:sp>
      <p:pic>
        <p:nvPicPr>
          <p:cNvPr id="1026" name="Picture 2" descr="C:\Users\Надежда\Desktop\Скриншот 30-03-2024 185146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332656"/>
            <a:ext cx="8064896" cy="52565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i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14282" y="357167"/>
            <a:ext cx="8643998" cy="2071702"/>
          </a:xfrm>
        </p:spPr>
        <p:txBody>
          <a:bodyPr>
            <a:noAutofit/>
          </a:bodyPr>
          <a:lstStyle/>
          <a:p>
            <a:pPr algn="just">
              <a:buNone/>
              <a:defRPr/>
            </a:pPr>
            <a:r>
              <a:rPr lang="ru-RU" sz="2200">
                <a:latin typeface="Times New Roman"/>
                <a:cs typeface="Times New Roman"/>
              </a:rPr>
              <a:t>   </a:t>
            </a:r>
          </a:p>
        </p:txBody>
      </p:sp>
      <p:sp>
        <p:nvSpPr>
          <p:cNvPr id="18" name="Прямоугольник 17" descr="https://thumb.tildacdn.com/tild3638-6630-4166-a637-346634643665/-/resize/360x/-/format/webp/photo.jpg"/>
          <p:cNvSpPr>
            <a:spLocks noChangeAspect="1" noChangeArrowheads="1"/>
          </p:cNvSpPr>
          <p:nvPr/>
        </p:nvSpPr>
        <p:spPr bwMode="auto">
          <a:xfrm>
            <a:off x="0" y="0"/>
            <a:ext cx="300990" cy="30099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" name="Прямоугольник 18" descr="https://thumb.tildacdn.com/tild3638-6630-4166-a637-346634643665/-/resize/360x/-/format/webp/photo.jpg"/>
          <p:cNvSpPr>
            <a:spLocks noChangeAspect="1" noChangeArrowheads="1"/>
          </p:cNvSpPr>
          <p:nvPr/>
        </p:nvSpPr>
        <p:spPr bwMode="auto">
          <a:xfrm>
            <a:off x="0" y="0"/>
            <a:ext cx="300990" cy="30099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" name="Прямоугольник 19" descr="https://thumb.tildacdn.com/tild3638-6630-4166-a637-346634643665/-/resize/360x/-/format/webp/photo.jpg"/>
          <p:cNvSpPr>
            <a:spLocks noChangeAspect="1" noChangeArrowheads="1"/>
          </p:cNvSpPr>
          <p:nvPr/>
        </p:nvSpPr>
        <p:spPr bwMode="auto">
          <a:xfrm>
            <a:off x="0" y="0"/>
            <a:ext cx="300990" cy="30099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39552" y="3415319"/>
            <a:ext cx="8208912" cy="11849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 b="0" i="0" u="none" strike="noStrike" cap="none">
              <a:ln>
                <a:noFill/>
              </a:ln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>
              <a:latin typeface="Calibri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 b="0" i="0" u="none" strike="noStrike" cap="none">
              <a:ln>
                <a:noFill/>
              </a:ln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>
              <a:latin typeface="Calibri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100" b="0" i="0" u="none" strike="noStrike" cap="none">
                <a:ln>
                  <a:noFill/>
                </a:ln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	</a:t>
            </a: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758825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2588" algn="l"/>
                <a:tab pos="2970213" algn="ctr"/>
              </a:tabLst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39552" y="290103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Дидактическая игра </a:t>
            </a:r>
            <a:endParaRPr/>
          </a:p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latin typeface="Times New Roman"/>
                <a:cs typeface="Times New Roman"/>
              </a:rPr>
              <a:t>«Три медведя»</a:t>
            </a:r>
            <a:endParaRPr/>
          </a:p>
          <a:p>
            <a:pPr algn="ctr">
              <a:defRPr/>
            </a:pPr>
            <a:endParaRPr lang="ru-RU" b="1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b="1">
                <a:latin typeface="Times New Roman"/>
                <a:cs typeface="Times New Roman"/>
              </a:rPr>
              <a:t>Цель: </a:t>
            </a:r>
            <a:r>
              <a:rPr lang="ru-RU">
                <a:latin typeface="Times New Roman"/>
                <a:cs typeface="Times New Roman"/>
              </a:rPr>
              <a:t> учить детей соотносить предметы по величине, сравнивть и сопоставлять их. Закреплять значение слов: </a:t>
            </a:r>
            <a:r>
              <a:rPr lang="ru-RU" i="1">
                <a:latin typeface="Times New Roman"/>
                <a:cs typeface="Times New Roman"/>
              </a:rPr>
              <a:t>самый большой, большой, маленький, больше, меньше</a:t>
            </a:r>
            <a:r>
              <a:rPr lang="ru-RU">
                <a:latin typeface="Times New Roman"/>
                <a:cs typeface="Times New Roman"/>
              </a:rPr>
              <a:t>, вести их в активный словарь детей. Развивать мышление, воображение, память, внимание; вызвать положительные эмоции от игры. </a:t>
            </a:r>
          </a:p>
          <a:p>
            <a:pPr algn="just"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 Ход игры:</a:t>
            </a:r>
            <a:r>
              <a:rPr lang="ru-RU">
                <a:latin typeface="Times New Roman"/>
                <a:cs typeface="Times New Roman"/>
              </a:rPr>
              <a:t>  </a:t>
            </a:r>
            <a:endParaRPr/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Ребенку необходимо расставить медведей «по росту», начиная с самого большого, и подобрать каждому предметы (чашка, ложка, кровать, стул и т.д.) соответствующего размера.</a:t>
            </a:r>
            <a:endParaRPr/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11" name="Рисунок 10" descr="https://img.razrisyika.ru/kart/42/1200/164633-tri-medvedya-dlya-detey-2.jpg"/>
          <p:cNvPicPr/>
          <p:nvPr/>
        </p:nvPicPr>
        <p:blipFill>
          <a:blip r:embed="rId2"/>
          <a:stretch/>
        </p:blipFill>
        <p:spPr bwMode="auto">
          <a:xfrm>
            <a:off x="1601787" y="4293096"/>
            <a:ext cx="5202461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:w="http://schemas.openxmlformats.org/wordprocessingml/2006/main" xmlns:m="http://schemas.openxmlformats.org/officeDocument/2006/math" xmlns="">
      <p:transition spd="slow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14290"/>
            <a:ext cx="9144000" cy="12858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i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ru-RU" sz="4000" i="1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14282" y="357166"/>
            <a:ext cx="8715436" cy="5572164"/>
          </a:xfrm>
        </p:spPr>
        <p:txBody>
          <a:bodyPr>
            <a:normAutofit/>
          </a:bodyPr>
          <a:lstStyle/>
          <a:p>
            <a:pPr>
              <a:buFont typeface="Wingdings"/>
              <a:buChar char="Ø"/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418008"/>
            <a:ext cx="83192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u="none" strike="noStrike" cap="none">
                <a:ln>
                  <a:noFill/>
                </a:ln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400" b="0" i="1" u="none" strike="noStrike" cap="none">
              <a:ln>
                <a:noFill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 descr="C:\Users\Надежда\Desktop\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ru-RU" sz="1800">
              <a:latin typeface="Times New Roman"/>
              <a:cs typeface="Times New Roman"/>
            </a:endParaRPr>
          </a:p>
        </p:txBody>
      </p:sp>
      <p:pic>
        <p:nvPicPr>
          <p:cNvPr id="3074" name="Picture 2" descr="C:\Users\Надежда\Desktop\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 i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85720" y="1357298"/>
            <a:ext cx="8401080" cy="4768865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/>
              <a:t> </a:t>
            </a:r>
          </a:p>
        </p:txBody>
      </p:sp>
      <p:pic>
        <p:nvPicPr>
          <p:cNvPr id="4098" name="Picture 2" descr="C:\Users\Надежда\Desktop\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22" name="Picture 2" descr="C:\Users\Надежда\Desktop\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 </a:t>
            </a:r>
            <a:r>
              <a:rPr lang="ru-RU" sz="4000" b="1" i="1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endParaRPr lang="ru-RU" sz="4000" i="1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000108"/>
            <a:ext cx="8229600" cy="5500726"/>
          </a:xfrm>
        </p:spPr>
        <p:txBody>
          <a:bodyPr>
            <a:normAutofit/>
          </a:bodyPr>
          <a:lstStyle/>
          <a:p>
            <a:pPr>
              <a:buFont typeface="Wingdings"/>
              <a:buChar char="Ø"/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/>
          </a:p>
          <a:p>
            <a:pPr>
              <a:buNone/>
              <a:defRPr/>
            </a:pPr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3198593"/>
            <a:ext cx="86439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1" u="none" strike="noStrike" cap="none">
                <a:ln>
                  <a:noFill/>
                </a:ln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000" b="1" i="0" u="none" strike="noStrike" cap="none">
              <a:ln>
                <a:noFill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14282" y="188640"/>
            <a:ext cx="8750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23528" y="404030"/>
            <a:ext cx="85347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Дидактическая игра </a:t>
            </a:r>
            <a:endParaRPr/>
          </a:p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latin typeface="Times New Roman"/>
                <a:cs typeface="Times New Roman"/>
              </a:rPr>
              <a:t>«Расставь матрешек по росту»  </a:t>
            </a:r>
          </a:p>
          <a:p>
            <a:pPr algn="ctr">
              <a:defRPr/>
            </a:pPr>
            <a:endParaRPr lang="ru-RU" b="1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b="1">
                <a:latin typeface="Times New Roman"/>
                <a:cs typeface="Times New Roman"/>
              </a:rPr>
              <a:t>Цель: </a:t>
            </a:r>
            <a:r>
              <a:rPr lang="ru-RU">
                <a:latin typeface="Times New Roman"/>
                <a:cs typeface="Times New Roman"/>
              </a:rPr>
              <a:t>способствовать развитию и формированию сенсорных эталонов, развитию : внимания, памяти, мышления, речи и понятия «величины». </a:t>
            </a:r>
            <a:endParaRPr/>
          </a:p>
          <a:p>
            <a:pPr algn="just">
              <a:defRPr/>
            </a:pPr>
            <a:r>
              <a:rPr lang="ru-RU"/>
              <a:t> </a:t>
            </a:r>
            <a:r>
              <a:rPr lang="ru-RU" b="1">
                <a:latin typeface="Times New Roman"/>
                <a:cs typeface="Times New Roman"/>
              </a:rPr>
              <a:t>Задачи:</a:t>
            </a:r>
            <a:r>
              <a:rPr lang="ru-RU">
                <a:latin typeface="Times New Roman"/>
                <a:cs typeface="Times New Roman"/>
              </a:rPr>
              <a:t> </a:t>
            </a:r>
            <a:endParaRPr/>
          </a:p>
          <a:p>
            <a:pPr marL="285750" indent="-285750" algn="just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научить детей соотносить по  величине матрешек и обозначать их словами: «большая», маленькая», «средняя», самая большая», «самая маленькая» ;</a:t>
            </a:r>
            <a:endParaRPr/>
          </a:p>
          <a:p>
            <a:pPr marL="285750" indent="-285750" algn="just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закрепить пересчет предметов;</a:t>
            </a:r>
            <a:endParaRPr/>
          </a:p>
          <a:p>
            <a:pPr marL="285750" indent="-285750" algn="just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развивать внимание, логическое мышление, мелкую моторику ребенка;</a:t>
            </a:r>
            <a:endParaRPr/>
          </a:p>
          <a:p>
            <a:pPr marL="285750" indent="-285750" algn="just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приобщать ребенка к истокам русской народной культуры, обратить внимание на разнообразие росписи матрёшки</a:t>
            </a:r>
            <a:r>
              <a:rPr lang="ru-RU" b="1">
                <a:latin typeface="Times New Roman"/>
                <a:cs typeface="Times New Roman"/>
              </a:rPr>
              <a:t>.</a:t>
            </a:r>
            <a:endParaRPr lang="ru-RU"/>
          </a:p>
          <a:p>
            <a:pPr marL="285750" indent="-285750" algn="just">
              <a:defRPr/>
            </a:pPr>
            <a:r>
              <a:rPr lang="ru-RU" b="1">
                <a:latin typeface="Times New Roman"/>
                <a:cs typeface="Times New Roman"/>
              </a:rPr>
              <a:t>Ход игры:</a:t>
            </a:r>
            <a:r>
              <a:rPr lang="ru-RU">
                <a:latin typeface="Times New Roman"/>
                <a:cs typeface="Times New Roman"/>
              </a:rPr>
              <a:t>  </a:t>
            </a:r>
            <a:endParaRPr/>
          </a:p>
          <a:p>
            <a:pPr marL="285750" indent="-285750" algn="just">
              <a:defRPr/>
            </a:pPr>
            <a:r>
              <a:rPr lang="ru-RU">
                <a:latin typeface="Times New Roman"/>
                <a:cs typeface="Times New Roman"/>
              </a:rPr>
              <a:t>     Расставь матрешек по росту </a:t>
            </a:r>
            <a:r>
              <a:rPr lang="ru-RU" i="1">
                <a:latin typeface="Times New Roman"/>
                <a:cs typeface="Times New Roman"/>
              </a:rPr>
              <a:t>(от самой высокой до самой маленькой и наоборот) </a:t>
            </a:r>
            <a:r>
              <a:rPr lang="ru-RU">
                <a:latin typeface="Times New Roman"/>
                <a:cs typeface="Times New Roman"/>
              </a:rPr>
              <a:t> </a:t>
            </a:r>
            <a:endParaRPr/>
          </a:p>
          <a:p>
            <a:pPr marL="285750" indent="-285750" algn="just">
              <a:defRPr/>
            </a:pPr>
            <a:r>
              <a:rPr lang="ru-RU">
                <a:latin typeface="Times New Roman"/>
                <a:cs typeface="Times New Roman"/>
              </a:rPr>
              <a:t>     (Если ребенок затрудняется - он опирается на образец построения)</a:t>
            </a:r>
          </a:p>
          <a:p>
            <a:pPr marL="285750" indent="-285750" algn="just">
              <a:defRPr/>
            </a:pPr>
            <a:r>
              <a:rPr lang="ru-RU">
                <a:latin typeface="Times New Roman"/>
                <a:cs typeface="Times New Roman"/>
              </a:rPr>
              <a:t>     Посчитать матрешек. </a:t>
            </a:r>
          </a:p>
          <a:p>
            <a:pPr marL="285750" indent="-285750" algn="just">
              <a:defRPr/>
            </a:pPr>
            <a:endParaRPr lang="ru-RU"/>
          </a:p>
        </p:txBody>
      </p:sp>
      <p:pic>
        <p:nvPicPr>
          <p:cNvPr id="7" name="Рисунок 6" descr="https://i.pinimg.com/originals/c1/c5/7d/c1c57d8468eaeb868d63f0808b31d100.jpg"/>
          <p:cNvPicPr/>
          <p:nvPr/>
        </p:nvPicPr>
        <p:blipFill>
          <a:blip r:embed="rId2"/>
          <a:stretch/>
        </p:blipFill>
        <p:spPr bwMode="auto">
          <a:xfrm>
            <a:off x="7668344" y="4509120"/>
            <a:ext cx="1465695" cy="234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:w="http://schemas.openxmlformats.org/wordprocessingml/2006/main" xmlns:m="http://schemas.openxmlformats.org/officeDocument/2006/math" xmlns="">
      <p:transition spd="slow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</TotalTime>
  <Words>196</Words>
  <Application>Microsoft Office PowerPoint</Application>
  <DocSecurity>0</DocSecurity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Дидактические игры  по формированию представлений о величине предметов у детей дошкольного возраста</vt:lpstr>
      <vt:lpstr> </vt:lpstr>
      <vt:lpstr>Презентация PowerPoint</vt:lpstr>
      <vt:lpstr> </vt:lpstr>
      <vt:lpstr> </vt:lpstr>
      <vt:lpstr>Презентация PowerPoint</vt:lpstr>
      <vt:lpstr>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</vt:vector>
  </TitlesOfParts>
  <Manager/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сюжетно – ролевых игр в развитии речи дошкольников с ЗПР</dc:title>
  <dc:subject/>
  <dc:creator>пекап</dc:creator>
  <cp:keywords/>
  <dc:description/>
  <cp:lastModifiedBy>Надежда</cp:lastModifiedBy>
  <cp:revision>145</cp:revision>
  <dcterms:created xsi:type="dcterms:W3CDTF">2019-02-20T11:40:35Z</dcterms:created>
  <dcterms:modified xsi:type="dcterms:W3CDTF">2024-04-12T10:38:01Z</dcterms:modified>
  <cp:category/>
  <dc:identifier/>
  <cp:contentStatus/>
  <dc:language/>
  <cp:version/>
</cp:coreProperties>
</file>