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7161E-582B-4BE3-9B3C-403DE13D78D1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6276A-78FE-4271-B8EB-1425EEB77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94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C858BD-5DF6-43F9-ABC7-4095E2532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EF25013-F31D-4FF9-96B3-C9163D50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1FE5B0-C745-4AE5-880B-8399003F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93EC1B-5550-4C8E-9694-B8F2B573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1063B6-C366-40C7-BC4D-6E4CF646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31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E2FAA4-3200-46A2-8BEB-01C57DA9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97ECF32-D136-4501-B83F-D4D40F2C3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DFE5C4-082A-4AE1-9D2C-460DA76D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B16D81-DECD-4066-BCE1-DBE9CF32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2E50AB-1965-4861-AD8B-91B2620D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60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5F77A5-C901-4763-A6C5-7DC5E1695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5A20C0C-D74F-43EB-A941-DCDA653AA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40F8B3-0E75-465C-8ED5-F029B4D9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654689-80E0-4FB1-BD46-9637868E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35DB60-08B2-42D4-8374-3B1F9CD4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23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667865-F177-40C7-8516-9B593D7E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FB5BFD-CBD1-4018-A311-9D2AC5FA8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525736-37DF-4AD0-9C67-13A3D018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B7FF92-C86D-4D83-A1B8-B692BB58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7C208F-A90E-4A07-83E1-41EBF7B5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73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615FD4-376E-4B5C-9224-761C0BDB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7E3EB00-C944-439B-87CF-54A583EA6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C20AF9-A9CF-43D8-B59A-887A6496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377459-F578-406C-86DD-25B200BF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5D37F-B578-48E1-B04B-EEE6D3B21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88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EC5836-4F89-45B9-A902-5296B5FE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488EE6-5EBD-4071-849F-8EAAA6DAE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3B16BF-0B2C-44FF-9FBB-C66308368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B11F46-8D3A-4773-B513-D684FAA2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6D6CC5-2118-40D3-8A01-4407768B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ECD3F2-C873-4C28-9647-6AEA22CD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96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CA92F9-7261-495F-896F-DE29B6D3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273137-8436-4B14-B982-6B7D76F80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707D82-2689-4FB9-BD37-674382A4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FE1CDEB-B812-4E01-994F-D83322560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A0AEEC3-A550-417B-9673-78E2E6CBE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135DF54-3868-4FEB-B0FD-9F8D8DD2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6597DEA-C6DE-4C9C-86C8-D79DF229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2394780-D7BC-4CFD-AA29-0EBFA157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65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20342F-7D83-4589-9AFB-61FC2419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6B45A1-6BFC-4432-B786-DCAA5668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9E7DD15-0186-4A86-9B63-55642A37A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22B2B4-BBC9-42E3-89BD-26A22325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F55722D-879A-49D9-A98F-31FE191C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7A40B59-2F0D-495E-939E-28601FD2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94A9105-CDDC-41FC-9B2A-254C1E95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073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2B85A7-87CD-43C9-AB6B-136A3BB3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A6C93-6DE3-477E-9CCC-E94E5FBE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335CA3-CE42-4458-98AD-386C04425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9B7F12-7D27-4ECC-832E-22198552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F2F7913-EF28-47C8-9E9D-A1C1A5BC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1897B7-D235-4EA4-8ED2-E13DE8C8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37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58A269-EC23-449D-820A-918AF512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B2D544E-D936-4CDC-B547-30F43FABE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9D347F-3914-4126-A491-2513FF64B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D4BCEE-092E-4F80-A4BA-D1580D4F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5F658F-0EA1-474A-A8C5-51CF712D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F47C5F5-171A-493E-B9F0-6BE432C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D58D21-448F-48B3-807C-9982D32E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29FE32-4092-4AB9-BD4E-D396832C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A0ACBB-E317-4018-BE66-48FDBA4F8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8DFE-F258-496C-8CBA-6495DE1EB076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1207C3-E143-448C-976A-3AAD63BC5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8A05BB-CEAF-435A-BE21-E1154C427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32C6-A209-4289-BCFF-3837701A9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10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34FCF5-7985-440D-8A77-754B5C447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72" y="471930"/>
            <a:ext cx="11422966" cy="20398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 </a:t>
            </a:r>
            <a:r>
              <a:rPr lang="en-US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речи</a:t>
            </a:r>
            <a:r>
              <a:rPr lang="en-US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</a:t>
            </a:r>
            <a:r>
              <a:rPr lang="en-US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занятии</a:t>
            </a:r>
            <a:r>
              <a:rPr lang="en-US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/>
            </a:r>
            <a:br>
              <a:rPr lang="ru-RU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</a:br>
            <a:r>
              <a:rPr lang="en-US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</a:t>
            </a:r>
            <a:r>
              <a:rPr lang="en-US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изодеятельности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195425B-F080-4F0A-A3F3-D97420E3A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3996" y="5084809"/>
            <a:ext cx="7766936" cy="149183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solidFill>
                  <a:schemeClr val="tx2"/>
                </a:solidFill>
              </a:rPr>
              <a:t>Подготовила 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Воспитатель 1 квалификационной категории</a:t>
            </a:r>
          </a:p>
          <a:p>
            <a:pPr algn="r"/>
            <a:r>
              <a:rPr lang="ru-RU" dirty="0">
                <a:solidFill>
                  <a:schemeClr val="tx2"/>
                </a:solidFill>
              </a:rPr>
              <a:t>МДОАУ Детский сад №121«Золотой колосок» г. Орска</a:t>
            </a:r>
          </a:p>
          <a:p>
            <a:pPr algn="r"/>
            <a:r>
              <a:rPr lang="ru-RU" dirty="0" err="1">
                <a:solidFill>
                  <a:schemeClr val="tx2"/>
                </a:solidFill>
              </a:rPr>
              <a:t>Гнусенко</a:t>
            </a:r>
            <a:r>
              <a:rPr lang="ru-RU" dirty="0">
                <a:solidFill>
                  <a:schemeClr val="tx2"/>
                </a:solidFill>
              </a:rPr>
              <a:t> Лада Юрьевна</a:t>
            </a:r>
          </a:p>
        </p:txBody>
      </p:sp>
      <p:pic>
        <p:nvPicPr>
          <p:cNvPr id="4" name="Image 0" descr="preencoded.png">
            <a:extLst>
              <a:ext uri="{FF2B5EF4-FFF2-40B4-BE49-F238E27FC236}">
                <a16:creationId xmlns="" xmlns:a16="http://schemas.microsoft.com/office/drawing/2014/main" id="{D755C759-30F0-43D9-BAA0-6CE1ACD6F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657" b="13539"/>
          <a:stretch/>
        </p:blipFill>
        <p:spPr>
          <a:xfrm>
            <a:off x="4084320" y="1756296"/>
            <a:ext cx="3624775" cy="3632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401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="" xmlns:a16="http://schemas.microsoft.com/office/drawing/2014/main" id="{6E93A95C-1BD0-4EA4-B265-D78054D873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9" b="98241" l="556" r="100000">
                        <a14:foregroundMark x1="10833" y1="19259" x2="11944" y2="36296"/>
                        <a14:foregroundMark x1="33194" y1="38796" x2="35694" y2="45370"/>
                        <a14:foregroundMark x1="8611" y1="65185" x2="37500" y2="73889"/>
                        <a14:foregroundMark x1="61528" y1="65833" x2="90417" y2="73241"/>
                        <a14:foregroundMark x1="91389" y1="65648" x2="87083" y2="87593"/>
                        <a14:foregroundMark x1="90417" y1="28333" x2="81250" y2="38981"/>
                        <a14:foregroundMark x1="74444" y1="34907" x2="73472" y2="36759"/>
                        <a14:foregroundMark x1="7361" y1="23796" x2="5278" y2="30370"/>
                        <a14:foregroundMark x1="22500" y1="35926" x2="17500" y2="34630"/>
                        <a14:foregroundMark x1="40000" y1="44722" x2="29167" y2="40648"/>
                        <a14:foregroundMark x1="20556" y1="85926" x2="11111" y2="83704"/>
                        <a14:foregroundMark x1="91111" y1="87963" x2="91944" y2="83056"/>
                        <a14:foregroundMark x1="32917" y1="75926" x2="21250" y2="75278"/>
                        <a14:foregroundMark x1="18472" y1="70370" x2="17778" y2="73611"/>
                        <a14:foregroundMark x1="94167" y1="36111" x2="90417" y2="33241"/>
                        <a14:backgroundMark x1="24028" y1="16852" x2="66806" y2="23426"/>
                        <a14:backgroundMark x1="15972" y1="69352" x2="15972" y2="69352"/>
                        <a14:backgroundMark x1="84583" y1="72778" x2="84583" y2="72778"/>
                        <a14:backgroundMark x1="81806" y1="71759" x2="81806" y2="71759"/>
                        <a14:backgroundMark x1="33194" y1="84722" x2="33194" y2="84722"/>
                      </a14:backgroundRemoval>
                    </a14:imgEffect>
                  </a14:imgLayer>
                </a14:imgProps>
              </a:ext>
            </a:extLst>
          </a:blip>
          <a:srcRect t="52405"/>
          <a:stretch/>
        </p:blipFill>
        <p:spPr>
          <a:xfrm>
            <a:off x="3179299" y="4312648"/>
            <a:ext cx="4572000" cy="3264098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="" xmlns:a16="http://schemas.microsoft.com/office/drawing/2014/main" id="{FA8052EA-2088-49F6-A76F-E5BCE5F032B7}"/>
              </a:ext>
            </a:extLst>
          </p:cNvPr>
          <p:cNvSpPr/>
          <p:nvPr/>
        </p:nvSpPr>
        <p:spPr>
          <a:xfrm>
            <a:off x="553968" y="148690"/>
            <a:ext cx="11084064" cy="1573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125"/>
              </a:lnSpc>
            </a:pPr>
            <a:r>
              <a:rPr lang="ru-RU" sz="3292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</a:t>
            </a:r>
            <a:r>
              <a:rPr lang="en-US" sz="3292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лияние</a:t>
            </a:r>
            <a:r>
              <a:rPr lang="en-US" sz="3292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изодеятельности на </a:t>
            </a:r>
            <a:r>
              <a:rPr lang="en-US" sz="3292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</a:t>
            </a:r>
            <a:r>
              <a:rPr lang="en-US" sz="3292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 речи</a:t>
            </a:r>
            <a:endParaRPr lang="en-US" sz="3292" dirty="0">
              <a:solidFill>
                <a:schemeClr val="tx2"/>
              </a:solidFill>
            </a:endParaRPr>
          </a:p>
        </p:txBody>
      </p:sp>
      <p:sp>
        <p:nvSpPr>
          <p:cNvPr id="6" name="Shape 2">
            <a:extLst>
              <a:ext uri="{FF2B5EF4-FFF2-40B4-BE49-F238E27FC236}">
                <a16:creationId xmlns="" xmlns:a16="http://schemas.microsoft.com/office/drawing/2014/main" id="{A20998B6-864C-481C-89EF-71A4123EDA77}"/>
              </a:ext>
            </a:extLst>
          </p:cNvPr>
          <p:cNvSpPr/>
          <p:nvPr/>
        </p:nvSpPr>
        <p:spPr>
          <a:xfrm>
            <a:off x="1772529" y="913303"/>
            <a:ext cx="8764173" cy="4600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>
            <a:extLst>
              <a:ext uri="{FF2B5EF4-FFF2-40B4-BE49-F238E27FC236}">
                <a16:creationId xmlns="" xmlns:a16="http://schemas.microsoft.com/office/drawing/2014/main" id="{7A20EFCB-BDB8-4AEE-9009-AE89B160EDF1}"/>
              </a:ext>
            </a:extLst>
          </p:cNvPr>
          <p:cNvSpPr/>
          <p:nvPr/>
        </p:nvSpPr>
        <p:spPr>
          <a:xfrm>
            <a:off x="1920786" y="1071770"/>
            <a:ext cx="1839714" cy="255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Вид деятельности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="" xmlns:a16="http://schemas.microsoft.com/office/drawing/2014/main" id="{FF08DBA5-B4A8-4843-90A9-F3FA37C6664C}"/>
              </a:ext>
            </a:extLst>
          </p:cNvPr>
          <p:cNvSpPr/>
          <p:nvPr/>
        </p:nvSpPr>
        <p:spPr>
          <a:xfrm>
            <a:off x="4339871" y="1006039"/>
            <a:ext cx="1836539" cy="255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Влияние на моторику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="" xmlns:a16="http://schemas.microsoft.com/office/drawing/2014/main" id="{5C20B597-692F-4C86-AC43-FA816D387FF0}"/>
              </a:ext>
            </a:extLst>
          </p:cNvPr>
          <p:cNvSpPr/>
          <p:nvPr/>
        </p:nvSpPr>
        <p:spPr>
          <a:xfrm>
            <a:off x="7487915" y="1015499"/>
            <a:ext cx="1839714" cy="255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Влияние на речь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="" xmlns:a16="http://schemas.microsoft.com/office/drawing/2014/main" id="{F00470D1-6613-4CB7-A7D2-CC121F70104B}"/>
              </a:ext>
            </a:extLst>
          </p:cNvPr>
          <p:cNvSpPr/>
          <p:nvPr/>
        </p:nvSpPr>
        <p:spPr>
          <a:xfrm>
            <a:off x="1772529" y="1373381"/>
            <a:ext cx="8764173" cy="7157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>
            <a:extLst>
              <a:ext uri="{FF2B5EF4-FFF2-40B4-BE49-F238E27FC236}">
                <a16:creationId xmlns="" xmlns:a16="http://schemas.microsoft.com/office/drawing/2014/main" id="{800C9146-270C-4C20-98E2-1A466B5C996C}"/>
              </a:ext>
            </a:extLst>
          </p:cNvPr>
          <p:cNvSpPr/>
          <p:nvPr/>
        </p:nvSpPr>
        <p:spPr>
          <a:xfrm>
            <a:off x="1878583" y="1475576"/>
            <a:ext cx="1839714" cy="255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Рисование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="" xmlns:a16="http://schemas.microsoft.com/office/drawing/2014/main" id="{77707300-9BF1-475E-A594-812BDDBB9208}"/>
              </a:ext>
            </a:extLst>
          </p:cNvPr>
          <p:cNvSpPr/>
          <p:nvPr/>
        </p:nvSpPr>
        <p:spPr>
          <a:xfrm>
            <a:off x="4339870" y="1466116"/>
            <a:ext cx="2708043" cy="51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координации "глаз-рука"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="" xmlns:a16="http://schemas.microsoft.com/office/drawing/2014/main" id="{9085CE69-386B-4C51-B3A7-61BB9221DB18}"/>
              </a:ext>
            </a:extLst>
          </p:cNvPr>
          <p:cNvSpPr/>
          <p:nvPr/>
        </p:nvSpPr>
        <p:spPr>
          <a:xfrm>
            <a:off x="7487915" y="1475576"/>
            <a:ext cx="2331334" cy="51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описательной речи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="" xmlns:a16="http://schemas.microsoft.com/office/drawing/2014/main" id="{34967FE8-4C06-4E2E-B832-0BA87C420315}"/>
              </a:ext>
            </a:extLst>
          </p:cNvPr>
          <p:cNvSpPr/>
          <p:nvPr/>
        </p:nvSpPr>
        <p:spPr>
          <a:xfrm>
            <a:off x="1772529" y="2089145"/>
            <a:ext cx="8764173" cy="97145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1">
            <a:extLst>
              <a:ext uri="{FF2B5EF4-FFF2-40B4-BE49-F238E27FC236}">
                <a16:creationId xmlns="" xmlns:a16="http://schemas.microsoft.com/office/drawing/2014/main" id="{36C301A0-0109-48A1-A9F4-61B69C8926D1}"/>
              </a:ext>
            </a:extLst>
          </p:cNvPr>
          <p:cNvSpPr/>
          <p:nvPr/>
        </p:nvSpPr>
        <p:spPr>
          <a:xfrm>
            <a:off x="1878583" y="2191341"/>
            <a:ext cx="1839714" cy="255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Аппликация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="" xmlns:a16="http://schemas.microsoft.com/office/drawing/2014/main" id="{B9AAE44D-D057-46BC-B37A-3401F23E6552}"/>
              </a:ext>
            </a:extLst>
          </p:cNvPr>
          <p:cNvSpPr/>
          <p:nvPr/>
        </p:nvSpPr>
        <p:spPr>
          <a:xfrm>
            <a:off x="4339871" y="2181880"/>
            <a:ext cx="2708042" cy="51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точности движений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7" name="Text 13">
            <a:extLst>
              <a:ext uri="{FF2B5EF4-FFF2-40B4-BE49-F238E27FC236}">
                <a16:creationId xmlns="" xmlns:a16="http://schemas.microsoft.com/office/drawing/2014/main" id="{8D191B3C-36C4-49A7-8333-BEBE32D2D19D}"/>
              </a:ext>
            </a:extLst>
          </p:cNvPr>
          <p:cNvSpPr/>
          <p:nvPr/>
        </p:nvSpPr>
        <p:spPr>
          <a:xfrm>
            <a:off x="7487914" y="2191340"/>
            <a:ext cx="2621029" cy="767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Обогащение словаря пространственными понятиями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Shape 14">
            <a:extLst>
              <a:ext uri="{FF2B5EF4-FFF2-40B4-BE49-F238E27FC236}">
                <a16:creationId xmlns="" xmlns:a16="http://schemas.microsoft.com/office/drawing/2014/main" id="{F56D26DB-6210-4389-B1EE-4EC73ECB1FD7}"/>
              </a:ext>
            </a:extLst>
          </p:cNvPr>
          <p:cNvSpPr/>
          <p:nvPr/>
        </p:nvSpPr>
        <p:spPr>
          <a:xfrm>
            <a:off x="1772529" y="3060596"/>
            <a:ext cx="8764173" cy="97145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5">
            <a:extLst>
              <a:ext uri="{FF2B5EF4-FFF2-40B4-BE49-F238E27FC236}">
                <a16:creationId xmlns="" xmlns:a16="http://schemas.microsoft.com/office/drawing/2014/main" id="{8EE10521-4D55-402A-892E-587E9309B975}"/>
              </a:ext>
            </a:extLst>
          </p:cNvPr>
          <p:cNvSpPr/>
          <p:nvPr/>
        </p:nvSpPr>
        <p:spPr>
          <a:xfrm>
            <a:off x="1878583" y="3162791"/>
            <a:ext cx="1839714" cy="255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Оригами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0" name="Text 16">
            <a:extLst>
              <a:ext uri="{FF2B5EF4-FFF2-40B4-BE49-F238E27FC236}">
                <a16:creationId xmlns="" xmlns:a16="http://schemas.microsoft.com/office/drawing/2014/main" id="{84183C7B-396C-497D-8EAB-D0A1EA5BBF9B}"/>
              </a:ext>
            </a:extLst>
          </p:cNvPr>
          <p:cNvSpPr/>
          <p:nvPr/>
        </p:nvSpPr>
        <p:spPr>
          <a:xfrm>
            <a:off x="4339871" y="3153331"/>
            <a:ext cx="2468892" cy="51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пальцевой моторики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="" xmlns:a16="http://schemas.microsoft.com/office/drawing/2014/main" id="{216DFF5C-9844-4EC4-9BB7-C6397900FA9B}"/>
              </a:ext>
            </a:extLst>
          </p:cNvPr>
          <p:cNvSpPr/>
          <p:nvPr/>
        </p:nvSpPr>
        <p:spPr>
          <a:xfrm>
            <a:off x="7487915" y="3162791"/>
            <a:ext cx="2621028" cy="767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последовательной речи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2" name="Shape 18">
            <a:extLst>
              <a:ext uri="{FF2B5EF4-FFF2-40B4-BE49-F238E27FC236}">
                <a16:creationId xmlns="" xmlns:a16="http://schemas.microsoft.com/office/drawing/2014/main" id="{CB6EA06E-E8B0-46B9-9B3F-E294EC3B7F08}"/>
              </a:ext>
            </a:extLst>
          </p:cNvPr>
          <p:cNvSpPr/>
          <p:nvPr/>
        </p:nvSpPr>
        <p:spPr>
          <a:xfrm>
            <a:off x="1772529" y="4032047"/>
            <a:ext cx="8764173" cy="7157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3" name="Text 19">
            <a:extLst>
              <a:ext uri="{FF2B5EF4-FFF2-40B4-BE49-F238E27FC236}">
                <a16:creationId xmlns="" xmlns:a16="http://schemas.microsoft.com/office/drawing/2014/main" id="{35E8D9F3-9A7A-4F2F-B9B9-6D2A6B08C45D}"/>
              </a:ext>
            </a:extLst>
          </p:cNvPr>
          <p:cNvSpPr/>
          <p:nvPr/>
        </p:nvSpPr>
        <p:spPr>
          <a:xfrm>
            <a:off x="1878583" y="4134242"/>
            <a:ext cx="1839714" cy="255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Лепка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4" name="Text 20">
            <a:extLst>
              <a:ext uri="{FF2B5EF4-FFF2-40B4-BE49-F238E27FC236}">
                <a16:creationId xmlns="" xmlns:a16="http://schemas.microsoft.com/office/drawing/2014/main" id="{6321751B-C979-4517-9EB8-054BD4BF6463}"/>
              </a:ext>
            </a:extLst>
          </p:cNvPr>
          <p:cNvSpPr/>
          <p:nvPr/>
        </p:nvSpPr>
        <p:spPr>
          <a:xfrm>
            <a:off x="4339871" y="4124782"/>
            <a:ext cx="2468892" cy="51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силы и гибкости пальцев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5" name="Text 21">
            <a:extLst>
              <a:ext uri="{FF2B5EF4-FFF2-40B4-BE49-F238E27FC236}">
                <a16:creationId xmlns="" xmlns:a16="http://schemas.microsoft.com/office/drawing/2014/main" id="{87C41A91-4134-418D-B587-7FAEC954EA30}"/>
              </a:ext>
            </a:extLst>
          </p:cNvPr>
          <p:cNvSpPr/>
          <p:nvPr/>
        </p:nvSpPr>
        <p:spPr>
          <a:xfrm>
            <a:off x="7487915" y="4134242"/>
            <a:ext cx="2621028" cy="511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Стимуляция речевых центров мозга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76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="" xmlns:a16="http://schemas.microsoft.com/office/drawing/2014/main" id="{F304C0F4-46B4-4C22-A5A8-62F1687FA0D3}"/>
              </a:ext>
            </a:extLst>
          </p:cNvPr>
          <p:cNvSpPr/>
          <p:nvPr/>
        </p:nvSpPr>
        <p:spPr>
          <a:xfrm>
            <a:off x="607020" y="476945"/>
            <a:ext cx="9600108" cy="5691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458"/>
              </a:lnSpc>
            </a:pPr>
            <a:r>
              <a:rPr lang="en-US" sz="3583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Выводы и практические рекомендации</a:t>
            </a:r>
            <a:endParaRPr lang="en-US" sz="3583" dirty="0">
              <a:solidFill>
                <a:schemeClr val="tx2"/>
              </a:solidFill>
            </a:endParaRPr>
          </a:p>
        </p:txBody>
      </p:sp>
      <p:sp>
        <p:nvSpPr>
          <p:cNvPr id="5" name="Shape 1">
            <a:extLst>
              <a:ext uri="{FF2B5EF4-FFF2-40B4-BE49-F238E27FC236}">
                <a16:creationId xmlns="" xmlns:a16="http://schemas.microsoft.com/office/drawing/2014/main" id="{E8A1553B-8FFD-4F01-A6BB-482969F6C316}"/>
              </a:ext>
            </a:extLst>
          </p:cNvPr>
          <p:cNvSpPr/>
          <p:nvPr/>
        </p:nvSpPr>
        <p:spPr>
          <a:xfrm>
            <a:off x="607021" y="1055309"/>
            <a:ext cx="1829594" cy="1012726"/>
          </a:xfrm>
          <a:prstGeom prst="roundRect">
            <a:avLst>
              <a:gd name="adj" fmla="val 719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6" name="Image 0" descr="preencoded.png">
            <a:extLst>
              <a:ext uri="{FF2B5EF4-FFF2-40B4-BE49-F238E27FC236}">
                <a16:creationId xmlns="" xmlns:a16="http://schemas.microsoft.com/office/drawing/2014/main" id="{A6B99D2D-CCAD-45E2-A066-7806BC802B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878" y="1409222"/>
            <a:ext cx="243880" cy="304800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="" xmlns:a16="http://schemas.microsoft.com/office/drawing/2014/main" id="{FFDAC5E3-6F40-4ECF-A161-00D6FFE0280B}"/>
              </a:ext>
            </a:extLst>
          </p:cNvPr>
          <p:cNvSpPr/>
          <p:nvPr/>
        </p:nvSpPr>
        <p:spPr>
          <a:xfrm>
            <a:off x="2610049" y="1313143"/>
            <a:ext cx="2496244" cy="284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Интеграция занятий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="" xmlns:a16="http://schemas.microsoft.com/office/drawing/2014/main" id="{2134D280-D2C2-4473-B305-A70FE19BA236}"/>
              </a:ext>
            </a:extLst>
          </p:cNvPr>
          <p:cNvSpPr/>
          <p:nvPr/>
        </p:nvSpPr>
        <p:spPr>
          <a:xfrm>
            <a:off x="2581913" y="1673448"/>
            <a:ext cx="4357588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Включать речевые упражнения в изодеятельность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Shape 4">
            <a:extLst>
              <a:ext uri="{FF2B5EF4-FFF2-40B4-BE49-F238E27FC236}">
                <a16:creationId xmlns="" xmlns:a16="http://schemas.microsoft.com/office/drawing/2014/main" id="{8144B2A5-94B8-4C22-96D8-EB270EDE4DE6}"/>
              </a:ext>
            </a:extLst>
          </p:cNvPr>
          <p:cNvSpPr/>
          <p:nvPr/>
        </p:nvSpPr>
        <p:spPr>
          <a:xfrm>
            <a:off x="2452991" y="2060097"/>
            <a:ext cx="8974932" cy="9525"/>
          </a:xfrm>
          <a:prstGeom prst="roundRect">
            <a:avLst>
              <a:gd name="adj" fmla="val 764798"/>
            </a:avLst>
          </a:prstGeom>
          <a:solidFill>
            <a:srgbClr val="B2D4E5"/>
          </a:solidFill>
          <a:ln/>
        </p:spPr>
      </p:sp>
      <p:sp>
        <p:nvSpPr>
          <p:cNvPr id="10" name="Shape 5">
            <a:extLst>
              <a:ext uri="{FF2B5EF4-FFF2-40B4-BE49-F238E27FC236}">
                <a16:creationId xmlns="" xmlns:a16="http://schemas.microsoft.com/office/drawing/2014/main" id="{5BA40099-031D-4BEA-9F79-6BA54C936C2E}"/>
              </a:ext>
            </a:extLst>
          </p:cNvPr>
          <p:cNvSpPr/>
          <p:nvPr/>
        </p:nvSpPr>
        <p:spPr>
          <a:xfrm>
            <a:off x="607020" y="2154752"/>
            <a:ext cx="3659287" cy="1012726"/>
          </a:xfrm>
          <a:prstGeom prst="roundRect">
            <a:avLst>
              <a:gd name="adj" fmla="val 719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1" name="Image 1" descr="preencoded.png">
            <a:extLst>
              <a:ext uri="{FF2B5EF4-FFF2-40B4-BE49-F238E27FC236}">
                <a16:creationId xmlns="" xmlns:a16="http://schemas.microsoft.com/office/drawing/2014/main" id="{829B798A-8892-40E8-BE0C-8B363CEF80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4674" y="2508665"/>
            <a:ext cx="243880" cy="304800"/>
          </a:xfrm>
          <a:prstGeom prst="rect">
            <a:avLst/>
          </a:prstGeom>
        </p:spPr>
      </p:pic>
      <p:sp>
        <p:nvSpPr>
          <p:cNvPr id="12" name="Text 6">
            <a:extLst>
              <a:ext uri="{FF2B5EF4-FFF2-40B4-BE49-F238E27FC236}">
                <a16:creationId xmlns="" xmlns:a16="http://schemas.microsoft.com/office/drawing/2014/main" id="{26C69A29-17F6-43C3-B547-8B2D2297CAF9}"/>
              </a:ext>
            </a:extLst>
          </p:cNvPr>
          <p:cNvSpPr/>
          <p:nvPr/>
        </p:nvSpPr>
        <p:spPr>
          <a:xfrm>
            <a:off x="4439742" y="2412585"/>
            <a:ext cx="2583458" cy="284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Разнообразие техник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ext 7">
            <a:extLst>
              <a:ext uri="{FF2B5EF4-FFF2-40B4-BE49-F238E27FC236}">
                <a16:creationId xmlns="" xmlns:a16="http://schemas.microsoft.com/office/drawing/2014/main" id="{D0545561-E7A8-4F18-BB47-CA088297CE8C}"/>
              </a:ext>
            </a:extLst>
          </p:cNvPr>
          <p:cNvSpPr/>
          <p:nvPr/>
        </p:nvSpPr>
        <p:spPr>
          <a:xfrm>
            <a:off x="4411606" y="2772891"/>
            <a:ext cx="4160838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Использовать различные виды изодеятельности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="" xmlns:a16="http://schemas.microsoft.com/office/drawing/2014/main" id="{472A0CC8-CD7B-446B-9A3B-AF096BFFC57F}"/>
              </a:ext>
            </a:extLst>
          </p:cNvPr>
          <p:cNvSpPr/>
          <p:nvPr/>
        </p:nvSpPr>
        <p:spPr>
          <a:xfrm>
            <a:off x="607020" y="3254196"/>
            <a:ext cx="5488980" cy="1012726"/>
          </a:xfrm>
          <a:prstGeom prst="roundRect">
            <a:avLst>
              <a:gd name="adj" fmla="val 719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5" name="Image 2" descr="preencoded.png">
            <a:extLst>
              <a:ext uri="{FF2B5EF4-FFF2-40B4-BE49-F238E27FC236}">
                <a16:creationId xmlns="" xmlns:a16="http://schemas.microsoft.com/office/drawing/2014/main" id="{72522ACA-AF4A-490A-AE57-8573DD0168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9570" y="3608109"/>
            <a:ext cx="243880" cy="304800"/>
          </a:xfrm>
          <a:prstGeom prst="rect">
            <a:avLst/>
          </a:prstGeom>
        </p:spPr>
      </p:pic>
      <p:sp>
        <p:nvSpPr>
          <p:cNvPr id="16" name="Text 10">
            <a:extLst>
              <a:ext uri="{FF2B5EF4-FFF2-40B4-BE49-F238E27FC236}">
                <a16:creationId xmlns="" xmlns:a16="http://schemas.microsoft.com/office/drawing/2014/main" id="{D3FBBA28-37E4-4DD6-8DDE-A825CCF540AB}"/>
              </a:ext>
            </a:extLst>
          </p:cNvPr>
          <p:cNvSpPr/>
          <p:nvPr/>
        </p:nvSpPr>
        <p:spPr>
          <a:xfrm>
            <a:off x="6269435" y="3512029"/>
            <a:ext cx="2276376" cy="284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Обсуждение работ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="" xmlns:a16="http://schemas.microsoft.com/office/drawing/2014/main" id="{A9EF928F-8774-4552-8A36-31FABAEA2811}"/>
              </a:ext>
            </a:extLst>
          </p:cNvPr>
          <p:cNvSpPr/>
          <p:nvPr/>
        </p:nvSpPr>
        <p:spPr>
          <a:xfrm>
            <a:off x="6241298" y="3872334"/>
            <a:ext cx="4299248" cy="277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Стимулировать детей к описанию своих творений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="" xmlns:a16="http://schemas.microsoft.com/office/drawing/2014/main" id="{D5718BB9-E468-42D1-94A9-CDA9E233B8C8}"/>
              </a:ext>
            </a:extLst>
          </p:cNvPr>
          <p:cNvSpPr/>
          <p:nvPr/>
        </p:nvSpPr>
        <p:spPr>
          <a:xfrm>
            <a:off x="607020" y="4501345"/>
            <a:ext cx="10977959" cy="832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Все виды изобразительной деятельности положительно влияют на </a:t>
            </a:r>
            <a:r>
              <a:rPr lang="en-US" sz="2000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</a:t>
            </a: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мелкой моторики рук и уровень развития речи. Каждый из этих видов деятельности имеет свои особенности, которые можно эффективно использовать для развития необходимых навыков.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 13">
            <a:extLst>
              <a:ext uri="{FF2B5EF4-FFF2-40B4-BE49-F238E27FC236}">
                <a16:creationId xmlns="" xmlns:a16="http://schemas.microsoft.com/office/drawing/2014/main" id="{A79AAEE2-EBAA-4C08-9E73-DCC4054BBB95}"/>
              </a:ext>
            </a:extLst>
          </p:cNvPr>
          <p:cNvSpPr/>
          <p:nvPr/>
        </p:nvSpPr>
        <p:spPr>
          <a:xfrm>
            <a:off x="705495" y="5826918"/>
            <a:ext cx="10977959" cy="554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Регулярное включение речевых компонентов в занятия по изодеятельности способствует комплексному развитию детей, подготавливая их к успешному обучению в школе и формируя важные коммуникативные навыки.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0" name="Shape 8">
            <a:extLst>
              <a:ext uri="{FF2B5EF4-FFF2-40B4-BE49-F238E27FC236}">
                <a16:creationId xmlns="" xmlns:a16="http://schemas.microsoft.com/office/drawing/2014/main" id="{D7D54AC5-3FB4-42F6-949D-F9F48B115C62}"/>
              </a:ext>
            </a:extLst>
          </p:cNvPr>
          <p:cNvSpPr/>
          <p:nvPr/>
        </p:nvSpPr>
        <p:spPr>
          <a:xfrm>
            <a:off x="3247766" y="3156048"/>
            <a:ext cx="8574286" cy="11430"/>
          </a:xfrm>
          <a:prstGeom prst="roundRect">
            <a:avLst>
              <a:gd name="adj" fmla="val 764798"/>
            </a:avLst>
          </a:prstGeom>
          <a:solidFill>
            <a:srgbClr val="B2D4E5"/>
          </a:solidFill>
          <a:ln/>
        </p:spPr>
      </p:sp>
    </p:spTree>
    <p:extLst>
      <p:ext uri="{BB962C8B-B14F-4D97-AF65-F5344CB8AC3E}">
        <p14:creationId xmlns="" xmlns:p14="http://schemas.microsoft.com/office/powerpoint/2010/main" val="270237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1F5CBB-937F-4110-A5AE-82399AFF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8" y="609600"/>
            <a:ext cx="11380763" cy="13036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Цель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развития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речи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занятии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изодеятельности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стимулировать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речевую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активность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детей,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обогащать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их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словарный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запас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развивать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связную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речь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через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взаимодействие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изобразительным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искусством</a:t>
            </a:r>
            <a:r>
              <a:rPr lang="en-US" sz="3200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1774D5-AB5F-4EF1-A916-BB4B307B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09" y="2264898"/>
            <a:ext cx="6277708" cy="4375053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Изобразительная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деятельность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является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мощным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средством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для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формирования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речи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позволяя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детям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только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воспринимать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визуальную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информацию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но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активно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участвовать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творческом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процессе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выражая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свои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мысли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чувства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через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художественные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образы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Это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особенно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важно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дошкольном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младшем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школьном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возрасте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когда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дети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активно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познают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мир</a:t>
            </a:r>
            <a:r>
              <a:rPr lang="en-US" b="1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="" xmlns:a16="http://schemas.microsoft.com/office/drawing/2014/main" id="{CF1A189D-63BA-44D2-B6F7-8404C5A650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9657" b="13539"/>
          <a:stretch/>
        </p:blipFill>
        <p:spPr>
          <a:xfrm>
            <a:off x="7754816" y="2473750"/>
            <a:ext cx="3624775" cy="36322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671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="" xmlns:a16="http://schemas.microsoft.com/office/drawing/2014/main" id="{FF534C6A-AB12-422D-A1B8-7E0CD5FC3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436" b="11058"/>
          <a:stretch/>
        </p:blipFill>
        <p:spPr>
          <a:xfrm>
            <a:off x="0" y="647114"/>
            <a:ext cx="4572000" cy="5452458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="" xmlns:a16="http://schemas.microsoft.com/office/drawing/2014/main" id="{76756EE3-4036-44A5-AD74-DCBE01B745D5}"/>
              </a:ext>
            </a:extLst>
          </p:cNvPr>
          <p:cNvSpPr/>
          <p:nvPr/>
        </p:nvSpPr>
        <p:spPr>
          <a:xfrm>
            <a:off x="5157788" y="758329"/>
            <a:ext cx="6448425" cy="1647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291"/>
              </a:lnSpc>
            </a:pPr>
            <a:r>
              <a:rPr lang="en-US" sz="3458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Задачи развития речи на занятиях по изодеятельности</a:t>
            </a:r>
            <a:endParaRPr lang="en-US" sz="3458" dirty="0">
              <a:solidFill>
                <a:schemeClr val="tx2"/>
              </a:solidFill>
            </a:endParaRP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="" xmlns:a16="http://schemas.microsoft.com/office/drawing/2014/main" id="{D54F8722-01A6-4E5E-AF20-F7C6437B1F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243" y="2868563"/>
            <a:ext cx="263525" cy="329506"/>
          </a:xfrm>
          <a:prstGeom prst="rect">
            <a:avLst/>
          </a:prstGeom>
        </p:spPr>
      </p:pic>
      <p:sp>
        <p:nvSpPr>
          <p:cNvPr id="7" name="Text 2">
            <a:extLst>
              <a:ext uri="{FF2B5EF4-FFF2-40B4-BE49-F238E27FC236}">
                <a16:creationId xmlns="" xmlns:a16="http://schemas.microsoft.com/office/drawing/2014/main" id="{34084F46-B074-4CB9-9650-9843B0B2598D}"/>
              </a:ext>
            </a:extLst>
          </p:cNvPr>
          <p:cNvSpPr/>
          <p:nvPr/>
        </p:nvSpPr>
        <p:spPr>
          <a:xfrm>
            <a:off x="5701606" y="2845097"/>
            <a:ext cx="2596753" cy="5490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Стимулирование речевой активности</a:t>
            </a:r>
            <a:endParaRPr lang="en-US" sz="1708" dirty="0">
              <a:solidFill>
                <a:schemeClr val="tx2"/>
              </a:solidFill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="" xmlns:a16="http://schemas.microsoft.com/office/drawing/2014/main" id="{E9015CA0-6864-4EFC-BDB3-1E85E46A0CE5}"/>
              </a:ext>
            </a:extLst>
          </p:cNvPr>
          <p:cNvSpPr/>
          <p:nvPr/>
        </p:nvSpPr>
        <p:spPr>
          <a:xfrm>
            <a:off x="5701606" y="3494583"/>
            <a:ext cx="2596753" cy="1338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Поощрение детей к выражению своих мыслей и чувств через словесное описание своих работ и работ других детей.</a:t>
            </a:r>
            <a:endParaRPr lang="en-US" sz="1292" dirty="0">
              <a:solidFill>
                <a:schemeClr val="tx2"/>
              </a:solidFill>
            </a:endParaRPr>
          </a:p>
        </p:txBody>
      </p:sp>
      <p:pic>
        <p:nvPicPr>
          <p:cNvPr id="9" name="Image 2" descr="preencoded.png">
            <a:extLst>
              <a:ext uri="{FF2B5EF4-FFF2-40B4-BE49-F238E27FC236}">
                <a16:creationId xmlns="" xmlns:a16="http://schemas.microsoft.com/office/drawing/2014/main" id="{B365661B-E4C8-4522-A7BF-16C773D71D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2097" y="2868563"/>
            <a:ext cx="263525" cy="329506"/>
          </a:xfrm>
          <a:prstGeom prst="rect">
            <a:avLst/>
          </a:prstGeom>
        </p:spPr>
      </p:pic>
      <p:sp>
        <p:nvSpPr>
          <p:cNvPr id="10" name="Text 5">
            <a:extLst>
              <a:ext uri="{FF2B5EF4-FFF2-40B4-BE49-F238E27FC236}">
                <a16:creationId xmlns="" xmlns:a16="http://schemas.microsoft.com/office/drawing/2014/main" id="{88B6C07E-766E-41B8-8287-DA1657A66E73}"/>
              </a:ext>
            </a:extLst>
          </p:cNvPr>
          <p:cNvSpPr/>
          <p:nvPr/>
        </p:nvSpPr>
        <p:spPr>
          <a:xfrm>
            <a:off x="9009459" y="2845097"/>
            <a:ext cx="2596753" cy="5490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Обогащение словарного запаса</a:t>
            </a:r>
            <a:endParaRPr lang="en-US" sz="1708" dirty="0">
              <a:solidFill>
                <a:schemeClr val="tx2"/>
              </a:solidFill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="" xmlns:a16="http://schemas.microsoft.com/office/drawing/2014/main" id="{164A5371-14D6-4626-A12D-7B285BF0D1DF}"/>
              </a:ext>
            </a:extLst>
          </p:cNvPr>
          <p:cNvSpPr/>
          <p:nvPr/>
        </p:nvSpPr>
        <p:spPr>
          <a:xfrm>
            <a:off x="9009459" y="3494583"/>
            <a:ext cx="2596753" cy="1338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умения использовать новые слова и выражения, связанные с изобразительным искусством (названия цветов, инструментов, техник).</a:t>
            </a:r>
            <a:endParaRPr lang="en-US" sz="1292" dirty="0">
              <a:solidFill>
                <a:schemeClr val="tx2"/>
              </a:solidFill>
            </a:endParaRPr>
          </a:p>
        </p:txBody>
      </p:sp>
      <p:pic>
        <p:nvPicPr>
          <p:cNvPr id="12" name="Image 3" descr="preencoded.png">
            <a:extLst>
              <a:ext uri="{FF2B5EF4-FFF2-40B4-BE49-F238E27FC236}">
                <a16:creationId xmlns="" xmlns:a16="http://schemas.microsoft.com/office/drawing/2014/main" id="{6047F89F-6BDC-42F3-B652-49FCF3BB07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243" y="5212507"/>
            <a:ext cx="263525" cy="329506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="" xmlns:a16="http://schemas.microsoft.com/office/drawing/2014/main" id="{0AE103D4-F7F5-4B04-B004-417B2A026BE0}"/>
              </a:ext>
            </a:extLst>
          </p:cNvPr>
          <p:cNvSpPr/>
          <p:nvPr/>
        </p:nvSpPr>
        <p:spPr>
          <a:xfrm>
            <a:off x="5701606" y="5189042"/>
            <a:ext cx="3558878" cy="274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1708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 диалогической речи</a:t>
            </a:r>
            <a:endParaRPr lang="en-US" sz="1708" dirty="0">
              <a:solidFill>
                <a:schemeClr val="tx2"/>
              </a:solidFill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="" xmlns:a16="http://schemas.microsoft.com/office/drawing/2014/main" id="{C6724414-4BB2-49AA-9268-94AC41C65CB0}"/>
              </a:ext>
            </a:extLst>
          </p:cNvPr>
          <p:cNvSpPr/>
          <p:nvPr/>
        </p:nvSpPr>
        <p:spPr>
          <a:xfrm>
            <a:off x="5701606" y="5563989"/>
            <a:ext cx="5904607" cy="535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83"/>
              </a:lnSpc>
            </a:pPr>
            <a:r>
              <a:rPr lang="en-US" sz="1292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умения вести диалог, задавать вопросы и отвечать на них в контексте обсуждения произведений искусства.</a:t>
            </a:r>
            <a:endParaRPr lang="en-US" sz="1292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96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="" xmlns:a16="http://schemas.microsoft.com/office/drawing/2014/main" id="{697E4A3E-E4BB-43F9-AE70-F05A0A84C176}"/>
              </a:ext>
            </a:extLst>
          </p:cNvPr>
          <p:cNvSpPr/>
          <p:nvPr/>
        </p:nvSpPr>
        <p:spPr>
          <a:xfrm>
            <a:off x="672801" y="486327"/>
            <a:ext cx="10869018" cy="1240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875"/>
              </a:lnSpc>
            </a:pPr>
            <a:r>
              <a:rPr lang="en-US" sz="3875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Актуальность интеграции речи и изодеятельности</a:t>
            </a:r>
            <a:endParaRPr lang="en-US" sz="3875" dirty="0">
              <a:solidFill>
                <a:schemeClr val="tx2"/>
              </a:solidFill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="" xmlns:a16="http://schemas.microsoft.com/office/drawing/2014/main" id="{6D671D0F-38AA-4934-AF20-4424DD75AFF5}"/>
              </a:ext>
            </a:extLst>
          </p:cNvPr>
          <p:cNvSpPr/>
          <p:nvPr/>
        </p:nvSpPr>
        <p:spPr>
          <a:xfrm>
            <a:off x="672801" y="2265882"/>
            <a:ext cx="3038078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Комплексное </a:t>
            </a:r>
            <a:r>
              <a:rPr lang="en-US" sz="2400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="" xmlns:a16="http://schemas.microsoft.com/office/drawing/2014/main" id="{1AB7024D-6A5F-4B6C-86FF-EFFCD3B27A89}"/>
              </a:ext>
            </a:extLst>
          </p:cNvPr>
          <p:cNvSpPr/>
          <p:nvPr/>
        </p:nvSpPr>
        <p:spPr>
          <a:xfrm>
            <a:off x="672801" y="2883877"/>
            <a:ext cx="3315097" cy="21169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Интеграция речи и изобразительной деятельности способствует более глубокому пониманию и осмыслению художественных произведений, а также развитию эстетического восприятия и вкуса.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="" xmlns:a16="http://schemas.microsoft.com/office/drawing/2014/main" id="{DBA690EA-F708-44B1-B1C8-25F4DB7F0CDB}"/>
              </a:ext>
            </a:extLst>
          </p:cNvPr>
          <p:cNvSpPr/>
          <p:nvPr/>
        </p:nvSpPr>
        <p:spPr>
          <a:xfrm>
            <a:off x="4438451" y="2110852"/>
            <a:ext cx="3315097" cy="620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Познавательные процессы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="" xmlns:a16="http://schemas.microsoft.com/office/drawing/2014/main" id="{82E47CE3-8A1B-4BFA-9B78-41B7EB29B5B7}"/>
              </a:ext>
            </a:extLst>
          </p:cNvPr>
          <p:cNvSpPr/>
          <p:nvPr/>
        </p:nvSpPr>
        <p:spPr>
          <a:xfrm>
            <a:off x="4491964" y="2869809"/>
            <a:ext cx="331509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Изобразительная деятельность развивает мышление детей, умение анализировать, синтезировать, сравнивать и обобщать информацию, помогая овладеть навыками связной речи.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="" xmlns:a16="http://schemas.microsoft.com/office/drawing/2014/main" id="{763BEB98-358E-4454-8B54-E770A16F90C4}"/>
              </a:ext>
            </a:extLst>
          </p:cNvPr>
          <p:cNvSpPr/>
          <p:nvPr/>
        </p:nvSpPr>
        <p:spPr>
          <a:xfrm>
            <a:off x="8226722" y="2265882"/>
            <a:ext cx="2863057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Научное обоснование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="" xmlns:a16="http://schemas.microsoft.com/office/drawing/2014/main" id="{3907672A-6FAF-480C-976D-A4FFEEB60D6F}"/>
              </a:ext>
            </a:extLst>
          </p:cNvPr>
          <p:cNvSpPr/>
          <p:nvPr/>
        </p:nvSpPr>
        <p:spPr>
          <a:xfrm>
            <a:off x="8226722" y="2883877"/>
            <a:ext cx="3315097" cy="2968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Л. С. Выготский считал, что рисование – это своеобразный графический рассказ, который позволяет детям выразить свои мысли и чувства на бумаге</a:t>
            </a:r>
            <a:r>
              <a:rPr lang="en-US" sz="2000" dirty="0"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41127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="" xmlns:a16="http://schemas.microsoft.com/office/drawing/2014/main" id="{F0E968A0-7D1C-4C5B-904C-513DB86AFAC6}"/>
              </a:ext>
            </a:extLst>
          </p:cNvPr>
          <p:cNvSpPr/>
          <p:nvPr/>
        </p:nvSpPr>
        <p:spPr>
          <a:xfrm>
            <a:off x="614859" y="483096"/>
            <a:ext cx="9890323" cy="5764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3625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Взаимосвязь развития моторики и речи</a:t>
            </a:r>
            <a:endParaRPr lang="en-US" sz="3625" dirty="0">
              <a:solidFill>
                <a:schemeClr val="tx2"/>
              </a:solidFill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="" xmlns:a16="http://schemas.microsoft.com/office/drawing/2014/main" id="{9CFC8E72-AB6E-4B10-BEE7-CE52E1605C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001" y="1410891"/>
            <a:ext cx="1808758" cy="1025922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="" xmlns:a16="http://schemas.microsoft.com/office/drawing/2014/main" id="{389042CF-6DFE-41EA-9716-2DDDFABF7C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1753" y="1896964"/>
            <a:ext cx="247055" cy="308769"/>
          </a:xfrm>
          <a:prstGeom prst="rect">
            <a:avLst/>
          </a:prstGeom>
        </p:spPr>
      </p:pic>
      <p:sp>
        <p:nvSpPr>
          <p:cNvPr id="7" name="Text 1">
            <a:extLst>
              <a:ext uri="{FF2B5EF4-FFF2-40B4-BE49-F238E27FC236}">
                <a16:creationId xmlns="" xmlns:a16="http://schemas.microsoft.com/office/drawing/2014/main" id="{1F8B8940-6680-4BBF-A26C-D18235947F32}"/>
              </a:ext>
            </a:extLst>
          </p:cNvPr>
          <p:cNvSpPr/>
          <p:nvPr/>
        </p:nvSpPr>
        <p:spPr>
          <a:xfrm>
            <a:off x="4435376" y="1586508"/>
            <a:ext cx="2252563" cy="288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Речевое </a:t>
            </a:r>
            <a:r>
              <a:rPr lang="en-US" sz="2400" b="1" dirty="0" err="1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="" xmlns:a16="http://schemas.microsoft.com/office/drawing/2014/main" id="{10FB7213-B292-4DA4-888D-0D3437F94666}"/>
              </a:ext>
            </a:extLst>
          </p:cNvPr>
          <p:cNvSpPr/>
          <p:nvPr/>
        </p:nvSpPr>
        <p:spPr>
          <a:xfrm>
            <a:off x="4435376" y="1980108"/>
            <a:ext cx="2252563" cy="281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Совершенствование речи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Shape 3">
            <a:extLst>
              <a:ext uri="{FF2B5EF4-FFF2-40B4-BE49-F238E27FC236}">
                <a16:creationId xmlns="" xmlns:a16="http://schemas.microsoft.com/office/drawing/2014/main" id="{5A10C067-80D5-4EDA-88A1-364342B8CF02}"/>
              </a:ext>
            </a:extLst>
          </p:cNvPr>
          <p:cNvSpPr/>
          <p:nvPr/>
        </p:nvSpPr>
        <p:spPr>
          <a:xfrm>
            <a:off x="4303614" y="2450803"/>
            <a:ext cx="7229673" cy="9525"/>
          </a:xfrm>
          <a:prstGeom prst="roundRect">
            <a:avLst>
              <a:gd name="adj" fmla="val 774670"/>
            </a:avLst>
          </a:prstGeom>
          <a:solidFill>
            <a:srgbClr val="B2D4E5"/>
          </a:solidFill>
          <a:ln/>
        </p:spPr>
      </p:sp>
      <p:pic>
        <p:nvPicPr>
          <p:cNvPr id="10" name="Image 2" descr="preencoded.png">
            <a:extLst>
              <a:ext uri="{FF2B5EF4-FFF2-40B4-BE49-F238E27FC236}">
                <a16:creationId xmlns="" xmlns:a16="http://schemas.microsoft.com/office/drawing/2014/main" id="{8BEBF69D-608E-4FD7-8863-23690565BA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6622" y="2480667"/>
            <a:ext cx="3617516" cy="1025922"/>
          </a:xfrm>
          <a:prstGeom prst="rect">
            <a:avLst/>
          </a:prstGeom>
        </p:spPr>
      </p:pic>
      <p:pic>
        <p:nvPicPr>
          <p:cNvPr id="11" name="Image 3" descr="preencoded.png">
            <a:extLst>
              <a:ext uri="{FF2B5EF4-FFF2-40B4-BE49-F238E27FC236}">
                <a16:creationId xmlns="" xmlns:a16="http://schemas.microsoft.com/office/drawing/2014/main" id="{DBE4ACB3-6CF2-4827-9011-31D5618C3C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1753" y="2839245"/>
            <a:ext cx="247055" cy="308769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="" xmlns:a16="http://schemas.microsoft.com/office/drawing/2014/main" id="{62B4CE38-1862-498E-9595-8954429FA936}"/>
              </a:ext>
            </a:extLst>
          </p:cNvPr>
          <p:cNvSpPr/>
          <p:nvPr/>
        </p:nvSpPr>
        <p:spPr>
          <a:xfrm>
            <a:off x="5339756" y="2656285"/>
            <a:ext cx="2305844" cy="288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Мелкая моторика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ext 5">
            <a:extLst>
              <a:ext uri="{FF2B5EF4-FFF2-40B4-BE49-F238E27FC236}">
                <a16:creationId xmlns="" xmlns:a16="http://schemas.microsoft.com/office/drawing/2014/main" id="{4360DE41-E0DC-4CA4-A0C9-0B7BFC5890E4}"/>
              </a:ext>
            </a:extLst>
          </p:cNvPr>
          <p:cNvSpPr/>
          <p:nvPr/>
        </p:nvSpPr>
        <p:spPr>
          <a:xfrm>
            <a:off x="5339756" y="3049885"/>
            <a:ext cx="2925564" cy="281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Управление движениями пальцев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Shape 6">
            <a:extLst>
              <a:ext uri="{FF2B5EF4-FFF2-40B4-BE49-F238E27FC236}">
                <a16:creationId xmlns="" xmlns:a16="http://schemas.microsoft.com/office/drawing/2014/main" id="{7AF4DBF7-0D09-4E0F-857B-8ED74241EB26}"/>
              </a:ext>
            </a:extLst>
          </p:cNvPr>
          <p:cNvSpPr/>
          <p:nvPr/>
        </p:nvSpPr>
        <p:spPr>
          <a:xfrm>
            <a:off x="5207993" y="3520579"/>
            <a:ext cx="6325294" cy="9525"/>
          </a:xfrm>
          <a:prstGeom prst="roundRect">
            <a:avLst>
              <a:gd name="adj" fmla="val 774670"/>
            </a:avLst>
          </a:prstGeom>
          <a:solidFill>
            <a:srgbClr val="B2D4E5"/>
          </a:solidFill>
          <a:ln/>
        </p:spPr>
      </p:sp>
      <p:pic>
        <p:nvPicPr>
          <p:cNvPr id="15" name="Image 4" descr="preencoded.png">
            <a:extLst>
              <a:ext uri="{FF2B5EF4-FFF2-40B4-BE49-F238E27FC236}">
                <a16:creationId xmlns="" xmlns:a16="http://schemas.microsoft.com/office/drawing/2014/main" id="{79F6D8F2-44B4-4CC8-9409-DA09614BBE9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244" y="3550444"/>
            <a:ext cx="5426273" cy="1025922"/>
          </a:xfrm>
          <a:prstGeom prst="rect">
            <a:avLst/>
          </a:prstGeom>
        </p:spPr>
      </p:pic>
      <p:pic>
        <p:nvPicPr>
          <p:cNvPr id="16" name="Image 5" descr="preencoded.png">
            <a:extLst>
              <a:ext uri="{FF2B5EF4-FFF2-40B4-BE49-F238E27FC236}">
                <a16:creationId xmlns="" xmlns:a16="http://schemas.microsoft.com/office/drawing/2014/main" id="{8FC8E2C1-EA02-4649-A9D6-66B9D252859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1753" y="3909021"/>
            <a:ext cx="247055" cy="308769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="" xmlns:a16="http://schemas.microsoft.com/office/drawing/2014/main" id="{337634B9-FAE3-4B78-A128-2C7CDDD02690}"/>
              </a:ext>
            </a:extLst>
          </p:cNvPr>
          <p:cNvSpPr/>
          <p:nvPr/>
        </p:nvSpPr>
        <p:spPr>
          <a:xfrm>
            <a:off x="6244134" y="3726061"/>
            <a:ext cx="3878064" cy="288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Изобразительная деятельность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Text 8">
            <a:extLst>
              <a:ext uri="{FF2B5EF4-FFF2-40B4-BE49-F238E27FC236}">
                <a16:creationId xmlns="" xmlns:a16="http://schemas.microsoft.com/office/drawing/2014/main" id="{4DA3AD6F-A877-4583-8817-760F0653D386}"/>
              </a:ext>
            </a:extLst>
          </p:cNvPr>
          <p:cNvSpPr/>
          <p:nvPr/>
        </p:nvSpPr>
        <p:spPr>
          <a:xfrm>
            <a:off x="6244134" y="4119662"/>
            <a:ext cx="3878064" cy="281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Рисование, лепка, аппликация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 9">
            <a:extLst>
              <a:ext uri="{FF2B5EF4-FFF2-40B4-BE49-F238E27FC236}">
                <a16:creationId xmlns="" xmlns:a16="http://schemas.microsoft.com/office/drawing/2014/main" id="{DFEBC2BA-4D82-4B95-ADFA-01180518448A}"/>
              </a:ext>
            </a:extLst>
          </p:cNvPr>
          <p:cNvSpPr/>
          <p:nvPr/>
        </p:nvSpPr>
        <p:spPr>
          <a:xfrm>
            <a:off x="614859" y="4774009"/>
            <a:ext cx="10962283" cy="843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функций рук и речи происходит параллельно. Сначала ребёнок учится тонко управлять движениями пальцев, затем начинает произносить слоги. Дальнейшее совершенствование речи напрямую зависит от того, насколько хорошо развиты движения пальцев.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0" name="Text 10">
            <a:extLst>
              <a:ext uri="{FF2B5EF4-FFF2-40B4-BE49-F238E27FC236}">
                <a16:creationId xmlns="" xmlns:a16="http://schemas.microsoft.com/office/drawing/2014/main" id="{0DB7A207-9AD6-4A7A-8D78-B6DC116248AF}"/>
              </a:ext>
            </a:extLst>
          </p:cNvPr>
          <p:cNvSpPr/>
          <p:nvPr/>
        </p:nvSpPr>
        <p:spPr>
          <a:xfrm>
            <a:off x="685849" y="5941163"/>
            <a:ext cx="10962283" cy="562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Можно рассматривать кисть руки как орган речи, подобный артикуляционному аппарату. С этой точки зрения, проекция руки является ещё одной речевой зоной мозга.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43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="" xmlns:a16="http://schemas.microsoft.com/office/drawing/2014/main" id="{9CE22EFA-7E52-41B1-BE8A-0864C0C786A2}"/>
              </a:ext>
            </a:extLst>
          </p:cNvPr>
          <p:cNvSpPr/>
          <p:nvPr/>
        </p:nvSpPr>
        <p:spPr>
          <a:xfrm>
            <a:off x="661492" y="717649"/>
            <a:ext cx="10869018" cy="12404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875"/>
              </a:lnSpc>
            </a:pPr>
            <a:r>
              <a:rPr lang="en-US" sz="3875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Аспекты развития речи в изодеятельности</a:t>
            </a:r>
            <a:endParaRPr lang="en-US" sz="3875" dirty="0">
              <a:solidFill>
                <a:schemeClr val="tx2"/>
              </a:solidFill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="" xmlns:a16="http://schemas.microsoft.com/office/drawing/2014/main" id="{946F6225-C742-4441-8B3C-271835DE3713}"/>
              </a:ext>
            </a:extLst>
          </p:cNvPr>
          <p:cNvSpPr/>
          <p:nvPr/>
        </p:nvSpPr>
        <p:spPr>
          <a:xfrm>
            <a:off x="661492" y="3417789"/>
            <a:ext cx="3154363" cy="620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41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Расширение словарного запаса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="" xmlns:a16="http://schemas.microsoft.com/office/drawing/2014/main" id="{8870B510-4B44-41B2-A17F-C1643D7DE30E}"/>
              </a:ext>
            </a:extLst>
          </p:cNvPr>
          <p:cNvSpPr/>
          <p:nvPr/>
        </p:nvSpPr>
        <p:spPr>
          <a:xfrm>
            <a:off x="661492" y="4151312"/>
            <a:ext cx="3154363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37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Обогащение активного словаря терминами из области изобразительного искусства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="" xmlns:a16="http://schemas.microsoft.com/office/drawing/2014/main" id="{A0CAB82B-351B-4773-8B66-327BF9D0D9F3}"/>
              </a:ext>
            </a:extLst>
          </p:cNvPr>
          <p:cNvSpPr/>
          <p:nvPr/>
        </p:nvSpPr>
        <p:spPr>
          <a:xfrm>
            <a:off x="7998024" y="2626519"/>
            <a:ext cx="3334743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 коммуникации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="" xmlns:a16="http://schemas.microsoft.com/office/drawing/2014/main" id="{570D2230-19FC-478D-A77B-D4138622D50D}"/>
              </a:ext>
            </a:extLst>
          </p:cNvPr>
          <p:cNvSpPr/>
          <p:nvPr/>
        </p:nvSpPr>
        <p:spPr>
          <a:xfrm>
            <a:off x="7998023" y="3049984"/>
            <a:ext cx="3532485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речи как средства общения в процессе творческой деятельности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="" xmlns:a16="http://schemas.microsoft.com/office/drawing/2014/main" id="{C0B92252-A81B-48FB-B669-BBA73AD309AB}"/>
              </a:ext>
            </a:extLst>
          </p:cNvPr>
          <p:cNvSpPr/>
          <p:nvPr/>
        </p:nvSpPr>
        <p:spPr>
          <a:xfrm>
            <a:off x="7998024" y="4821535"/>
            <a:ext cx="2480866" cy="310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1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Контроль речи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="" xmlns:a16="http://schemas.microsoft.com/office/drawing/2014/main" id="{A255B4D9-CD27-4777-8ADD-F86DB3385117}"/>
              </a:ext>
            </a:extLst>
          </p:cNvPr>
          <p:cNvSpPr/>
          <p:nvPr/>
        </p:nvSpPr>
        <p:spPr>
          <a:xfrm>
            <a:off x="7998023" y="5245001"/>
            <a:ext cx="353248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Улучшение способности осознанно управлять своей речью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Image 4" descr="preencoded.png">
            <a:extLst>
              <a:ext uri="{FF2B5EF4-FFF2-40B4-BE49-F238E27FC236}">
                <a16:creationId xmlns="" xmlns:a16="http://schemas.microsoft.com/office/drawing/2014/main" id="{546D7A2D-7FDE-4DC2-A081-6439705C44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3878" y="2336106"/>
            <a:ext cx="3804146" cy="3804146"/>
          </a:xfrm>
          <a:prstGeom prst="rect">
            <a:avLst/>
          </a:prstGeom>
        </p:spPr>
      </p:pic>
      <p:pic>
        <p:nvPicPr>
          <p:cNvPr id="13" name="Image 5" descr="preencoded.png">
            <a:extLst>
              <a:ext uri="{FF2B5EF4-FFF2-40B4-BE49-F238E27FC236}">
                <a16:creationId xmlns="" xmlns:a16="http://schemas.microsoft.com/office/drawing/2014/main" id="{2C18FC38-6D98-4383-9FC9-C636644672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692" y="4920357"/>
            <a:ext cx="265807" cy="332184"/>
          </a:xfrm>
          <a:prstGeom prst="rect">
            <a:avLst/>
          </a:prstGeom>
        </p:spPr>
      </p:pic>
      <p:pic>
        <p:nvPicPr>
          <p:cNvPr id="14" name="Image 2" descr="preencoded.png">
            <a:extLst>
              <a:ext uri="{FF2B5EF4-FFF2-40B4-BE49-F238E27FC236}">
                <a16:creationId xmlns="" xmlns:a16="http://schemas.microsoft.com/office/drawing/2014/main" id="{D3FD7F1A-8D1F-4845-B5C4-9FE68567B2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3878" y="2336106"/>
            <a:ext cx="3804146" cy="3804146"/>
          </a:xfrm>
          <a:prstGeom prst="rect">
            <a:avLst/>
          </a:prstGeom>
        </p:spPr>
      </p:pic>
      <p:pic>
        <p:nvPicPr>
          <p:cNvPr id="15" name="Image 3" descr="preencoded.png">
            <a:extLst>
              <a:ext uri="{FF2B5EF4-FFF2-40B4-BE49-F238E27FC236}">
                <a16:creationId xmlns="" xmlns:a16="http://schemas.microsoft.com/office/drawing/2014/main" id="{AC6675D0-19EB-4193-B4BB-F874580274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2692" y="3223717"/>
            <a:ext cx="265807" cy="332184"/>
          </a:xfrm>
          <a:prstGeom prst="rect">
            <a:avLst/>
          </a:prstGeom>
        </p:spPr>
      </p:pic>
      <p:pic>
        <p:nvPicPr>
          <p:cNvPr id="16" name="Image 0" descr="preencoded.png">
            <a:extLst>
              <a:ext uri="{FF2B5EF4-FFF2-40B4-BE49-F238E27FC236}">
                <a16:creationId xmlns="" xmlns:a16="http://schemas.microsoft.com/office/drawing/2014/main" id="{BDA0E402-C06A-428F-88BB-4EC9E63702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3878" y="2336106"/>
            <a:ext cx="3804146" cy="3804146"/>
          </a:xfrm>
          <a:prstGeom prst="rect">
            <a:avLst/>
          </a:prstGeom>
        </p:spPr>
      </p:pic>
      <p:pic>
        <p:nvPicPr>
          <p:cNvPr id="17" name="Image 1" descr="preencoded.png">
            <a:extLst>
              <a:ext uri="{FF2B5EF4-FFF2-40B4-BE49-F238E27FC236}">
                <a16:creationId xmlns="" xmlns:a16="http://schemas.microsoft.com/office/drawing/2014/main" id="{9438F6FC-5061-45E0-8D0C-AC1BDF77C66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3361" y="4072037"/>
            <a:ext cx="265807" cy="332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222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="" xmlns:a16="http://schemas.microsoft.com/office/drawing/2014/main" id="{A51C796D-3E5F-45C4-8B7E-F40E9E42EE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4450" y="1716981"/>
            <a:ext cx="789186" cy="1174155"/>
          </a:xfrm>
          <a:prstGeom prst="rect">
            <a:avLst/>
          </a:prstGeom>
        </p:spPr>
      </p:pic>
      <p:pic>
        <p:nvPicPr>
          <p:cNvPr id="5" name="Image 2" descr="preencoded.png">
            <a:extLst>
              <a:ext uri="{FF2B5EF4-FFF2-40B4-BE49-F238E27FC236}">
                <a16:creationId xmlns="" xmlns:a16="http://schemas.microsoft.com/office/drawing/2014/main" id="{8F729E51-DA95-4FDC-8F5D-62B0ED3B99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4450" y="2891135"/>
            <a:ext cx="789186" cy="1174155"/>
          </a:xfrm>
          <a:prstGeom prst="rect">
            <a:avLst/>
          </a:prstGeom>
        </p:spPr>
      </p:pic>
      <p:pic>
        <p:nvPicPr>
          <p:cNvPr id="6" name="Image 3" descr="preencoded.png">
            <a:extLst>
              <a:ext uri="{FF2B5EF4-FFF2-40B4-BE49-F238E27FC236}">
                <a16:creationId xmlns="" xmlns:a16="http://schemas.microsoft.com/office/drawing/2014/main" id="{6F503C07-8E98-4BC5-AC30-68A7E199CC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4450" y="4065290"/>
            <a:ext cx="789186" cy="1174155"/>
          </a:xfrm>
          <a:prstGeom prst="rect">
            <a:avLst/>
          </a:prstGeom>
        </p:spPr>
      </p:pic>
      <p:pic>
        <p:nvPicPr>
          <p:cNvPr id="7" name="Image 4" descr="preencoded.png">
            <a:extLst>
              <a:ext uri="{FF2B5EF4-FFF2-40B4-BE49-F238E27FC236}">
                <a16:creationId xmlns="" xmlns:a16="http://schemas.microsoft.com/office/drawing/2014/main" id="{BB2AD6B9-E118-48F8-A954-7111EC0707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4450" y="5239444"/>
            <a:ext cx="789186" cy="1174155"/>
          </a:xfrm>
          <a:prstGeom prst="rect">
            <a:avLst/>
          </a:prstGeom>
        </p:spPr>
      </p:pic>
      <p:pic>
        <p:nvPicPr>
          <p:cNvPr id="8" name="Image 0" descr="preencoded.png">
            <a:extLst>
              <a:ext uri="{FF2B5EF4-FFF2-40B4-BE49-F238E27FC236}">
                <a16:creationId xmlns="" xmlns:a16="http://schemas.microsoft.com/office/drawing/2014/main" id="{CA6F276B-158C-432A-ABDB-150C59EAD78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="" xmlns:a16="http://schemas.microsoft.com/office/drawing/2014/main" id="{5CE86C06-5596-48CE-B4CC-3BF5D9F0E604}"/>
              </a:ext>
            </a:extLst>
          </p:cNvPr>
          <p:cNvSpPr/>
          <p:nvPr/>
        </p:nvSpPr>
        <p:spPr>
          <a:xfrm>
            <a:off x="5124450" y="444401"/>
            <a:ext cx="6515100" cy="1035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42"/>
              </a:lnSpc>
            </a:pPr>
            <a:r>
              <a:rPr lang="en-US" sz="325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Рисование как инструмент развития речи</a:t>
            </a:r>
            <a:endParaRPr lang="en-US" sz="3250" dirty="0">
              <a:solidFill>
                <a:schemeClr val="tx2"/>
              </a:solidFill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="" xmlns:a16="http://schemas.microsoft.com/office/drawing/2014/main" id="{72E57E8A-8B46-4B8D-A869-0ACC6C6E1E66}"/>
              </a:ext>
            </a:extLst>
          </p:cNvPr>
          <p:cNvSpPr/>
          <p:nvPr/>
        </p:nvSpPr>
        <p:spPr>
          <a:xfrm>
            <a:off x="6150372" y="1792585"/>
            <a:ext cx="2363688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Графический рассказ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 2">
            <a:extLst>
              <a:ext uri="{FF2B5EF4-FFF2-40B4-BE49-F238E27FC236}">
                <a16:creationId xmlns="" xmlns:a16="http://schemas.microsoft.com/office/drawing/2014/main" id="{D1F0DCEC-EFAD-45AA-8A1C-2F88EBC15D96}"/>
              </a:ext>
            </a:extLst>
          </p:cNvPr>
          <p:cNvSpPr/>
          <p:nvPr/>
        </p:nvSpPr>
        <p:spPr>
          <a:xfrm>
            <a:off x="6150372" y="2088417"/>
            <a:ext cx="5489178" cy="505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Рисование позволяет детям выразить свои мысли и чувства на бумаге, создавая своеобразный графический рассказ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 3">
            <a:extLst>
              <a:ext uri="{FF2B5EF4-FFF2-40B4-BE49-F238E27FC236}">
                <a16:creationId xmlns="" xmlns:a16="http://schemas.microsoft.com/office/drawing/2014/main" id="{5C5683D9-FFEB-497C-AFE3-7932863A7667}"/>
              </a:ext>
            </a:extLst>
          </p:cNvPr>
          <p:cNvSpPr/>
          <p:nvPr/>
        </p:nvSpPr>
        <p:spPr>
          <a:xfrm>
            <a:off x="6150372" y="2947345"/>
            <a:ext cx="2370038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 восприятия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ext 4">
            <a:extLst>
              <a:ext uri="{FF2B5EF4-FFF2-40B4-BE49-F238E27FC236}">
                <a16:creationId xmlns="" xmlns:a16="http://schemas.microsoft.com/office/drawing/2014/main" id="{5FC6594F-743D-4841-9971-B0E2C2724A01}"/>
              </a:ext>
            </a:extLst>
          </p:cNvPr>
          <p:cNvSpPr/>
          <p:nvPr/>
        </p:nvSpPr>
        <p:spPr>
          <a:xfrm>
            <a:off x="6150372" y="3226230"/>
            <a:ext cx="5489178" cy="505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Формирование умения анализировать, синтезировать и обобщать визуальную информацию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="" xmlns:a16="http://schemas.microsoft.com/office/drawing/2014/main" id="{77B6A9AC-0E56-4AF0-884B-3188565A3D05}"/>
              </a:ext>
            </a:extLst>
          </p:cNvPr>
          <p:cNvSpPr/>
          <p:nvPr/>
        </p:nvSpPr>
        <p:spPr>
          <a:xfrm>
            <a:off x="6150372" y="4223048"/>
            <a:ext cx="2625923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Вербализация процесса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5" name="Text 6">
            <a:extLst>
              <a:ext uri="{FF2B5EF4-FFF2-40B4-BE49-F238E27FC236}">
                <a16:creationId xmlns="" xmlns:a16="http://schemas.microsoft.com/office/drawing/2014/main" id="{98E4E863-1076-414D-99F2-31DEAE0F53FB}"/>
              </a:ext>
            </a:extLst>
          </p:cNvPr>
          <p:cNvSpPr/>
          <p:nvPr/>
        </p:nvSpPr>
        <p:spPr>
          <a:xfrm>
            <a:off x="6150372" y="4576664"/>
            <a:ext cx="5489178" cy="505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Описание последовательности действий при создании рисунка развивает связную речь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="" xmlns:a16="http://schemas.microsoft.com/office/drawing/2014/main" id="{D190EDF0-8BC8-49F6-A883-94E70D02C40C}"/>
              </a:ext>
            </a:extLst>
          </p:cNvPr>
          <p:cNvSpPr/>
          <p:nvPr/>
        </p:nvSpPr>
        <p:spPr>
          <a:xfrm>
            <a:off x="6150372" y="5397203"/>
            <a:ext cx="2071688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Обсуждение работ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="" xmlns:a16="http://schemas.microsoft.com/office/drawing/2014/main" id="{951E843E-15A3-4885-852D-11321AFDB927}"/>
              </a:ext>
            </a:extLst>
          </p:cNvPr>
          <p:cNvSpPr/>
          <p:nvPr/>
        </p:nvSpPr>
        <p:spPr>
          <a:xfrm>
            <a:off x="6150372" y="5750819"/>
            <a:ext cx="5489178" cy="5050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Стимулирование речевой активности через анализ своих работ и работ других детей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26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="" xmlns:a16="http://schemas.microsoft.com/office/drawing/2014/main" id="{80AC7BB1-AEFB-44A6-A753-5DCBC8D2E281}"/>
              </a:ext>
            </a:extLst>
          </p:cNvPr>
          <p:cNvSpPr/>
          <p:nvPr/>
        </p:nvSpPr>
        <p:spPr>
          <a:xfrm>
            <a:off x="626666" y="244229"/>
            <a:ext cx="10048677" cy="5875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667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Аппликация и оригами в развитии речи</a:t>
            </a:r>
            <a:endParaRPr lang="en-US" sz="3667" dirty="0">
              <a:solidFill>
                <a:schemeClr val="tx2"/>
              </a:solidFill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="" xmlns:a16="http://schemas.microsoft.com/office/drawing/2014/main" id="{5D83EB20-A6CE-4277-A1CC-59630614AD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666" y="907801"/>
            <a:ext cx="3467100" cy="2142828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="" xmlns:a16="http://schemas.microsoft.com/office/drawing/2014/main" id="{951D9758-9A9E-433D-9869-CAE0109EAF41}"/>
              </a:ext>
            </a:extLst>
          </p:cNvPr>
          <p:cNvSpPr/>
          <p:nvPr/>
        </p:nvSpPr>
        <p:spPr>
          <a:xfrm>
            <a:off x="626666" y="3256708"/>
            <a:ext cx="2350294" cy="293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Аппликация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="" xmlns:a16="http://schemas.microsoft.com/office/drawing/2014/main" id="{1399512E-4782-481D-B384-B0CD19B05894}"/>
              </a:ext>
            </a:extLst>
          </p:cNvPr>
          <p:cNvSpPr/>
          <p:nvPr/>
        </p:nvSpPr>
        <p:spPr>
          <a:xfrm>
            <a:off x="626666" y="3657849"/>
            <a:ext cx="3467100" cy="2292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Создание аппликаций способствует развитию мышц руки и улучшению координации движений. Ребёнок учится правильно работать с ножницами, вырезать фигуры, поворачивая лист бумаги, и размещать их на одинаковом расстоянии друг от друга.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8" name="Image 1" descr="preencoded.png">
            <a:extLst>
              <a:ext uri="{FF2B5EF4-FFF2-40B4-BE49-F238E27FC236}">
                <a16:creationId xmlns="" xmlns:a16="http://schemas.microsoft.com/office/drawing/2014/main" id="{2BACCB6E-9B7F-4204-AAAF-3C07C64AB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351" y="907801"/>
            <a:ext cx="3467199" cy="2142828"/>
          </a:xfrm>
          <a:prstGeom prst="rect">
            <a:avLst/>
          </a:prstGeom>
        </p:spPr>
      </p:pic>
      <p:sp>
        <p:nvSpPr>
          <p:cNvPr id="9" name="Text 3">
            <a:extLst>
              <a:ext uri="{FF2B5EF4-FFF2-40B4-BE49-F238E27FC236}">
                <a16:creationId xmlns="" xmlns:a16="http://schemas.microsoft.com/office/drawing/2014/main" id="{122C4048-3D67-4C3D-8F0E-CBFC2925AAD3}"/>
              </a:ext>
            </a:extLst>
          </p:cNvPr>
          <p:cNvSpPr/>
          <p:nvPr/>
        </p:nvSpPr>
        <p:spPr>
          <a:xfrm>
            <a:off x="4362351" y="3256708"/>
            <a:ext cx="2350294" cy="293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Оригами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="" xmlns:a16="http://schemas.microsoft.com/office/drawing/2014/main" id="{B8575166-FA86-420F-81A1-95AB9D628ACE}"/>
              </a:ext>
            </a:extLst>
          </p:cNvPr>
          <p:cNvSpPr/>
          <p:nvPr/>
        </p:nvSpPr>
        <p:spPr>
          <a:xfrm>
            <a:off x="4474893" y="3671916"/>
            <a:ext cx="3467199" cy="2292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Искусство оригами привлекает своей способностью пробуждать воображение, память и пространственное мышление, развивать мелкую моторику пальцев и оживлять плоский лист бумаги, превращая его в цветы, птиц и животных.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1" name="Image 2" descr="preencoded.png">
            <a:extLst>
              <a:ext uri="{FF2B5EF4-FFF2-40B4-BE49-F238E27FC236}">
                <a16:creationId xmlns="" xmlns:a16="http://schemas.microsoft.com/office/drawing/2014/main" id="{BECE968C-99EC-45FE-B88D-46FD6E57BE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8136" y="907801"/>
            <a:ext cx="3467199" cy="2142828"/>
          </a:xfrm>
          <a:prstGeom prst="rect">
            <a:avLst/>
          </a:prstGeom>
        </p:spPr>
      </p:pic>
      <p:sp>
        <p:nvSpPr>
          <p:cNvPr id="12" name="Text 5">
            <a:extLst>
              <a:ext uri="{FF2B5EF4-FFF2-40B4-BE49-F238E27FC236}">
                <a16:creationId xmlns="" xmlns:a16="http://schemas.microsoft.com/office/drawing/2014/main" id="{BBFBA8DD-1B06-489E-AA46-025901A92BBB}"/>
              </a:ext>
            </a:extLst>
          </p:cNvPr>
          <p:cNvSpPr/>
          <p:nvPr/>
        </p:nvSpPr>
        <p:spPr>
          <a:xfrm>
            <a:off x="8098135" y="3256708"/>
            <a:ext cx="3166567" cy="2937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Речевое взаимодействие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="" xmlns:a16="http://schemas.microsoft.com/office/drawing/2014/main" id="{D5EFCC85-A880-4A5F-92E4-CD19D733714C}"/>
              </a:ext>
            </a:extLst>
          </p:cNvPr>
          <p:cNvSpPr/>
          <p:nvPr/>
        </p:nvSpPr>
        <p:spPr>
          <a:xfrm>
            <a:off x="8098136" y="3657849"/>
            <a:ext cx="3467199" cy="1719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процессе создания бумажных поделок дети активно обсуждают свои действия, описывают процесс и результат, что стимулирует </a:t>
            </a:r>
            <a:r>
              <a:rPr lang="en-US" sz="2000" dirty="0" err="1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</a:t>
            </a: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связной речи и обогащает словарный запас.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884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="" xmlns:a16="http://schemas.microsoft.com/office/drawing/2014/main" id="{6A4E4D8E-B730-4D03-B357-E04CA48584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Text 0">
            <a:extLst>
              <a:ext uri="{FF2B5EF4-FFF2-40B4-BE49-F238E27FC236}">
                <a16:creationId xmlns="" xmlns:a16="http://schemas.microsoft.com/office/drawing/2014/main" id="{67BCFFD4-78AC-4E17-A234-F335CC1C1071}"/>
              </a:ext>
            </a:extLst>
          </p:cNvPr>
          <p:cNvSpPr/>
          <p:nvPr/>
        </p:nvSpPr>
        <p:spPr>
          <a:xfrm>
            <a:off x="5168405" y="435372"/>
            <a:ext cx="6427193" cy="11183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375"/>
              </a:lnSpc>
            </a:pPr>
            <a:r>
              <a:rPr lang="en-US" sz="35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Лепка как средство развития речи и моторики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6" name="Shape 1">
            <a:extLst>
              <a:ext uri="{FF2B5EF4-FFF2-40B4-BE49-F238E27FC236}">
                <a16:creationId xmlns="" xmlns:a16="http://schemas.microsoft.com/office/drawing/2014/main" id="{732EB275-D3AD-4A10-AE4A-BC0C2B23DD37}"/>
              </a:ext>
            </a:extLst>
          </p:cNvPr>
          <p:cNvSpPr/>
          <p:nvPr/>
        </p:nvSpPr>
        <p:spPr>
          <a:xfrm>
            <a:off x="5168405" y="2060972"/>
            <a:ext cx="127794" cy="1199654"/>
          </a:xfrm>
          <a:prstGeom prst="roundRect">
            <a:avLst>
              <a:gd name="adj" fmla="val 560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2">
            <a:extLst>
              <a:ext uri="{FF2B5EF4-FFF2-40B4-BE49-F238E27FC236}">
                <a16:creationId xmlns="" xmlns:a16="http://schemas.microsoft.com/office/drawing/2014/main" id="{B447B155-08E8-486F-83DC-785B0A3F6F40}"/>
              </a:ext>
            </a:extLst>
          </p:cNvPr>
          <p:cNvSpPr/>
          <p:nvPr/>
        </p:nvSpPr>
        <p:spPr>
          <a:xfrm>
            <a:off x="5551785" y="1975743"/>
            <a:ext cx="2850158" cy="279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Массаж активных точек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="" xmlns:a16="http://schemas.microsoft.com/office/drawing/2014/main" id="{B48C33DB-B9F5-4F20-8AE3-66E3C339680F}"/>
              </a:ext>
            </a:extLst>
          </p:cNvPr>
          <p:cNvSpPr/>
          <p:nvPr/>
        </p:nvSpPr>
        <p:spPr>
          <a:xfrm>
            <a:off x="5551785" y="2301181"/>
            <a:ext cx="6043811" cy="817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процессе лепки происходит естественный массаж активных точек на ладонях и пальцах, что положительно влияет на общее самочувствие ребёнка.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Shape 4">
            <a:extLst>
              <a:ext uri="{FF2B5EF4-FFF2-40B4-BE49-F238E27FC236}">
                <a16:creationId xmlns="" xmlns:a16="http://schemas.microsoft.com/office/drawing/2014/main" id="{72B3285F-34A7-40FE-AFAE-44D98CC791F8}"/>
              </a:ext>
            </a:extLst>
          </p:cNvPr>
          <p:cNvSpPr/>
          <p:nvPr/>
        </p:nvSpPr>
        <p:spPr>
          <a:xfrm>
            <a:off x="5423992" y="3430985"/>
            <a:ext cx="127794" cy="1199654"/>
          </a:xfrm>
          <a:prstGeom prst="roundRect">
            <a:avLst>
              <a:gd name="adj" fmla="val 560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0" name="Text 5">
            <a:extLst>
              <a:ext uri="{FF2B5EF4-FFF2-40B4-BE49-F238E27FC236}">
                <a16:creationId xmlns="" xmlns:a16="http://schemas.microsoft.com/office/drawing/2014/main" id="{3BBB46CD-50EE-41AF-B941-7F0C2E600F95}"/>
              </a:ext>
            </a:extLst>
          </p:cNvPr>
          <p:cNvSpPr/>
          <p:nvPr/>
        </p:nvSpPr>
        <p:spPr>
          <a:xfrm>
            <a:off x="5807373" y="3430985"/>
            <a:ext cx="3311029" cy="279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Развитие мелкой моторики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="" xmlns:a16="http://schemas.microsoft.com/office/drawing/2014/main" id="{99DDBCE4-9AA3-4A24-8EC7-A61E20AD36A3}"/>
              </a:ext>
            </a:extLst>
          </p:cNvPr>
          <p:cNvSpPr/>
          <p:nvPr/>
        </p:nvSpPr>
        <p:spPr>
          <a:xfrm>
            <a:off x="5807373" y="3812680"/>
            <a:ext cx="5788223" cy="817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Формируется общая ловкость рук, включая мелкую моторику, которая улучшается под контролем зрения и кинестетических ощущений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000" dirty="0"/>
          </a:p>
        </p:txBody>
      </p:sp>
      <p:sp>
        <p:nvSpPr>
          <p:cNvPr id="12" name="Shape 7">
            <a:extLst>
              <a:ext uri="{FF2B5EF4-FFF2-40B4-BE49-F238E27FC236}">
                <a16:creationId xmlns="" xmlns:a16="http://schemas.microsoft.com/office/drawing/2014/main" id="{32E5EEB0-8C4B-45E7-90C0-D7E1CE939583}"/>
              </a:ext>
            </a:extLst>
          </p:cNvPr>
          <p:cNvSpPr/>
          <p:nvPr/>
        </p:nvSpPr>
        <p:spPr>
          <a:xfrm>
            <a:off x="5679580" y="4800997"/>
            <a:ext cx="127794" cy="1199654"/>
          </a:xfrm>
          <a:prstGeom prst="roundRect">
            <a:avLst>
              <a:gd name="adj" fmla="val 56011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3" name="Text 8">
            <a:extLst>
              <a:ext uri="{FF2B5EF4-FFF2-40B4-BE49-F238E27FC236}">
                <a16:creationId xmlns="" xmlns:a16="http://schemas.microsoft.com/office/drawing/2014/main" id="{42BB9E40-9FB5-4330-B3FD-450437F58809}"/>
              </a:ext>
            </a:extLst>
          </p:cNvPr>
          <p:cNvSpPr/>
          <p:nvPr/>
        </p:nvSpPr>
        <p:spPr>
          <a:xfrm>
            <a:off x="6062960" y="4800997"/>
            <a:ext cx="2776637" cy="2794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67"/>
              </a:lnSpc>
            </a:pPr>
            <a:r>
              <a:rPr lang="en-US" sz="2400" b="1" dirty="0">
                <a:solidFill>
                  <a:schemeClr val="tx2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Интеграция ощущений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="" xmlns:a16="http://schemas.microsoft.com/office/drawing/2014/main" id="{96A95DCA-B553-4A01-B79E-9916BD5C0406}"/>
              </a:ext>
            </a:extLst>
          </p:cNvPr>
          <p:cNvSpPr/>
          <p:nvPr/>
        </p:nvSpPr>
        <p:spPr>
          <a:xfrm>
            <a:off x="6062960" y="5182692"/>
            <a:ext cx="5532636" cy="817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125"/>
              </a:lnSpc>
            </a:pPr>
            <a:r>
              <a:rPr lang="en-US" sz="2000" dirty="0">
                <a:solidFill>
                  <a:schemeClr val="tx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Рука действует, а мозг фиксирует ощущения, соединяя их со зрительными, слуховыми и тактильными восприятиями в сложные и интегрированные образы и представления.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623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740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речи на занятии  по изодеятельности </vt:lpstr>
      <vt:lpstr>Цель развития речи на занятии по изодеятельности — стимулировать речевую активность детей, обогащать их словарный запас, развивать связную речь через взаимодействие с изобразительным искусством.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на занятии  по изодеятельности</dc:title>
  <dc:creator>Зверева Ирина Сергеевна</dc:creator>
  <cp:lastModifiedBy>ds121orsk@yandex.ru</cp:lastModifiedBy>
  <cp:revision>7</cp:revision>
  <dcterms:created xsi:type="dcterms:W3CDTF">2025-04-17T14:27:07Z</dcterms:created>
  <dcterms:modified xsi:type="dcterms:W3CDTF">2025-04-22T02:48:30Z</dcterms:modified>
</cp:coreProperties>
</file>