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A33FD4-D2DE-4914-8718-92A2C6C4989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1785D0-0F9D-4DAA-A164-0C76B53D79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1" t="28606" r="25000" b="25325"/>
          <a:stretch/>
        </p:blipFill>
        <p:spPr bwMode="auto">
          <a:xfrm>
            <a:off x="1259632" y="836712"/>
            <a:ext cx="7040666" cy="50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6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115616" y="731838"/>
            <a:ext cx="7200800" cy="42093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Методический мост </a:t>
            </a:r>
            <a:r>
              <a:rPr lang="ru-RU" sz="2800" b="1" dirty="0"/>
              <a:t>- интерактивная форма </a:t>
            </a:r>
            <a:r>
              <a:rPr lang="ru-RU" sz="2800" b="1" dirty="0" smtClean="0"/>
              <a:t>работы, разновидность дискуссии.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2800" b="1" dirty="0"/>
              <a:t>обмен передовым педагогическим опытом, распространение инновационных технологий обучения и </a:t>
            </a:r>
            <a:r>
              <a:rPr lang="ru-RU" sz="2800" b="1" dirty="0" smtClean="0"/>
              <a:t>воспитания, поиск </a:t>
            </a:r>
            <a:r>
              <a:rPr lang="ru-RU" sz="2800" b="1" dirty="0"/>
              <a:t>решения актуальных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79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354" y="1268760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К проведению </a:t>
            </a:r>
            <a:r>
              <a:rPr lang="ru-RU" sz="3600" b="1" dirty="0" smtClean="0"/>
              <a:t>методического моста </a:t>
            </a:r>
            <a:r>
              <a:rPr lang="ru-RU" sz="3600" b="1" dirty="0" smtClean="0"/>
              <a:t>могут быть привлечены </a:t>
            </a:r>
            <a:r>
              <a:rPr lang="ru-RU" sz="3600" b="1" dirty="0"/>
              <a:t>педагоги </a:t>
            </a:r>
            <a:r>
              <a:rPr lang="ru-RU" sz="3600" b="1" dirty="0" smtClean="0"/>
              <a:t>образовательных </a:t>
            </a:r>
            <a:r>
              <a:rPr lang="ru-RU" sz="3600" b="1" dirty="0"/>
              <a:t>учреждений района, города, руководители </a:t>
            </a:r>
            <a:r>
              <a:rPr lang="ru-RU" sz="3600" b="1" dirty="0" smtClean="0"/>
              <a:t>городских методических объединений, </a:t>
            </a:r>
            <a:r>
              <a:rPr lang="ru-RU" sz="3600" b="1" dirty="0"/>
              <a:t>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391541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190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 стадии подготовки дискуссии ее организаторы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800" b="1" dirty="0"/>
          </a:p>
          <a:p>
            <a:r>
              <a:rPr lang="ru-RU" sz="2800" b="1" dirty="0"/>
              <a:t>· определяют содержание обсуждаемой проблемы;</a:t>
            </a:r>
          </a:p>
          <a:p>
            <a:r>
              <a:rPr lang="ru-RU" sz="2800" b="1" dirty="0"/>
              <a:t>· прогнозируют итоги дискуссии;</a:t>
            </a:r>
          </a:p>
          <a:p>
            <a:r>
              <a:rPr lang="ru-RU" sz="2800" b="1" dirty="0"/>
              <a:t>· определяют ключевые вопросы, по которым будет организована дискуссия;</a:t>
            </a:r>
          </a:p>
          <a:p>
            <a:r>
              <a:rPr lang="ru-RU" sz="2800" b="1" dirty="0"/>
              <a:t>· составляют план дискуссии;</a:t>
            </a:r>
          </a:p>
          <a:p>
            <a:r>
              <a:rPr lang="ru-RU" sz="2800" b="1" dirty="0"/>
              <a:t>· предварительно знакомят педагогический коллектив с основными положениями темы будущей дискуссии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5803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 процессе проведения дискуссии  ведущий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800" b="1" dirty="0"/>
          </a:p>
          <a:p>
            <a:r>
              <a:rPr lang="ru-RU" sz="2800" b="1" dirty="0"/>
              <a:t>· знакомит участников с проблемой, которая предложена для обсуждения;</a:t>
            </a:r>
          </a:p>
          <a:p>
            <a:r>
              <a:rPr lang="ru-RU" sz="2800" b="1" dirty="0"/>
              <a:t>· последовательно, в соот­ветствии с планом, предъявляет вопросы участникам;</a:t>
            </a:r>
          </a:p>
          <a:p>
            <a:r>
              <a:rPr lang="ru-RU" sz="2800" b="1" dirty="0"/>
              <a:t>· организует обсуждение проблемы с различных точек зрения;</a:t>
            </a:r>
          </a:p>
          <a:p>
            <a:r>
              <a:rPr lang="ru-RU" sz="2800" b="1" dirty="0"/>
              <a:t>· подводит итог обсуждению.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773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843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Методический мост между МДОАУ № 103 и № 105 был посвящен </a:t>
            </a:r>
            <a:r>
              <a:rPr lang="ru-RU" sz="2000" dirty="0" smtClean="0"/>
              <a:t>вопросам трудового воспитания.</a:t>
            </a:r>
          </a:p>
          <a:p>
            <a:pPr algn="just"/>
            <a:r>
              <a:rPr lang="ru-RU" sz="2000" dirty="0" smtClean="0"/>
              <a:t>Ранее </a:t>
            </a:r>
            <a:r>
              <a:rPr lang="ru-RU" sz="2000" dirty="0"/>
              <a:t>аналогичная работа  проходила в процессе реальных мероприятий. Организовались  совместные конференции между педагогами детских садов </a:t>
            </a:r>
            <a:r>
              <a:rPr lang="ru-RU" sz="2000" dirty="0" smtClean="0"/>
              <a:t>МДОАУ № 103, № 105 и СОШ № 25, </a:t>
            </a:r>
            <a:r>
              <a:rPr lang="ru-RU" sz="2000" dirty="0" smtClean="0"/>
              <a:t>родителями. </a:t>
            </a:r>
            <a:r>
              <a:rPr lang="ru-RU" sz="2000" dirty="0"/>
              <a:t>Например, по проблеме школьной готовности. 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настоящее время потребность в проведении совместных форм работы существует по двум причинам:</a:t>
            </a:r>
          </a:p>
          <a:p>
            <a:pPr lvl="0" algn="just"/>
            <a:r>
              <a:rPr lang="ru-RU" sz="2000" dirty="0"/>
              <a:t>Семьи воспитанников проживают в одном микрорайоне, выпускники поступают на обучение преимущественно в 25 школу.</a:t>
            </a:r>
          </a:p>
          <a:p>
            <a:pPr lvl="0" algn="just"/>
            <a:r>
              <a:rPr lang="ru-RU" sz="2000" dirty="0"/>
              <a:t>Детские сады 6-групповые, в каждом дошкольном учреждении по одной старшей и подготовительной группе. </a:t>
            </a:r>
          </a:p>
        </p:txBody>
      </p:sp>
    </p:spTree>
    <p:extLst>
      <p:ext uri="{BB962C8B-B14F-4D97-AF65-F5344CB8AC3E}">
        <p14:creationId xmlns:p14="http://schemas.microsoft.com/office/powerpoint/2010/main" val="169639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4887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Вопросы, обсуждаемые в ходе методического моста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2276872"/>
            <a:ext cx="7272808" cy="3744416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AutoNum type="arabicPeriod"/>
            </a:pPr>
            <a:r>
              <a:rPr lang="ru-RU" sz="9600" dirty="0" smtClean="0"/>
              <a:t>Организация и проведение работы в ДУ по ручному труду (шитье, вышивка, пришивание пуговиц).</a:t>
            </a:r>
          </a:p>
          <a:p>
            <a:pPr marL="457200" indent="-457200" algn="l">
              <a:buAutoNum type="arabicPeriod"/>
            </a:pPr>
            <a:r>
              <a:rPr lang="ru-RU" sz="9600" dirty="0" smtClean="0"/>
              <a:t>Организация работы по приобщению к коллективному труду.</a:t>
            </a:r>
          </a:p>
          <a:p>
            <a:pPr marL="457200" indent="-457200" algn="l">
              <a:buAutoNum type="arabicPeriod"/>
            </a:pPr>
            <a:r>
              <a:rPr lang="ru-RU" sz="9600" dirty="0" smtClean="0"/>
              <a:t>Обеспечение возможности приобщения детей к уходу за питомцами.</a:t>
            </a:r>
          </a:p>
          <a:p>
            <a:pPr marL="457200" indent="-457200" algn="l">
              <a:buAutoNum type="arabicPeriod"/>
            </a:pPr>
            <a:r>
              <a:rPr lang="ru-RU" sz="9600" dirty="0" smtClean="0"/>
              <a:t>Организация экскурсий, как формы ознакомления с трудом взрослых.</a:t>
            </a:r>
          </a:p>
          <a:p>
            <a:pPr marL="457200" indent="-457200" algn="l">
              <a:buAutoNum type="arabicPeriod"/>
            </a:pPr>
            <a:r>
              <a:rPr lang="ru-RU" sz="9600" dirty="0" smtClean="0"/>
              <a:t>Поддержка родителями участия детей в трудовых мероприятиях.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00799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8352928" cy="83546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Методический мост – перспективная форма дистанционной работы, обеспечивающая взаимодействие между педагогическими коллективами образовательных учреждений в условиях сложной санитарно-эпидемиологической обстановки.</a:t>
            </a:r>
            <a:endParaRPr lang="ru-RU" sz="1800" b="1" dirty="0"/>
          </a:p>
        </p:txBody>
      </p:sp>
      <p:pic>
        <p:nvPicPr>
          <p:cNvPr id="1028" name="Picture 4" descr="C:\Users\Admi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74" y="548680"/>
            <a:ext cx="7029626" cy="44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79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315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Вопросы, обсуждаемые в ходе методического моста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2022-04-08T10:35:38Z</dcterms:created>
  <dcterms:modified xsi:type="dcterms:W3CDTF">2022-04-11T08:29:33Z</dcterms:modified>
</cp:coreProperties>
</file>