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0" r:id="rId3"/>
  </p:sldMasterIdLst>
  <p:sldIdLst>
    <p:sldId id="282" r:id="rId4"/>
    <p:sldId id="287" r:id="rId5"/>
    <p:sldId id="279" r:id="rId6"/>
    <p:sldId id="319" r:id="rId7"/>
    <p:sldId id="317" r:id="rId8"/>
    <p:sldId id="318" r:id="rId9"/>
    <p:sldId id="320" r:id="rId10"/>
    <p:sldId id="321" r:id="rId11"/>
    <p:sldId id="322" r:id="rId12"/>
    <p:sldId id="323" r:id="rId13"/>
    <p:sldId id="261" r:id="rId14"/>
    <p:sldId id="288" r:id="rId15"/>
    <p:sldId id="289" r:id="rId16"/>
    <p:sldId id="316" r:id="rId17"/>
    <p:sldId id="295" r:id="rId18"/>
    <p:sldId id="290" r:id="rId19"/>
    <p:sldId id="292" r:id="rId20"/>
    <p:sldId id="294" r:id="rId21"/>
    <p:sldId id="257" r:id="rId22"/>
    <p:sldId id="293" r:id="rId23"/>
    <p:sldId id="300" r:id="rId24"/>
    <p:sldId id="299" r:id="rId25"/>
    <p:sldId id="301" r:id="rId26"/>
    <p:sldId id="302" r:id="rId27"/>
    <p:sldId id="303" r:id="rId28"/>
    <p:sldId id="304" r:id="rId29"/>
    <p:sldId id="308" r:id="rId30"/>
    <p:sldId id="306" r:id="rId31"/>
    <p:sldId id="310" r:id="rId32"/>
    <p:sldId id="311" r:id="rId33"/>
    <p:sldId id="315" r:id="rId34"/>
    <p:sldId id="325" r:id="rId35"/>
    <p:sldId id="297" r:id="rId36"/>
    <p:sldId id="298" r:id="rId37"/>
    <p:sldId id="312" r:id="rId38"/>
    <p:sldId id="313"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Раздел по умолчанию" id="{3AE16B87-540D-4D00-9CC2-D5356D16FB22}">
          <p14:sldIdLst>
            <p14:sldId id="282"/>
            <p14:sldId id="287"/>
            <p14:sldId id="279"/>
            <p14:sldId id="319"/>
            <p14:sldId id="317"/>
            <p14:sldId id="318"/>
            <p14:sldId id="320"/>
            <p14:sldId id="321"/>
            <p14:sldId id="322"/>
            <p14:sldId id="323"/>
            <p14:sldId id="261"/>
            <p14:sldId id="288"/>
            <p14:sldId id="289"/>
            <p14:sldId id="316"/>
            <p14:sldId id="295"/>
            <p14:sldId id="290"/>
          </p14:sldIdLst>
        </p14:section>
        <p14:section name="Раздел без заголовка" id="{773B1EE9-1A2F-4470-87B5-53B1BD0A8C99}">
          <p14:sldIdLst>
            <p14:sldId id="292"/>
            <p14:sldId id="294"/>
            <p14:sldId id="257"/>
            <p14:sldId id="293"/>
            <p14:sldId id="300"/>
            <p14:sldId id="299"/>
            <p14:sldId id="301"/>
            <p14:sldId id="302"/>
            <p14:sldId id="303"/>
            <p14:sldId id="304"/>
            <p14:sldId id="308"/>
            <p14:sldId id="306"/>
            <p14:sldId id="310"/>
            <p14:sldId id="311"/>
            <p14:sldId id="315"/>
            <p14:sldId id="325"/>
            <p14:sldId id="297"/>
            <p14:sldId id="298"/>
            <p14:sldId id="312"/>
            <p14:sldId id="313"/>
          </p14:sldIdLst>
        </p14:section>
        <p14:section name="Раздел без заголовка" id="{8B2C1E08-11B3-4606-AB1D-3D11432477F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p:cViewPr>
        <p:scale>
          <a:sx n="58" d="100"/>
          <a:sy n="58" d="100"/>
        </p:scale>
        <p:origin x="-1171" y="-20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663750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27671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14517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536140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837424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155613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0828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27132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19831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974490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5478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ru-RU">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p14="http://schemas.microsoft.com/office/powerpoint/2010/main" xmlns="" val="1379608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ru-RU">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p14="http://schemas.microsoft.com/office/powerpoint/2010/main" xmlns="" val="2082664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ru-RU">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p14="http://schemas.microsoft.com/office/powerpoint/2010/main" xmlns="" val="3694837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ru-RU">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p14="http://schemas.microsoft.com/office/powerpoint/2010/main" xmlns="" val="544476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ru-RU">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p14="http://schemas.microsoft.com/office/powerpoint/2010/main" xmlns="" val="1868333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ru-RU">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p14="http://schemas.microsoft.com/office/powerpoint/2010/main" xmlns="" val="3060968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ru-RU">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p14="http://schemas.microsoft.com/office/powerpoint/2010/main" xmlns="" val="528330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ru-RU">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p14="http://schemas.microsoft.com/office/powerpoint/2010/main" xmlns="" val="1821115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ru-RU">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extLst>
      <p:ext uri="{BB962C8B-B14F-4D97-AF65-F5344CB8AC3E}">
        <p14:creationId xmlns:p14="http://schemas.microsoft.com/office/powerpoint/2010/main" xmlns="" val="4218486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ru-RU">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p14="http://schemas.microsoft.com/office/powerpoint/2010/main" xmlns="" val="4253795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ru-RU">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p14="http://schemas.microsoft.com/office/powerpoint/2010/main" xmlns="" val="925988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pPr/>
              <a:t>20.09.2024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pPr/>
              <a:t>20.09.2024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pPr/>
              <a:t>20.09.2024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20.09.2024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20.09.2024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20.09.2024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B4C71EC6-210F-42DE-9C53-41977AD35B3D}" type="datetimeFigureOut">
              <a:rPr lang="ru-RU" smtClean="0"/>
              <a:pPr/>
              <a:t>20.09.2024</a:t>
            </a:fld>
            <a:endParaRPr lang="ru-RU"/>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C8632-D619-4A1A-AB85-AC261AD14135}" type="datetimeFigureOut">
              <a:rPr lang="ru-RU" smtClean="0">
                <a:solidFill>
                  <a:prstClr val="black">
                    <a:tint val="75000"/>
                  </a:prstClr>
                </a:solidFill>
              </a:rPr>
              <a:pPr/>
              <a:t>20.09.2024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9638363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B4C71EC6-210F-42DE-9C53-41977AD35B3D}" type="datetimeFigureOut">
              <a:rPr lang="ru-RU" smtClean="0">
                <a:solidFill>
                  <a:prstClr val="black">
                    <a:lumMod val="75000"/>
                    <a:lumOff val="25000"/>
                  </a:prstClr>
                </a:solidFill>
              </a:rPr>
              <a:pPr/>
              <a:t>20.09.2024</a:t>
            </a:fld>
            <a:endParaRPr lang="ru-RU">
              <a:solidFill>
                <a:prstClr val="black">
                  <a:lumMod val="75000"/>
                  <a:lumOff val="2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solidFill>
                <a:prstClr val="black">
                  <a:lumMod val="75000"/>
                  <a:lumOff val="2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p14="http://schemas.microsoft.com/office/powerpoint/2010/main" xmlns="" val="18287049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2.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Pictures\57b1a4b2a70381568deb59fc..jpg"/>
          <p:cNvPicPr>
            <a:picLocks noChangeAspect="1" noChangeArrowheads="1"/>
          </p:cNvPicPr>
          <p:nvPr/>
        </p:nvPicPr>
        <p:blipFill>
          <a:blip r:embed="rId2" cstate="print"/>
          <a:srcRect/>
          <a:stretch>
            <a:fillRect/>
          </a:stretch>
        </p:blipFill>
        <p:spPr bwMode="auto">
          <a:xfrm>
            <a:off x="-52086" y="0"/>
            <a:ext cx="9196085" cy="6858000"/>
          </a:xfrm>
          <a:prstGeom prst="rect">
            <a:avLst/>
          </a:prstGeom>
          <a:noFill/>
        </p:spPr>
      </p:pic>
      <p:sp>
        <p:nvSpPr>
          <p:cNvPr id="2" name="Заголовок 1"/>
          <p:cNvSpPr>
            <a:spLocks noGrp="1"/>
          </p:cNvSpPr>
          <p:nvPr>
            <p:ph type="ctrTitle"/>
          </p:nvPr>
        </p:nvSpPr>
        <p:spPr>
          <a:xfrm>
            <a:off x="-180528" y="692697"/>
            <a:ext cx="9144000" cy="1152128"/>
          </a:xfrm>
        </p:spPr>
        <p:txBody>
          <a:bodyPr>
            <a:normAutofit fontScale="90000"/>
          </a:bodyPr>
          <a:lstStyle/>
          <a:p>
            <a:r>
              <a:rPr lang="ru-RU" dirty="0" smtClean="0">
                <a:solidFill>
                  <a:srgbClr val="FF0000"/>
                </a:solidFill>
              </a:rPr>
              <a:t/>
            </a:r>
            <a:br>
              <a:rPr lang="ru-RU" dirty="0" smtClean="0">
                <a:solidFill>
                  <a:srgbClr val="FF0000"/>
                </a:solidFill>
              </a:rPr>
            </a:br>
            <a:endParaRPr lang="ru-RU" sz="3600" b="1" i="1" dirty="0">
              <a:solidFill>
                <a:srgbClr val="FF0000"/>
              </a:solidFill>
            </a:endParaRPr>
          </a:p>
        </p:txBody>
      </p:sp>
      <p:sp>
        <p:nvSpPr>
          <p:cNvPr id="3" name="Подзаголовок 2"/>
          <p:cNvSpPr>
            <a:spLocks noGrp="1"/>
          </p:cNvSpPr>
          <p:nvPr>
            <p:ph type="subTitle" idx="1"/>
          </p:nvPr>
        </p:nvSpPr>
        <p:spPr>
          <a:xfrm>
            <a:off x="0" y="404664"/>
            <a:ext cx="9144000" cy="936104"/>
          </a:xfrm>
        </p:spPr>
        <p:txBody>
          <a:bodyPr>
            <a:normAutofit fontScale="92500" lnSpcReduction="10000"/>
          </a:bodyPr>
          <a:lstStyle/>
          <a:p>
            <a:r>
              <a:rPr lang="ru-RU" sz="1600" b="1" i="1" dirty="0">
                <a:solidFill>
                  <a:prstClr val="black">
                    <a:lumMod val="75000"/>
                    <a:lumOff val="25000"/>
                  </a:prstClr>
                </a:solidFill>
                <a:latin typeface="Times New Roman"/>
                <a:ea typeface="+mj-ea"/>
              </a:rPr>
              <a:t>МУНИЦИПАЛЬНОЕ ДОШКОЛЬНОЕ ОБРАЗОВАТЕЛЬНОЕ  АВТОНОМНОЕ УЧРЕЖДЕНИЕ « ДЕТСКИЙ САД № 106 « АНЮТИНЫ ГЛАЗКИ» КОМБИНИРОВАННОГО ВИДА» г. Орска.</a:t>
            </a:r>
            <a:r>
              <a:rPr lang="ru-RU" sz="2800" dirty="0">
                <a:solidFill>
                  <a:prstClr val="black">
                    <a:lumMod val="75000"/>
                    <a:lumOff val="25000"/>
                  </a:prstClr>
                </a:solidFill>
                <a:latin typeface="Times New Roman"/>
                <a:ea typeface="Times New Roman"/>
              </a:rPr>
              <a:t/>
            </a:r>
            <a:br>
              <a:rPr lang="ru-RU" sz="2800" dirty="0">
                <a:solidFill>
                  <a:prstClr val="black">
                    <a:lumMod val="75000"/>
                    <a:lumOff val="25000"/>
                  </a:prstClr>
                </a:solidFill>
                <a:latin typeface="Times New Roman"/>
                <a:ea typeface="Times New Roman"/>
              </a:rPr>
            </a:br>
            <a:endParaRPr lang="ru-RU" dirty="0" smtClean="0">
              <a:solidFill>
                <a:srgbClr val="FF0000"/>
              </a:solidFill>
            </a:endParaRPr>
          </a:p>
        </p:txBody>
      </p:sp>
      <p:sp>
        <p:nvSpPr>
          <p:cNvPr id="4" name="Прямоугольник 3"/>
          <p:cNvSpPr/>
          <p:nvPr/>
        </p:nvSpPr>
        <p:spPr>
          <a:xfrm>
            <a:off x="395536" y="1443841"/>
            <a:ext cx="7992888" cy="4650504"/>
          </a:xfrm>
          <a:prstGeom prst="rect">
            <a:avLst/>
          </a:prstGeom>
        </p:spPr>
        <p:txBody>
          <a:bodyPr wrap="square">
            <a:spAutoFit/>
          </a:bodyPr>
          <a:lstStyle/>
          <a:p>
            <a:pPr lvl="0" algn="ctr" defTabSz="457200">
              <a:spcBef>
                <a:spcPct val="20000"/>
              </a:spcBef>
              <a:spcAft>
                <a:spcPts val="600"/>
              </a:spcAft>
              <a:buClr>
                <a:prstClr val="black">
                  <a:lumMod val="75000"/>
                  <a:lumOff val="25000"/>
                </a:prstClr>
              </a:buClr>
            </a:pPr>
            <a:r>
              <a:rPr lang="ru-RU" sz="3600" b="1" i="1" dirty="0" smtClean="0">
                <a:solidFill>
                  <a:prstClr val="black">
                    <a:lumMod val="75000"/>
                    <a:lumOff val="25000"/>
                  </a:prstClr>
                </a:solidFill>
                <a:latin typeface="Times New Roman"/>
              </a:rPr>
              <a:t>     «</a:t>
            </a:r>
            <a:r>
              <a:rPr lang="ru-RU" sz="3600" b="1" i="1" dirty="0">
                <a:solidFill>
                  <a:prstClr val="black">
                    <a:lumMod val="75000"/>
                    <a:lumOff val="25000"/>
                  </a:prstClr>
                </a:solidFill>
                <a:latin typeface="Times New Roman"/>
                <a:ea typeface="Calibri"/>
              </a:rPr>
              <a:t>Роль семейных традиций в             </a:t>
            </a:r>
            <a:r>
              <a:rPr lang="ru-RU" sz="3600" b="1" i="1" dirty="0" smtClean="0">
                <a:solidFill>
                  <a:prstClr val="black">
                    <a:lumMod val="75000"/>
                    <a:lumOff val="25000"/>
                  </a:prstClr>
                </a:solidFill>
                <a:latin typeface="Times New Roman"/>
                <a:ea typeface="Calibri"/>
              </a:rPr>
              <a:t>    нравственно-патриотическом   </a:t>
            </a:r>
            <a:r>
              <a:rPr lang="ru-RU" sz="3600" b="1" i="1" dirty="0">
                <a:solidFill>
                  <a:prstClr val="black">
                    <a:lumMod val="75000"/>
                    <a:lumOff val="25000"/>
                  </a:prstClr>
                </a:solidFill>
                <a:latin typeface="Times New Roman"/>
                <a:ea typeface="Calibri"/>
              </a:rPr>
              <a:t>воспитании детей дошкольного  </a:t>
            </a:r>
            <a:r>
              <a:rPr lang="ru-RU" sz="3600" b="1" i="1" dirty="0" smtClean="0">
                <a:solidFill>
                  <a:prstClr val="black">
                    <a:lumMod val="75000"/>
                    <a:lumOff val="25000"/>
                  </a:prstClr>
                </a:solidFill>
                <a:latin typeface="Times New Roman"/>
                <a:ea typeface="Calibri"/>
              </a:rPr>
              <a:t>  возраста</a:t>
            </a:r>
            <a:r>
              <a:rPr lang="ru-RU" sz="3600" b="1" i="1" dirty="0">
                <a:solidFill>
                  <a:prstClr val="black">
                    <a:lumMod val="75000"/>
                    <a:lumOff val="25000"/>
                  </a:prstClr>
                </a:solidFill>
                <a:latin typeface="Times New Roman"/>
              </a:rPr>
              <a:t>»</a:t>
            </a:r>
          </a:p>
          <a:p>
            <a:pPr lvl="0" algn="ctr" defTabSz="457200">
              <a:lnSpc>
                <a:spcPct val="115000"/>
              </a:lnSpc>
              <a:spcBef>
                <a:spcPct val="20000"/>
              </a:spcBef>
              <a:buClr>
                <a:prstClr val="black">
                  <a:lumMod val="75000"/>
                  <a:lumOff val="25000"/>
                </a:prstClr>
              </a:buClr>
            </a:pPr>
            <a:endParaRPr lang="ru-RU" sz="2600" b="1" i="1" dirty="0">
              <a:solidFill>
                <a:prstClr val="black">
                  <a:lumMod val="75000"/>
                  <a:lumOff val="25000"/>
                </a:prstClr>
              </a:solidFill>
              <a:latin typeface="Times New Roman"/>
              <a:cs typeface="Times New Roman"/>
            </a:endParaRPr>
          </a:p>
          <a:p>
            <a:pPr lvl="0" fontAlgn="base">
              <a:spcBef>
                <a:spcPct val="0"/>
              </a:spcBef>
              <a:spcAft>
                <a:spcPct val="0"/>
              </a:spcAft>
            </a:pPr>
            <a:r>
              <a:rPr lang="ru-RU" sz="2400" b="1" i="1" dirty="0">
                <a:solidFill>
                  <a:prstClr val="black">
                    <a:lumMod val="75000"/>
                    <a:lumOff val="25000"/>
                  </a:prstClr>
                </a:solidFill>
                <a:latin typeface="Times New Roman" pitchFamily="18" charset="0"/>
                <a:cs typeface="Times New Roman" pitchFamily="18" charset="0"/>
              </a:rPr>
              <a:t>                   </a:t>
            </a:r>
            <a:r>
              <a:rPr lang="ru-RU" sz="2400" b="1" i="1" dirty="0" smtClean="0">
                <a:solidFill>
                  <a:prstClr val="black">
                    <a:lumMod val="75000"/>
                    <a:lumOff val="25000"/>
                  </a:prstClr>
                </a:solidFill>
                <a:latin typeface="Times New Roman" pitchFamily="18" charset="0"/>
                <a:cs typeface="Times New Roman" pitchFamily="18" charset="0"/>
              </a:rPr>
              <a:t>     </a:t>
            </a:r>
            <a:r>
              <a:rPr lang="ru-RU" sz="2400" b="1" dirty="0">
                <a:solidFill>
                  <a:srgbClr val="000000"/>
                </a:solidFill>
                <a:latin typeface="Times New Roman" pitchFamily="18" charset="0"/>
                <a:cs typeface="Times New Roman" pitchFamily="18" charset="0"/>
              </a:rPr>
              <a:t>Автор проекта</a:t>
            </a:r>
            <a:r>
              <a:rPr lang="ru-RU" sz="2000" dirty="0" smtClean="0">
                <a:solidFill>
                  <a:srgbClr val="000000"/>
                </a:solidFill>
                <a:latin typeface="Times New Roman" pitchFamily="18" charset="0"/>
                <a:cs typeface="Times New Roman" pitchFamily="18" charset="0"/>
              </a:rPr>
              <a:t>:</a:t>
            </a:r>
            <a:r>
              <a:rPr lang="ru-RU" sz="2000" b="1" i="1" dirty="0">
                <a:solidFill>
                  <a:prstClr val="black">
                    <a:lumMod val="75000"/>
                    <a:lumOff val="25000"/>
                  </a:prstClr>
                </a:solidFill>
                <a:latin typeface="Times New Roman" pitchFamily="18" charset="0"/>
                <a:cs typeface="Times New Roman" pitchFamily="18" charset="0"/>
              </a:rPr>
              <a:t> </a:t>
            </a:r>
            <a:r>
              <a:rPr lang="ru-RU" sz="2000" b="1" i="1" dirty="0" smtClean="0">
                <a:solidFill>
                  <a:prstClr val="black">
                    <a:lumMod val="75000"/>
                    <a:lumOff val="25000"/>
                  </a:prstClr>
                </a:solidFill>
                <a:latin typeface="Times New Roman" pitchFamily="18" charset="0"/>
                <a:cs typeface="Times New Roman" pitchFamily="18" charset="0"/>
              </a:rPr>
              <a:t>Маркова Ю.Г.</a:t>
            </a:r>
            <a:endParaRPr lang="ru-RU" sz="2000" dirty="0">
              <a:solidFill>
                <a:srgbClr val="000000"/>
              </a:solidFill>
              <a:latin typeface="Times New Roman" pitchFamily="18" charset="0"/>
              <a:cs typeface="Times New Roman" pitchFamily="18" charset="0"/>
            </a:endParaRPr>
          </a:p>
          <a:p>
            <a:pPr lvl="0" algn="ctr" defTabSz="457200">
              <a:lnSpc>
                <a:spcPct val="115000"/>
              </a:lnSpc>
              <a:spcBef>
                <a:spcPct val="20000"/>
              </a:spcBef>
              <a:buClr>
                <a:prstClr val="black">
                  <a:lumMod val="75000"/>
                  <a:lumOff val="25000"/>
                </a:prstClr>
              </a:buClr>
            </a:pPr>
            <a:r>
              <a:rPr lang="ru-RU" sz="2600" b="1" i="1" dirty="0" smtClean="0">
                <a:solidFill>
                  <a:prstClr val="black">
                    <a:lumMod val="75000"/>
                    <a:lumOff val="25000"/>
                  </a:prstClr>
                </a:solidFill>
                <a:latin typeface="Times New Roman"/>
                <a:cs typeface="Times New Roman"/>
              </a:rPr>
              <a:t>                        </a:t>
            </a:r>
            <a:endParaRPr lang="ru-RU" sz="2600" b="1" i="1" dirty="0">
              <a:solidFill>
                <a:prstClr val="black">
                  <a:lumMod val="75000"/>
                  <a:lumOff val="25000"/>
                </a:prstClr>
              </a:solidFill>
              <a:latin typeface="Times New Roman"/>
            </a:endParaRPr>
          </a:p>
          <a:p>
            <a:pPr lvl="0" defTabSz="457200">
              <a:spcBef>
                <a:spcPct val="20000"/>
              </a:spcBef>
              <a:spcAft>
                <a:spcPts val="600"/>
              </a:spcAft>
              <a:buClr>
                <a:prstClr val="black">
                  <a:lumMod val="75000"/>
                  <a:lumOff val="25000"/>
                </a:prstClr>
              </a:buClr>
            </a:pPr>
            <a:r>
              <a:rPr lang="ru-RU" sz="2000" b="1" i="1" dirty="0">
                <a:solidFill>
                  <a:prstClr val="black">
                    <a:lumMod val="75000"/>
                    <a:lumOff val="25000"/>
                  </a:prstClr>
                </a:solidFill>
                <a:latin typeface="Times New Roman"/>
              </a:rPr>
              <a:t>                                                         </a:t>
            </a:r>
          </a:p>
          <a:p>
            <a:pPr lvl="0" defTabSz="457200">
              <a:spcBef>
                <a:spcPct val="20000"/>
              </a:spcBef>
              <a:spcAft>
                <a:spcPts val="600"/>
              </a:spcAft>
              <a:buClr>
                <a:prstClr val="black">
                  <a:lumMod val="75000"/>
                  <a:lumOff val="25000"/>
                </a:prstClr>
              </a:buClr>
            </a:pPr>
            <a:r>
              <a:rPr lang="ru-RU" sz="2000" b="1" i="1" dirty="0">
                <a:solidFill>
                  <a:prstClr val="black">
                    <a:lumMod val="75000"/>
                    <a:lumOff val="25000"/>
                  </a:prstClr>
                </a:solidFill>
                <a:latin typeface="Times New Roman"/>
              </a:rPr>
              <a:t>                                                    </a:t>
            </a:r>
            <a:r>
              <a:rPr lang="ru-RU" sz="2000" b="1" i="1" dirty="0" smtClean="0">
                <a:solidFill>
                  <a:prstClr val="black">
                    <a:lumMod val="75000"/>
                    <a:lumOff val="25000"/>
                  </a:prstClr>
                </a:solidFill>
                <a:latin typeface="Times New Roman"/>
              </a:rPr>
              <a:t> </a:t>
            </a:r>
            <a:r>
              <a:rPr lang="ru-RU" sz="2000" b="1" i="1" dirty="0">
                <a:solidFill>
                  <a:prstClr val="black">
                    <a:lumMod val="75000"/>
                    <a:lumOff val="25000"/>
                  </a:prstClr>
                </a:solidFill>
                <a:latin typeface="Times New Roman"/>
              </a:rPr>
              <a:t>Орск </a:t>
            </a:r>
            <a:r>
              <a:rPr lang="ru-RU" sz="2000" b="1" i="1" dirty="0" smtClean="0">
                <a:solidFill>
                  <a:prstClr val="black">
                    <a:lumMod val="75000"/>
                    <a:lumOff val="25000"/>
                  </a:prstClr>
                </a:solidFill>
                <a:latin typeface="Times New Roman"/>
              </a:rPr>
              <a:t>2023г</a:t>
            </a:r>
            <a:r>
              <a:rPr lang="ru-RU" sz="2000" b="1" i="1" dirty="0">
                <a:solidFill>
                  <a:prstClr val="black">
                    <a:lumMod val="75000"/>
                    <a:lumOff val="25000"/>
                  </a:prstClr>
                </a:solidFill>
                <a:latin typeface="Times New Roman"/>
              </a:rPr>
              <a:t>.</a:t>
            </a:r>
          </a:p>
        </p:txBody>
      </p:sp>
    </p:spTree>
    <p:extLst>
      <p:ext uri="{BB962C8B-B14F-4D97-AF65-F5344CB8AC3E}">
        <p14:creationId xmlns:p14="http://schemas.microsoft.com/office/powerpoint/2010/main" xmlns="" val="3548437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88641"/>
            <a:ext cx="7125113" cy="720080"/>
          </a:xfrm>
        </p:spPr>
        <p:txBody>
          <a:bodyPr/>
          <a:lstStyle/>
          <a:p>
            <a:pPr lvl="0" defTabSz="914400">
              <a:spcBef>
                <a:spcPts val="0"/>
              </a:spcBef>
            </a:pPr>
            <a:r>
              <a:rPr lang="ru-RU"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Этапы </a:t>
            </a:r>
            <a:r>
              <a:rPr lang="ru-RU"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реализации проекта:</a:t>
            </a:r>
          </a:p>
        </p:txBody>
      </p:sp>
      <p:sp>
        <p:nvSpPr>
          <p:cNvPr id="3" name="Объект 2"/>
          <p:cNvSpPr>
            <a:spLocks noGrp="1"/>
          </p:cNvSpPr>
          <p:nvPr>
            <p:ph idx="1"/>
          </p:nvPr>
        </p:nvSpPr>
        <p:spPr>
          <a:xfrm>
            <a:off x="323528" y="980728"/>
            <a:ext cx="8496944" cy="5544615"/>
          </a:xfrm>
        </p:spPr>
        <p:txBody>
          <a:bodyPr>
            <a:normAutofit lnSpcReduction="10000"/>
          </a:bodyPr>
          <a:lstStyle/>
          <a:p>
            <a:pPr marL="0" lvl="0" indent="0" defTabSz="914400">
              <a:spcBef>
                <a:spcPts val="0"/>
              </a:spcBef>
              <a:spcAft>
                <a:spcPts val="0"/>
              </a:spcAft>
              <a:buClrTx/>
              <a:buNone/>
            </a:pPr>
            <a:r>
              <a:rPr lang="ru-RU" sz="1600" b="1" dirty="0">
                <a:solidFill>
                  <a:srgbClr val="C00000"/>
                </a:solidFill>
                <a:latin typeface="Times New Roman" pitchFamily="18" charset="0"/>
                <a:cs typeface="Times New Roman" pitchFamily="18" charset="0"/>
              </a:rPr>
              <a:t>I этап - Подготовительный</a:t>
            </a:r>
            <a:endParaRPr lang="ru-RU" sz="1600" dirty="0">
              <a:solidFill>
                <a:srgbClr val="C00000"/>
              </a:solidFill>
              <a:latin typeface="Times New Roman" pitchFamily="18" charset="0"/>
              <a:cs typeface="Times New Roman" pitchFamily="18" charset="0"/>
            </a:endParaRPr>
          </a:p>
          <a:p>
            <a:pPr marL="0" lvl="0" indent="0" algn="just" defTabSz="914400">
              <a:spcBef>
                <a:spcPts val="0"/>
              </a:spcBef>
              <a:spcAft>
                <a:spcPts val="0"/>
              </a:spcAft>
              <a:buClrTx/>
              <a:buNone/>
            </a:pPr>
            <a:r>
              <a:rPr lang="ru-RU" sz="1600" dirty="0">
                <a:solidFill>
                  <a:prstClr val="black"/>
                </a:solidFill>
                <a:latin typeface="Times New Roman" pitchFamily="18" charset="0"/>
                <a:cs typeface="Times New Roman" pitchFamily="18" charset="0"/>
              </a:rPr>
              <a:t>  </a:t>
            </a:r>
            <a:r>
              <a:rPr lang="ru-RU" sz="1600" b="1" i="1" dirty="0">
                <a:solidFill>
                  <a:prstClr val="black"/>
                </a:solidFill>
                <a:latin typeface="Times New Roman" pitchFamily="18" charset="0"/>
                <a:cs typeface="Times New Roman" pitchFamily="18" charset="0"/>
              </a:rPr>
              <a:t>Срок - </a:t>
            </a:r>
            <a:r>
              <a:rPr lang="ru-RU" sz="1600" b="1" i="1" dirty="0" err="1" smtClean="0">
                <a:solidFill>
                  <a:prstClr val="black"/>
                </a:solidFill>
                <a:latin typeface="Times New Roman" pitchFamily="18" charset="0"/>
                <a:cs typeface="Times New Roman" pitchFamily="18" charset="0"/>
              </a:rPr>
              <a:t>Октябрьь</a:t>
            </a:r>
            <a:r>
              <a:rPr lang="ru-RU" sz="1600" b="1" i="1" dirty="0" smtClean="0">
                <a:solidFill>
                  <a:prstClr val="black"/>
                </a:solidFill>
                <a:latin typeface="Times New Roman" pitchFamily="18" charset="0"/>
                <a:cs typeface="Times New Roman" pitchFamily="18" charset="0"/>
              </a:rPr>
              <a:t> </a:t>
            </a:r>
            <a:r>
              <a:rPr lang="ru-RU" sz="1600" b="1" i="1" dirty="0">
                <a:solidFill>
                  <a:prstClr val="black"/>
                </a:solidFill>
                <a:latin typeface="Times New Roman" pitchFamily="18" charset="0"/>
                <a:cs typeface="Times New Roman" pitchFamily="18" charset="0"/>
              </a:rPr>
              <a:t>– </a:t>
            </a:r>
            <a:r>
              <a:rPr lang="ru-RU" sz="1600" b="1" i="1" dirty="0" smtClean="0">
                <a:solidFill>
                  <a:prstClr val="black"/>
                </a:solidFill>
                <a:latin typeface="Times New Roman" pitchFamily="18" charset="0"/>
                <a:cs typeface="Times New Roman" pitchFamily="18" charset="0"/>
              </a:rPr>
              <a:t>ноябрь </a:t>
            </a:r>
            <a:r>
              <a:rPr lang="ru-RU" sz="1600" b="1" i="1" dirty="0">
                <a:solidFill>
                  <a:prstClr val="black"/>
                </a:solidFill>
                <a:latin typeface="Times New Roman" pitchFamily="18" charset="0"/>
                <a:cs typeface="Times New Roman" pitchFamily="18" charset="0"/>
              </a:rPr>
              <a:t>2018 года</a:t>
            </a:r>
            <a:endParaRPr lang="ru-RU" sz="1600" dirty="0">
              <a:solidFill>
                <a:prstClr val="black"/>
              </a:solidFill>
              <a:latin typeface="Times New Roman" pitchFamily="18" charset="0"/>
              <a:cs typeface="Times New Roman" pitchFamily="18" charset="0"/>
            </a:endParaRP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 Задача этапа: Создать необходимые условия для реализации данного проекта. Составить план проведения мероприятий. Выявить знания  родителей, детей о семейных традициях.</a:t>
            </a: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1. Анкетирование родителей, педагогов по теме: «Семейные традиции»</a:t>
            </a: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2. Собеседование с детьми об их семье, родственниках, семейных праздниках.</a:t>
            </a:r>
          </a:p>
          <a:p>
            <a:pPr marL="0" lvl="0" indent="0"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 </a:t>
            </a:r>
            <a:r>
              <a:rPr lang="ru-RU" sz="1600" b="1" dirty="0">
                <a:solidFill>
                  <a:srgbClr val="C00000"/>
                </a:solidFill>
                <a:latin typeface="Times New Roman" pitchFamily="18" charset="0"/>
                <a:cs typeface="Times New Roman" pitchFamily="18" charset="0"/>
              </a:rPr>
              <a:t>II этап - Реализация проекта</a:t>
            </a:r>
            <a:endParaRPr lang="ru-RU" sz="1600" dirty="0">
              <a:solidFill>
                <a:srgbClr val="C00000"/>
              </a:solidFill>
              <a:latin typeface="Times New Roman" pitchFamily="18" charset="0"/>
              <a:cs typeface="Times New Roman" pitchFamily="18" charset="0"/>
            </a:endParaRPr>
          </a:p>
          <a:p>
            <a:pPr marL="0" lvl="0" indent="0" algn="just" defTabSz="914400">
              <a:spcBef>
                <a:spcPts val="0"/>
              </a:spcBef>
              <a:spcAft>
                <a:spcPts val="0"/>
              </a:spcAft>
              <a:buClrTx/>
              <a:buNone/>
            </a:pPr>
            <a:r>
              <a:rPr lang="ru-RU" sz="1600" b="1" i="1" dirty="0">
                <a:solidFill>
                  <a:prstClr val="black"/>
                </a:solidFill>
                <a:latin typeface="Times New Roman" pitchFamily="18" charset="0"/>
                <a:cs typeface="Times New Roman" pitchFamily="18" charset="0"/>
              </a:rPr>
              <a:t> Срок: </a:t>
            </a:r>
            <a:r>
              <a:rPr lang="ru-RU" sz="1600" b="1" i="1" dirty="0" smtClean="0">
                <a:solidFill>
                  <a:prstClr val="black"/>
                </a:solidFill>
                <a:latin typeface="Times New Roman" pitchFamily="18" charset="0"/>
                <a:cs typeface="Times New Roman" pitchFamily="18" charset="0"/>
              </a:rPr>
              <a:t>ноябрь </a:t>
            </a:r>
            <a:r>
              <a:rPr lang="ru-RU" sz="1600" b="1" i="1" dirty="0">
                <a:solidFill>
                  <a:prstClr val="black"/>
                </a:solidFill>
                <a:latin typeface="Times New Roman" pitchFamily="18" charset="0"/>
                <a:cs typeface="Times New Roman" pitchFamily="18" charset="0"/>
              </a:rPr>
              <a:t>2018 год - </a:t>
            </a:r>
            <a:r>
              <a:rPr lang="ru-RU" sz="1600" b="1" i="1" dirty="0" smtClean="0">
                <a:solidFill>
                  <a:prstClr val="black"/>
                </a:solidFill>
                <a:latin typeface="Times New Roman" pitchFamily="18" charset="0"/>
                <a:cs typeface="Times New Roman" pitchFamily="18" charset="0"/>
              </a:rPr>
              <a:t>декабрь 2018 </a:t>
            </a:r>
            <a:r>
              <a:rPr lang="ru-RU" sz="1600" b="1" i="1" dirty="0">
                <a:solidFill>
                  <a:prstClr val="black"/>
                </a:solidFill>
                <a:latin typeface="Times New Roman" pitchFamily="18" charset="0"/>
                <a:cs typeface="Times New Roman" pitchFamily="18" charset="0"/>
              </a:rPr>
              <a:t>год</a:t>
            </a:r>
            <a:endParaRPr lang="ru-RU" sz="1600" dirty="0">
              <a:solidFill>
                <a:prstClr val="black"/>
              </a:solidFill>
              <a:latin typeface="Times New Roman" pitchFamily="18" charset="0"/>
              <a:cs typeface="Times New Roman" pitchFamily="18" charset="0"/>
            </a:endParaRP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Задача этапа: Знакомство детей, родителей, педагогов с семейными традициями через разные формы работы художественно - эстетической, социально – коммуникативной, познавательной направленности.</a:t>
            </a: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 1. ОД с детьми. 2. Экскурсии совместно с детьми и  родителями</a:t>
            </a:r>
            <a:r>
              <a:rPr lang="ru-RU" sz="1600" dirty="0">
                <a:solidFill>
                  <a:prstClr val="black"/>
                </a:solidFill>
                <a:latin typeface="Times New Roman" pitchFamily="18" charset="0"/>
                <a:cs typeface="Times New Roman" pitchFamily="18" charset="0"/>
              </a:rPr>
              <a:t> </a:t>
            </a:r>
            <a:r>
              <a:rPr lang="ru-RU" sz="1600" b="1" dirty="0">
                <a:solidFill>
                  <a:prstClr val="black"/>
                </a:solidFill>
                <a:latin typeface="Times New Roman" pitchFamily="18" charset="0"/>
                <a:cs typeface="Times New Roman" pitchFamily="18" charset="0"/>
              </a:rPr>
              <a:t>3. Семейные праздники и  развлечения. </a:t>
            </a:r>
            <a:r>
              <a:rPr lang="ru-RU" sz="1600" dirty="0">
                <a:solidFill>
                  <a:prstClr val="black"/>
                </a:solidFill>
                <a:latin typeface="Times New Roman" pitchFamily="18" charset="0"/>
                <a:cs typeface="Times New Roman" pitchFamily="18" charset="0"/>
              </a:rPr>
              <a:t> </a:t>
            </a:r>
            <a:r>
              <a:rPr lang="ru-RU" sz="1600" b="1" dirty="0">
                <a:solidFill>
                  <a:prstClr val="black"/>
                </a:solidFill>
                <a:latin typeface="Times New Roman" pitchFamily="18" charset="0"/>
                <a:cs typeface="Times New Roman" pitchFamily="18" charset="0"/>
              </a:rPr>
              <a:t>4. Консультации для родителей на темы. 5. Мастер-класс  для родителей </a:t>
            </a: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6. Изготовление папки-передвижки</a:t>
            </a:r>
            <a:r>
              <a:rPr lang="ru-RU" sz="1600" dirty="0">
                <a:solidFill>
                  <a:prstClr val="black"/>
                </a:solidFill>
                <a:latin typeface="Times New Roman" pitchFamily="18" charset="0"/>
                <a:cs typeface="Times New Roman" pitchFamily="18" charset="0"/>
              </a:rPr>
              <a:t> </a:t>
            </a:r>
            <a:r>
              <a:rPr lang="ru-RU" sz="1600" b="1" dirty="0">
                <a:solidFill>
                  <a:prstClr val="black"/>
                </a:solidFill>
                <a:latin typeface="Times New Roman" pitchFamily="18" charset="0"/>
                <a:cs typeface="Times New Roman" pitchFamily="18" charset="0"/>
              </a:rPr>
              <a:t>7. Выступление на родительском собрании   8. Конкурсы, выставки детских рисунков и поделок с детьми и родителями по темам. 9. Фотовыставка</a:t>
            </a:r>
            <a:r>
              <a:rPr lang="ru-RU" sz="1600" dirty="0">
                <a:solidFill>
                  <a:prstClr val="black"/>
                </a:solidFill>
                <a:latin typeface="Times New Roman" pitchFamily="18" charset="0"/>
                <a:cs typeface="Times New Roman" pitchFamily="18" charset="0"/>
              </a:rPr>
              <a:t> </a:t>
            </a:r>
            <a:r>
              <a:rPr lang="ru-RU" sz="1600" b="1" dirty="0">
                <a:solidFill>
                  <a:prstClr val="black"/>
                </a:solidFill>
                <a:latin typeface="Times New Roman" pitchFamily="18" charset="0"/>
                <a:cs typeface="Times New Roman" pitchFamily="18" charset="0"/>
              </a:rPr>
              <a:t>10. Просмотры видеозаписей домашних праздников и других семейных традиций, фильма «Наша жизнь в детском саду», праздников в детском саду.</a:t>
            </a:r>
          </a:p>
          <a:p>
            <a:pPr marL="0" lvl="0" indent="0" defTabSz="914400">
              <a:spcBef>
                <a:spcPts val="0"/>
              </a:spcBef>
              <a:spcAft>
                <a:spcPts val="0"/>
              </a:spcAft>
              <a:buClrTx/>
              <a:buNone/>
            </a:pPr>
            <a:r>
              <a:rPr lang="ru-RU" sz="1600" b="1" dirty="0">
                <a:solidFill>
                  <a:srgbClr val="C00000"/>
                </a:solidFill>
                <a:latin typeface="Times New Roman" pitchFamily="18" charset="0"/>
                <a:cs typeface="Times New Roman" pitchFamily="18" charset="0"/>
              </a:rPr>
              <a:t>III этап - заключительный.</a:t>
            </a:r>
            <a:r>
              <a:rPr lang="ru-RU" sz="1600" b="1" i="1" dirty="0">
                <a:solidFill>
                  <a:prstClr val="black"/>
                </a:solidFill>
                <a:latin typeface="Times New Roman" pitchFamily="18" charset="0"/>
                <a:cs typeface="Times New Roman" pitchFamily="18" charset="0"/>
              </a:rPr>
              <a:t> </a:t>
            </a:r>
          </a:p>
          <a:p>
            <a:pPr marL="0" lvl="0" indent="0" algn="just" defTabSz="914400">
              <a:spcBef>
                <a:spcPts val="0"/>
              </a:spcBef>
              <a:spcAft>
                <a:spcPts val="0"/>
              </a:spcAft>
              <a:buClrTx/>
              <a:buNone/>
            </a:pPr>
            <a:r>
              <a:rPr lang="ru-RU" sz="1600" b="1" i="1" dirty="0">
                <a:solidFill>
                  <a:prstClr val="black"/>
                </a:solidFill>
                <a:latin typeface="Times New Roman" pitchFamily="18" charset="0"/>
                <a:cs typeface="Times New Roman" pitchFamily="18" charset="0"/>
              </a:rPr>
              <a:t>Срок: </a:t>
            </a:r>
            <a:r>
              <a:rPr lang="ru-RU" sz="1600" b="1" i="1" dirty="0" smtClean="0">
                <a:solidFill>
                  <a:prstClr val="black"/>
                </a:solidFill>
                <a:latin typeface="Times New Roman" pitchFamily="18" charset="0"/>
                <a:cs typeface="Times New Roman" pitchFamily="18" charset="0"/>
              </a:rPr>
              <a:t>январь </a:t>
            </a:r>
            <a:r>
              <a:rPr lang="ru-RU" sz="1600" b="1" i="1" dirty="0">
                <a:solidFill>
                  <a:prstClr val="black"/>
                </a:solidFill>
                <a:latin typeface="Times New Roman" pitchFamily="18" charset="0"/>
                <a:cs typeface="Times New Roman" pitchFamily="18" charset="0"/>
              </a:rPr>
              <a:t>- </a:t>
            </a:r>
            <a:r>
              <a:rPr lang="ru-RU" sz="1600" b="1" i="1" dirty="0" smtClean="0">
                <a:solidFill>
                  <a:prstClr val="black"/>
                </a:solidFill>
                <a:latin typeface="Times New Roman" pitchFamily="18" charset="0"/>
                <a:cs typeface="Times New Roman" pitchFamily="18" charset="0"/>
              </a:rPr>
              <a:t> </a:t>
            </a:r>
            <a:r>
              <a:rPr lang="ru-RU" sz="1600" b="1" i="1" dirty="0">
                <a:solidFill>
                  <a:prstClr val="black"/>
                </a:solidFill>
                <a:latin typeface="Times New Roman" pitchFamily="18" charset="0"/>
                <a:cs typeface="Times New Roman" pitchFamily="18" charset="0"/>
              </a:rPr>
              <a:t>2019 года.</a:t>
            </a:r>
            <a:endParaRPr lang="ru-RU" sz="1600" dirty="0">
              <a:solidFill>
                <a:prstClr val="black"/>
              </a:solidFill>
              <a:latin typeface="Times New Roman" pitchFamily="18" charset="0"/>
              <a:cs typeface="Times New Roman" pitchFamily="18" charset="0"/>
            </a:endParaRP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Задача проекта: Систематизировать и представить опыт работы по использованию инновационных технологий в форме доклада. Оценка результатов реализации проекта.</a:t>
            </a: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После обработки данных были получены следующие результаты, подтверждающие эффективность проекта.</a:t>
            </a:r>
          </a:p>
          <a:p>
            <a:endParaRPr lang="ru-RU" dirty="0"/>
          </a:p>
        </p:txBody>
      </p:sp>
    </p:spTree>
    <p:extLst>
      <p:ext uri="{BB962C8B-B14F-4D97-AF65-F5344CB8AC3E}">
        <p14:creationId xmlns:p14="http://schemas.microsoft.com/office/powerpoint/2010/main" xmlns="" val="355562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764704"/>
            <a:ext cx="7772400" cy="3024336"/>
          </a:xfrm>
        </p:spPr>
        <p:txBody>
          <a:bodyPr>
            <a:normAutofit fontScale="90000"/>
          </a:bodyPr>
          <a:lstStyle/>
          <a:p>
            <a:pPr lvl="0">
              <a:spcBef>
                <a:spcPct val="20000"/>
              </a:spcBef>
              <a:spcAft>
                <a:spcPts val="600"/>
              </a:spcAft>
            </a:pPr>
            <a:r>
              <a:rPr lang="ru-RU" b="1" dirty="0" smtClean="0">
                <a:solidFill>
                  <a:srgbClr val="5504F8"/>
                </a:solidFill>
                <a:latin typeface="Times New Roman"/>
                <a:cs typeface="+mj-cs"/>
              </a:rPr>
              <a:t>Семейные традиции - это духовная атмосфера дома, которую составляют: распорядок дня, уклад жизни, обычаи, а также привычки обитателей.</a:t>
            </a:r>
            <a:endParaRPr lang="ru-RU" dirty="0">
              <a:latin typeface="+mn-lt"/>
              <a:ea typeface="Microsoft Himalaya" pitchFamily="2" charset="0"/>
              <a:cs typeface="Microsoft Himalaya" pitchFamily="2" charset="0"/>
            </a:endParaRPr>
          </a:p>
        </p:txBody>
      </p:sp>
      <p:sp>
        <p:nvSpPr>
          <p:cNvPr id="3" name="Подзаголовок 2"/>
          <p:cNvSpPr>
            <a:spLocks noGrp="1"/>
          </p:cNvSpPr>
          <p:nvPr>
            <p:ph type="subTitle" idx="1"/>
          </p:nvPr>
        </p:nvSpPr>
        <p:spPr>
          <a:xfrm>
            <a:off x="3923928" y="3573016"/>
            <a:ext cx="4752528" cy="2880320"/>
          </a:xfrm>
        </p:spPr>
        <p:txBody>
          <a:bodyPr>
            <a:noAutofit/>
          </a:bodyPr>
          <a:lstStyle/>
          <a:p>
            <a:endParaRPr lang="ru-RU" sz="2800"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07904" y="3501008"/>
            <a:ext cx="4968552" cy="3051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15403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484784"/>
            <a:ext cx="8280920" cy="4392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02986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51521" y="548680"/>
            <a:ext cx="6264695" cy="5310119"/>
          </a:xfrm>
        </p:spPr>
        <p:txBody>
          <a:bodyPr/>
          <a:lstStyle/>
          <a:p>
            <a:pPr marL="228600" lvl="0" indent="-228600" defTabSz="914400" fontAlgn="base">
              <a:lnSpc>
                <a:spcPct val="90000"/>
              </a:lnSpc>
              <a:spcBef>
                <a:spcPts val="1800"/>
              </a:spcBef>
              <a:spcAft>
                <a:spcPct val="0"/>
              </a:spcAft>
              <a:buClrTx/>
              <a:buNone/>
            </a:pPr>
            <a:r>
              <a:rPr lang="ru-RU" sz="4000" b="1" dirty="0">
                <a:solidFill>
                  <a:srgbClr val="FF0000"/>
                </a:solidFill>
                <a:latin typeface="Arial"/>
              </a:rPr>
              <a:t>«Праздник — это событие в детской жизни, и ребенок считает свои  дни от праздника до праздника, как и мы свои годы от одного «важного события до другого».</a:t>
            </a:r>
            <a:r>
              <a:rPr lang="ru-RU" sz="4400" dirty="0">
                <a:solidFill>
                  <a:srgbClr val="404040"/>
                </a:solidFill>
                <a:latin typeface="Arial"/>
              </a:rPr>
              <a:t> </a:t>
            </a:r>
          </a:p>
          <a:p>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8144" y="181365"/>
            <a:ext cx="3125958" cy="29212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50381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dirty="0" smtClean="0">
                <a:solidFill>
                  <a:srgbClr val="FF0000"/>
                </a:solidFill>
                <a:latin typeface="+mn-lt"/>
              </a:rPr>
              <a:t>Семейные традиции:</a:t>
            </a:r>
            <a:endParaRPr lang="ru-RU" sz="4000" b="1" dirty="0">
              <a:solidFill>
                <a:srgbClr val="FF0000"/>
              </a:solidFill>
              <a:latin typeface="+mn-lt"/>
            </a:endParaRPr>
          </a:p>
        </p:txBody>
      </p:sp>
      <p:sp>
        <p:nvSpPr>
          <p:cNvPr id="3" name="Объект 2"/>
          <p:cNvSpPr>
            <a:spLocks noGrp="1"/>
          </p:cNvSpPr>
          <p:nvPr>
            <p:ph idx="1"/>
          </p:nvPr>
        </p:nvSpPr>
        <p:spPr>
          <a:xfrm>
            <a:off x="179512" y="1556792"/>
            <a:ext cx="8712968" cy="4896543"/>
          </a:xfrm>
        </p:spPr>
        <p:txBody>
          <a:bodyPr>
            <a:normAutofit/>
          </a:bodyPr>
          <a:lstStyle/>
          <a:p>
            <a:pPr marL="0" indent="0">
              <a:buNone/>
            </a:pPr>
            <a:r>
              <a:rPr lang="ru-RU" sz="3200" b="1" kern="0" dirty="0" smtClean="0">
                <a:solidFill>
                  <a:srgbClr val="002060"/>
                </a:solidFill>
                <a:latin typeface="Times New Roman" pitchFamily="18" charset="0"/>
                <a:ea typeface="+mj-ea"/>
                <a:cs typeface="Times New Roman" pitchFamily="18" charset="0"/>
              </a:rPr>
              <a:t>Принято отмечать не только календарные праздники но и народные, семейные праздники. Такие как: «Годовщины семьи», «Дни Рождения» всех членов семьи, «Масленица</a:t>
            </a:r>
            <a:r>
              <a:rPr lang="ru-RU" sz="3200" b="1" kern="0" dirty="0">
                <a:solidFill>
                  <a:srgbClr val="002060"/>
                </a:solidFill>
                <a:latin typeface="Times New Roman" pitchFamily="18" charset="0"/>
                <a:ea typeface="+mj-ea"/>
                <a:cs typeface="Times New Roman" pitchFamily="18" charset="0"/>
              </a:rPr>
              <a:t>», «Жаворонки-встреча весны», «Пасха», «День семьи», «День Адыгеи», «День урожая» и др.</a:t>
            </a:r>
            <a:endParaRPr lang="ru-RU" sz="3200" dirty="0">
              <a:solidFill>
                <a:srgbClr val="002060"/>
              </a:solidFill>
            </a:endParaRPr>
          </a:p>
        </p:txBody>
      </p:sp>
    </p:spTree>
    <p:extLst>
      <p:ext uri="{BB962C8B-B14F-4D97-AF65-F5344CB8AC3E}">
        <p14:creationId xmlns:p14="http://schemas.microsoft.com/office/powerpoint/2010/main" xmlns="" val="999162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640960" cy="1339551"/>
          </a:xfrm>
        </p:spPr>
        <p:txBody>
          <a:bodyPr/>
          <a:lstStyle/>
          <a:p>
            <a:r>
              <a:rPr lang="ru-RU" b="1" dirty="0">
                <a:solidFill>
                  <a:srgbClr val="5504F8"/>
                </a:solidFill>
                <a:latin typeface="Times New Roman"/>
                <a:cs typeface="+mj-cs"/>
              </a:rPr>
              <a:t>Семейные обеды, ужины – </a:t>
            </a:r>
            <a:br>
              <a:rPr lang="ru-RU" b="1" dirty="0">
                <a:solidFill>
                  <a:srgbClr val="5504F8"/>
                </a:solidFill>
                <a:latin typeface="Times New Roman"/>
                <a:cs typeface="+mj-cs"/>
              </a:rPr>
            </a:br>
            <a:r>
              <a:rPr lang="ru-RU" b="1" dirty="0">
                <a:solidFill>
                  <a:srgbClr val="5504F8"/>
                </a:solidFill>
                <a:latin typeface="Times New Roman"/>
                <a:cs typeface="+mj-cs"/>
              </a:rPr>
              <a:t>         прекрасная традиция собираться всем </a:t>
            </a:r>
            <a:br>
              <a:rPr lang="ru-RU" b="1" dirty="0">
                <a:solidFill>
                  <a:srgbClr val="5504F8"/>
                </a:solidFill>
                <a:latin typeface="Times New Roman"/>
                <a:cs typeface="+mj-cs"/>
              </a:rPr>
            </a:br>
            <a:r>
              <a:rPr lang="ru-RU" b="1" dirty="0">
                <a:solidFill>
                  <a:srgbClr val="5504F8"/>
                </a:solidFill>
                <a:latin typeface="Times New Roman"/>
                <a:cs typeface="+mj-cs"/>
              </a:rPr>
              <a:t>           вместе за одним столом для общения</a:t>
            </a:r>
            <a:endParaRPr lang="ru-RU" b="1" dirty="0"/>
          </a:p>
        </p:txBody>
      </p:sp>
      <p:pic>
        <p:nvPicPr>
          <p:cNvPr id="4" name="Picture 4" descr="Совместная трапеза родных"/>
          <p:cNvPicPr>
            <a:picLocks noChangeAspect="1" noChangeArrowheads="1"/>
          </p:cNvPicPr>
          <p:nvPr/>
        </p:nvPicPr>
        <p:blipFill>
          <a:blip r:embed="rId2" cstate="print"/>
          <a:srcRect/>
          <a:stretch>
            <a:fillRect/>
          </a:stretch>
        </p:blipFill>
        <p:spPr bwMode="auto">
          <a:xfrm>
            <a:off x="755576" y="1988840"/>
            <a:ext cx="7467600" cy="4495800"/>
          </a:xfrm>
          <a:prstGeom prst="rect">
            <a:avLst/>
          </a:prstGeom>
          <a:noFill/>
          <a:ln w="9525">
            <a:noFill/>
            <a:miter lim="800000"/>
            <a:headEnd/>
            <a:tailEnd/>
          </a:ln>
        </p:spPr>
      </p:pic>
    </p:spTree>
    <p:extLst>
      <p:ext uri="{BB962C8B-B14F-4D97-AF65-F5344CB8AC3E}">
        <p14:creationId xmlns:p14="http://schemas.microsoft.com/office/powerpoint/2010/main" xmlns="" val="104362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75724"/>
            <a:ext cx="8515672" cy="924475"/>
          </a:xfrm>
        </p:spPr>
        <p:txBody>
          <a:bodyPr/>
          <a:lstStyle/>
          <a:p>
            <a:r>
              <a:rPr lang="ru-RU" b="1" dirty="0" smtClean="0">
                <a:solidFill>
                  <a:srgbClr val="2D5337"/>
                </a:solidFill>
                <a:latin typeface="Times New Roman"/>
                <a:cs typeface="+mj-cs"/>
              </a:rPr>
              <a:t/>
            </a:r>
            <a:br>
              <a:rPr lang="ru-RU" b="1" dirty="0" smtClean="0">
                <a:solidFill>
                  <a:srgbClr val="2D5337"/>
                </a:solidFill>
                <a:latin typeface="Times New Roman"/>
                <a:cs typeface="+mj-cs"/>
              </a:rPr>
            </a:br>
            <a:r>
              <a:rPr lang="ru-RU" b="1" dirty="0">
                <a:solidFill>
                  <a:srgbClr val="2D5337"/>
                </a:solidFill>
                <a:latin typeface="Times New Roman"/>
                <a:cs typeface="+mj-cs"/>
              </a:rPr>
              <a:t/>
            </a:r>
            <a:br>
              <a:rPr lang="ru-RU" b="1" dirty="0">
                <a:solidFill>
                  <a:srgbClr val="2D5337"/>
                </a:solidFill>
                <a:latin typeface="Times New Roman"/>
                <a:cs typeface="+mj-cs"/>
              </a:rPr>
            </a:br>
            <a:r>
              <a:rPr lang="ru-RU" b="1" dirty="0" smtClean="0">
                <a:solidFill>
                  <a:srgbClr val="2D5337"/>
                </a:solidFill>
                <a:latin typeface="Times New Roman"/>
                <a:cs typeface="+mj-cs"/>
              </a:rPr>
              <a:t/>
            </a:r>
            <a:br>
              <a:rPr lang="ru-RU" b="1" dirty="0" smtClean="0">
                <a:solidFill>
                  <a:srgbClr val="2D5337"/>
                </a:solidFill>
                <a:latin typeface="Times New Roman"/>
                <a:cs typeface="+mj-cs"/>
              </a:rPr>
            </a:br>
            <a:r>
              <a:rPr lang="ru-RU" b="1" dirty="0">
                <a:solidFill>
                  <a:srgbClr val="2D5337"/>
                </a:solidFill>
                <a:latin typeface="Times New Roman"/>
                <a:cs typeface="+mj-cs"/>
              </a:rPr>
              <a:t/>
            </a:r>
            <a:br>
              <a:rPr lang="ru-RU" b="1" dirty="0">
                <a:solidFill>
                  <a:srgbClr val="2D5337"/>
                </a:solidFill>
                <a:latin typeface="Times New Roman"/>
                <a:cs typeface="+mj-cs"/>
              </a:rPr>
            </a:br>
            <a:r>
              <a:rPr lang="ru-RU" b="1" dirty="0" smtClean="0">
                <a:solidFill>
                  <a:srgbClr val="2D5337"/>
                </a:solidFill>
                <a:latin typeface="Times New Roman"/>
                <a:cs typeface="+mj-cs"/>
              </a:rPr>
              <a:t>Традиция </a:t>
            </a:r>
            <a:r>
              <a:rPr lang="ru-RU" b="1" dirty="0">
                <a:solidFill>
                  <a:srgbClr val="2D5337"/>
                </a:solidFill>
                <a:latin typeface="Times New Roman"/>
                <a:cs typeface="+mj-cs"/>
              </a:rPr>
              <a:t>писать письмо Деду </a:t>
            </a:r>
            <a:r>
              <a:rPr lang="ru-RU" b="1" dirty="0" smtClean="0">
                <a:solidFill>
                  <a:srgbClr val="2D5337"/>
                </a:solidFill>
                <a:latin typeface="Times New Roman"/>
                <a:cs typeface="+mj-cs"/>
              </a:rPr>
              <a:t>Морозу, перед </a:t>
            </a:r>
            <a:r>
              <a:rPr lang="ru-RU" b="1" dirty="0">
                <a:solidFill>
                  <a:srgbClr val="2D5337"/>
                </a:solidFill>
                <a:latin typeface="Times New Roman"/>
                <a:cs typeface="+mj-cs"/>
              </a:rPr>
              <a:t>встречей Нового года приоткрывать </a:t>
            </a:r>
            <a:r>
              <a:rPr lang="ru-RU" b="1" dirty="0" smtClean="0">
                <a:solidFill>
                  <a:srgbClr val="2D5337"/>
                </a:solidFill>
                <a:latin typeface="Times New Roman"/>
                <a:cs typeface="+mj-cs"/>
              </a:rPr>
              <a:t>форточку, чтобы </a:t>
            </a:r>
            <a:r>
              <a:rPr lang="ru-RU" b="1" dirty="0">
                <a:solidFill>
                  <a:srgbClr val="2D5337"/>
                </a:solidFill>
                <a:latin typeface="Times New Roman"/>
                <a:cs typeface="+mj-cs"/>
              </a:rPr>
              <a:t>Дед Мороз смог положить подарки под ёлку.</a:t>
            </a:r>
            <a:r>
              <a:rPr lang="ru-RU" sz="2800" dirty="0">
                <a:solidFill>
                  <a:srgbClr val="404040"/>
                </a:solidFill>
                <a:latin typeface="Times New Roman"/>
                <a:cs typeface="+mj-cs"/>
              </a:rPr>
              <a:t> </a:t>
            </a:r>
            <a:endParaRPr lang="ru-RU" dirty="0"/>
          </a:p>
        </p:txBody>
      </p:sp>
      <p:pic>
        <p:nvPicPr>
          <p:cNvPr id="4" name="Picture 4" descr="%D0%9D%D0%BE%D0%B2%D1%8B%D0%B9%20%D1%80%D0%B8%D1%81%D1%83%D0%BD%D0%BE%D0%BA"/>
          <p:cNvPicPr>
            <a:picLocks noChangeAspect="1" noChangeArrowheads="1"/>
          </p:cNvPicPr>
          <p:nvPr/>
        </p:nvPicPr>
        <p:blipFill>
          <a:blip r:embed="rId2" cstate="print"/>
          <a:srcRect/>
          <a:stretch>
            <a:fillRect/>
          </a:stretch>
        </p:blipFill>
        <p:spPr bwMode="auto">
          <a:xfrm>
            <a:off x="3851920" y="2852936"/>
            <a:ext cx="4987280" cy="3776464"/>
          </a:xfrm>
          <a:prstGeom prst="rect">
            <a:avLst/>
          </a:prstGeom>
          <a:noFill/>
          <a:ln w="9525">
            <a:noFill/>
            <a:miter lim="800000"/>
            <a:headEnd/>
            <a:tailEnd/>
          </a:ln>
        </p:spPr>
      </p:pic>
    </p:spTree>
    <p:extLst>
      <p:ext uri="{BB962C8B-B14F-4D97-AF65-F5344CB8AC3E}">
        <p14:creationId xmlns:p14="http://schemas.microsoft.com/office/powerpoint/2010/main" xmlns="" val="1478553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85033"/>
            <a:ext cx="8784976" cy="1339551"/>
          </a:xfrm>
        </p:spPr>
        <p:txBody>
          <a:bodyPr/>
          <a:lstStyle/>
          <a:p>
            <a:pPr lvl="0" defTabSz="914400">
              <a:spcBef>
                <a:spcPts val="0"/>
              </a:spcBef>
              <a:defRPr/>
            </a:pPr>
            <a:r>
              <a:rPr lang="ru-RU" sz="3600" b="1" kern="0" dirty="0">
                <a:solidFill>
                  <a:srgbClr val="067A3D"/>
                </a:solidFill>
                <a:latin typeface="Times New Roman"/>
                <a:ea typeface="+mn-ea"/>
                <a:cs typeface="+mn-cs"/>
              </a:rPr>
              <a:t>Новый год, по мнению многих людей, — </a:t>
            </a:r>
            <a:br>
              <a:rPr lang="ru-RU" sz="3600" b="1" kern="0" dirty="0">
                <a:solidFill>
                  <a:srgbClr val="067A3D"/>
                </a:solidFill>
                <a:latin typeface="Times New Roman"/>
                <a:ea typeface="+mn-ea"/>
                <a:cs typeface="+mn-cs"/>
              </a:rPr>
            </a:br>
            <a:r>
              <a:rPr lang="ru-RU" sz="3600" b="1" kern="0" dirty="0">
                <a:solidFill>
                  <a:srgbClr val="067A3D"/>
                </a:solidFill>
                <a:latin typeface="Times New Roman"/>
                <a:ea typeface="+mn-ea"/>
                <a:cs typeface="+mn-cs"/>
              </a:rPr>
              <a:t>                  главный семейный праздник.</a:t>
            </a:r>
            <a:r>
              <a:rPr lang="ru-RU" sz="2800" kern="0" dirty="0">
                <a:solidFill>
                  <a:srgbClr val="404040"/>
                </a:solidFill>
                <a:latin typeface="Times New Roman"/>
                <a:ea typeface="+mn-ea"/>
                <a:cs typeface="+mn-cs"/>
              </a:rPr>
              <a:t> </a:t>
            </a:r>
            <a:r>
              <a:rPr lang="ru-RU" sz="1800" kern="0" dirty="0">
                <a:solidFill>
                  <a:sysClr val="windowText" lastClr="000000"/>
                </a:solidFill>
                <a:latin typeface="Times New Roman"/>
                <a:ea typeface="+mn-ea"/>
                <a:cs typeface="+mn-cs"/>
              </a:rPr>
              <a:t/>
            </a:r>
            <a:br>
              <a:rPr lang="ru-RU" sz="1800" kern="0" dirty="0">
                <a:solidFill>
                  <a:sysClr val="windowText" lastClr="000000"/>
                </a:solidFill>
                <a:latin typeface="Times New Roman"/>
                <a:ea typeface="+mn-ea"/>
                <a:cs typeface="+mn-cs"/>
              </a:rPr>
            </a:br>
            <a:endParaRPr lang="ru-RU" dirty="0"/>
          </a:p>
        </p:txBody>
      </p:sp>
      <p:pic>
        <p:nvPicPr>
          <p:cNvPr id="6" name="Picture 5" descr="Какие существуют традиции для благополучной семьи?"/>
          <p:cNvPicPr>
            <a:picLocks noChangeAspect="1" noChangeArrowheads="1"/>
          </p:cNvPicPr>
          <p:nvPr/>
        </p:nvPicPr>
        <p:blipFill>
          <a:blip r:embed="rId2" cstate="print"/>
          <a:srcRect/>
          <a:stretch>
            <a:fillRect/>
          </a:stretch>
        </p:blipFill>
        <p:spPr bwMode="auto">
          <a:xfrm>
            <a:off x="107504" y="1470248"/>
            <a:ext cx="5184576" cy="3614936"/>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8104" y="1624584"/>
            <a:ext cx="3384376" cy="30878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899592" y="3008885"/>
            <a:ext cx="7992888" cy="3407087"/>
          </a:xfrm>
          <a:prstGeom prst="rect">
            <a:avLst/>
          </a:prstGeom>
        </p:spPr>
        <p:txBody>
          <a:bodyPr wrap="square">
            <a:spAutoFit/>
          </a:bodyPr>
          <a:lstStyle/>
          <a:p>
            <a:pPr marL="228600" marR="0" lvl="0" indent="-228600" defTabSz="914400" eaLnBrk="0" fontAlgn="base" latinLnBrk="0" hangingPunct="0">
              <a:lnSpc>
                <a:spcPct val="90000"/>
              </a:lnSpc>
              <a:spcBef>
                <a:spcPts val="1800"/>
              </a:spcBef>
              <a:spcAft>
                <a:spcPct val="0"/>
              </a:spcAft>
              <a:buClrTx/>
              <a:buSzTx/>
              <a:buFont typeface="Arial" charset="0"/>
              <a:buChar char="•"/>
              <a:tabLst/>
              <a:defRPr/>
            </a:pPr>
            <a:endParaRPr kumimoji="0" lang="ru-RU" sz="1800" b="1" i="0" u="none" strike="noStrike" kern="0" cap="none" spc="0" normalizeH="0" baseline="0" noProof="0" dirty="0" smtClean="0">
              <a:ln>
                <a:noFill/>
              </a:ln>
              <a:solidFill>
                <a:srgbClr val="5504F8"/>
              </a:solidFill>
              <a:effectLst/>
              <a:uLnTx/>
              <a:uFillTx/>
            </a:endParaRPr>
          </a:p>
          <a:p>
            <a:pPr marL="228600" marR="0" lvl="0" indent="-228600" defTabSz="914400" eaLnBrk="0" fontAlgn="base" latinLnBrk="0" hangingPunct="0">
              <a:lnSpc>
                <a:spcPct val="90000"/>
              </a:lnSpc>
              <a:spcBef>
                <a:spcPts val="1800"/>
              </a:spcBef>
              <a:spcAft>
                <a:spcPct val="0"/>
              </a:spcAft>
              <a:buClrTx/>
              <a:buSzTx/>
              <a:buFont typeface="Arial" charset="0"/>
              <a:buChar char="•"/>
              <a:tabLst/>
              <a:defRPr/>
            </a:pPr>
            <a:endParaRPr lang="ru-RU" b="1" kern="0" dirty="0">
              <a:solidFill>
                <a:srgbClr val="5504F8"/>
              </a:solidFill>
            </a:endParaRPr>
          </a:p>
          <a:p>
            <a:pPr marL="228600" marR="0" lvl="0" indent="-228600" defTabSz="914400" eaLnBrk="0" fontAlgn="base" latinLnBrk="0" hangingPunct="0">
              <a:lnSpc>
                <a:spcPct val="90000"/>
              </a:lnSpc>
              <a:spcBef>
                <a:spcPts val="1800"/>
              </a:spcBef>
              <a:spcAft>
                <a:spcPct val="0"/>
              </a:spcAft>
              <a:buClrTx/>
              <a:buSzTx/>
              <a:buFont typeface="Arial" charset="0"/>
              <a:buChar char="•"/>
              <a:tabLst/>
              <a:defRPr/>
            </a:pPr>
            <a:endParaRPr kumimoji="0" lang="ru-RU" sz="1800" b="1" i="0" u="none" strike="noStrike" kern="0" cap="none" spc="0" normalizeH="0" baseline="0" noProof="0" dirty="0" smtClean="0">
              <a:ln>
                <a:noFill/>
              </a:ln>
              <a:solidFill>
                <a:srgbClr val="5504F8"/>
              </a:solidFill>
              <a:effectLst/>
              <a:uLnTx/>
              <a:uFillTx/>
            </a:endParaRPr>
          </a:p>
          <a:p>
            <a:pPr marR="0" lvl="0" defTabSz="914400" eaLnBrk="0" fontAlgn="base" latinLnBrk="0" hangingPunct="0">
              <a:lnSpc>
                <a:spcPct val="90000"/>
              </a:lnSpc>
              <a:spcBef>
                <a:spcPts val="1800"/>
              </a:spcBef>
              <a:spcAft>
                <a:spcPct val="0"/>
              </a:spcAft>
              <a:buClrTx/>
              <a:buSzTx/>
              <a:tabLst/>
              <a:defRPr/>
            </a:pPr>
            <a:endParaRPr lang="ru-RU" b="1" kern="0" noProof="0" dirty="0" smtClean="0">
              <a:solidFill>
                <a:srgbClr val="5504F8"/>
              </a:solidFill>
            </a:endParaRPr>
          </a:p>
          <a:p>
            <a:pPr marR="0" lvl="0" defTabSz="914400" eaLnBrk="0" fontAlgn="base" latinLnBrk="0" hangingPunct="0">
              <a:lnSpc>
                <a:spcPct val="90000"/>
              </a:lnSpc>
              <a:spcBef>
                <a:spcPts val="1800"/>
              </a:spcBef>
              <a:spcAft>
                <a:spcPct val="0"/>
              </a:spcAft>
              <a:buClrTx/>
              <a:buSzTx/>
              <a:tabLst/>
              <a:defRPr/>
            </a:pPr>
            <a:endParaRPr kumimoji="0" lang="ru-RU" sz="2800" b="1" i="0" u="none" strike="noStrike" kern="0" cap="none" spc="0" normalizeH="0" baseline="0" noProof="0" dirty="0" smtClean="0">
              <a:ln>
                <a:noFill/>
              </a:ln>
              <a:solidFill>
                <a:srgbClr val="5504F8"/>
              </a:solidFill>
              <a:effectLst/>
              <a:uLnTx/>
              <a:uFillTx/>
            </a:endParaRPr>
          </a:p>
          <a:p>
            <a:pPr marR="0" lvl="0" defTabSz="914400" eaLnBrk="0" fontAlgn="base" latinLnBrk="0" hangingPunct="0">
              <a:lnSpc>
                <a:spcPct val="90000"/>
              </a:lnSpc>
              <a:spcBef>
                <a:spcPts val="1800"/>
              </a:spcBef>
              <a:spcAft>
                <a:spcPct val="0"/>
              </a:spcAft>
              <a:buClrTx/>
              <a:buSzTx/>
              <a:tabLst/>
              <a:defRPr/>
            </a:pPr>
            <a:r>
              <a:rPr kumimoji="0" lang="ru-RU" sz="2800" b="1" i="0" u="none" strike="noStrike" kern="0" cap="none" spc="0" normalizeH="0" baseline="0" noProof="0" dirty="0" smtClean="0">
                <a:ln>
                  <a:noFill/>
                </a:ln>
                <a:solidFill>
                  <a:srgbClr val="5504F8"/>
                </a:solidFill>
                <a:effectLst/>
                <a:uLnTx/>
                <a:uFillTx/>
              </a:rPr>
              <a:t>В праздники принято дарить детям подарки, они их любят и ждут.</a:t>
            </a:r>
            <a:r>
              <a:rPr kumimoji="0" lang="ru-RU" sz="2800" b="0" i="0" u="none" strike="noStrike" kern="0" cap="none" spc="0" normalizeH="0" baseline="0" noProof="0" dirty="0" smtClean="0">
                <a:ln>
                  <a:noFill/>
                </a:ln>
                <a:solidFill>
                  <a:srgbClr val="404040"/>
                </a:solidFill>
                <a:effectLst/>
                <a:uLnTx/>
                <a:uFillTx/>
              </a:rPr>
              <a:t> </a:t>
            </a:r>
          </a:p>
        </p:txBody>
      </p:sp>
    </p:spTree>
    <p:extLst>
      <p:ext uri="{BB962C8B-B14F-4D97-AF65-F5344CB8AC3E}">
        <p14:creationId xmlns:p14="http://schemas.microsoft.com/office/powerpoint/2010/main" xmlns="" val="398923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mp;SHcy;&amp;acy;&amp;bcy;&amp;lcy;&amp;ocy;&amp;ncy;&amp;ycy; &amp;dcy;&amp;rcy;&amp;iecy;&amp;vcy;&amp;ocy; &amp;scy;&amp;iecy;&amp;mcy;&amp;softcy;&amp;icy;"/>
          <p:cNvPicPr>
            <a:picLocks noChangeAspect="1" noChangeArrowheads="1"/>
          </p:cNvPicPr>
          <p:nvPr/>
        </p:nvPicPr>
        <p:blipFill>
          <a:blip r:embed="rId2" cstate="print"/>
          <a:srcRect/>
          <a:stretch>
            <a:fillRect/>
          </a:stretch>
        </p:blipFill>
        <p:spPr bwMode="auto">
          <a:xfrm>
            <a:off x="467544" y="304800"/>
            <a:ext cx="8280920" cy="6248400"/>
          </a:xfrm>
          <a:prstGeom prst="rect">
            <a:avLst/>
          </a:prstGeom>
          <a:noFill/>
          <a:ln w="9525">
            <a:noFill/>
            <a:miter lim="800000"/>
            <a:headEnd/>
            <a:tailEnd/>
          </a:ln>
        </p:spPr>
      </p:pic>
    </p:spTree>
    <p:extLst>
      <p:ext uri="{BB962C8B-B14F-4D97-AF65-F5344CB8AC3E}">
        <p14:creationId xmlns:p14="http://schemas.microsoft.com/office/powerpoint/2010/main" xmlns="" val="171284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905" y="476672"/>
            <a:ext cx="7125113" cy="1152128"/>
          </a:xfrm>
        </p:spPr>
        <p:txBody>
          <a:bodyPr>
            <a:noAutofit/>
          </a:bodyPr>
          <a:lstStyle/>
          <a:p>
            <a:r>
              <a:rPr lang="ru-RU" b="1" dirty="0">
                <a:solidFill>
                  <a:srgbClr val="FF0000"/>
                </a:solidFill>
                <a:latin typeface="Times New Roman"/>
                <a:cs typeface="+mj-cs"/>
              </a:rPr>
              <a:t>Что может помочь нам сохранить историю семейного рода?</a:t>
            </a:r>
            <a:endParaRPr lang="ru-RU" sz="4000" dirty="0"/>
          </a:p>
        </p:txBody>
      </p:sp>
      <p:sp>
        <p:nvSpPr>
          <p:cNvPr id="4" name="Объект 3"/>
          <p:cNvSpPr>
            <a:spLocks noGrp="1"/>
          </p:cNvSpPr>
          <p:nvPr>
            <p:ph idx="1"/>
          </p:nvPr>
        </p:nvSpPr>
        <p:spPr>
          <a:xfrm>
            <a:off x="179512" y="1807361"/>
            <a:ext cx="4752528" cy="3781879"/>
          </a:xfrm>
        </p:spPr>
        <p:txBody>
          <a:bodyPr>
            <a:normAutofit fontScale="55000" lnSpcReduction="20000"/>
          </a:bodyPr>
          <a:lstStyle/>
          <a:p>
            <a:pPr marL="0" lvl="0" indent="0" defTabSz="914400" fontAlgn="base">
              <a:lnSpc>
                <a:spcPct val="90000"/>
              </a:lnSpc>
              <a:spcBef>
                <a:spcPts val="1800"/>
              </a:spcBef>
              <a:spcAft>
                <a:spcPct val="0"/>
              </a:spcAft>
              <a:buClrTx/>
              <a:buNone/>
            </a:pPr>
            <a:r>
              <a:rPr lang="ru-RU" sz="5800" b="1" dirty="0">
                <a:solidFill>
                  <a:srgbClr val="5504F8"/>
                </a:solidFill>
              </a:rPr>
              <a:t>Семейный альбом - это огромное осмысленное пространство жизни, с одной стороны простое и понятное ребенку, с другой — загадочное и удивительное</a:t>
            </a:r>
            <a:r>
              <a:rPr lang="ru-RU" sz="5800" dirty="0" smtClean="0">
                <a:solidFill>
                  <a:srgbClr val="5504F8"/>
                </a:solidFill>
              </a:rPr>
              <a:t>.</a:t>
            </a:r>
          </a:p>
          <a:p>
            <a:pPr marL="0" lvl="0" indent="0" defTabSz="914400" fontAlgn="base">
              <a:lnSpc>
                <a:spcPct val="90000"/>
              </a:lnSpc>
              <a:spcBef>
                <a:spcPts val="1800"/>
              </a:spcBef>
              <a:spcAft>
                <a:spcPct val="0"/>
              </a:spcAft>
              <a:buClrTx/>
              <a:buNone/>
            </a:pPr>
            <a:endParaRPr lang="ru-RU" sz="3200" dirty="0">
              <a:solidFill>
                <a:srgbClr val="5504F8"/>
              </a:solidFill>
            </a:endParaRPr>
          </a:p>
          <a:p>
            <a:pPr marL="0" lvl="0" indent="0" defTabSz="914400" fontAlgn="base">
              <a:lnSpc>
                <a:spcPct val="90000"/>
              </a:lnSpc>
              <a:spcBef>
                <a:spcPts val="1800"/>
              </a:spcBef>
              <a:spcAft>
                <a:spcPct val="0"/>
              </a:spcAft>
              <a:buClrTx/>
              <a:buNone/>
            </a:pPr>
            <a:endParaRPr lang="ru-RU" sz="3200" dirty="0" smtClean="0">
              <a:solidFill>
                <a:srgbClr val="5504F8"/>
              </a:solidFill>
            </a:endParaRPr>
          </a:p>
          <a:p>
            <a:pPr marL="0" lvl="0" indent="0" defTabSz="914400" fontAlgn="base">
              <a:lnSpc>
                <a:spcPct val="90000"/>
              </a:lnSpc>
              <a:spcBef>
                <a:spcPts val="1800"/>
              </a:spcBef>
              <a:spcAft>
                <a:spcPct val="0"/>
              </a:spcAft>
              <a:buClrTx/>
              <a:buNone/>
            </a:pPr>
            <a:r>
              <a:rPr lang="ru-RU" sz="3200" dirty="0" smtClean="0">
                <a:solidFill>
                  <a:srgbClr val="5504F8"/>
                </a:solidFill>
              </a:rPr>
              <a:t> </a:t>
            </a:r>
            <a:endParaRPr lang="ru-RU" sz="3200" dirty="0">
              <a:solidFill>
                <a:srgbClr val="5504F8"/>
              </a:solidFill>
            </a:endParaRPr>
          </a:p>
          <a:p>
            <a:pPr marL="0" indent="0">
              <a:buNone/>
            </a:pPr>
            <a:endParaRPr lang="ru-RU" dirty="0"/>
          </a:p>
        </p:txBody>
      </p:sp>
      <p:pic>
        <p:nvPicPr>
          <p:cNvPr id="5" name="Picture 7" descr="Семейная традиция"/>
          <p:cNvPicPr>
            <a:picLocks noChangeAspect="1" noChangeArrowheads="1"/>
          </p:cNvPicPr>
          <p:nvPr/>
        </p:nvPicPr>
        <p:blipFill>
          <a:blip r:embed="rId2" cstate="print"/>
          <a:srcRect/>
          <a:stretch>
            <a:fillRect/>
          </a:stretch>
        </p:blipFill>
        <p:spPr bwMode="auto">
          <a:xfrm>
            <a:off x="323528" y="4221088"/>
            <a:ext cx="2952328" cy="2434895"/>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19658" y="1844824"/>
            <a:ext cx="4624342" cy="3960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320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Pictures\57b1a4b2a70381568deb59fc..jpg"/>
          <p:cNvPicPr>
            <a:picLocks noChangeAspect="1" noChangeArrowheads="1"/>
          </p:cNvPicPr>
          <p:nvPr/>
        </p:nvPicPr>
        <p:blipFill>
          <a:blip r:embed="rId2" cstate="print"/>
          <a:srcRect/>
          <a:stretch>
            <a:fillRect/>
          </a:stretch>
        </p:blipFill>
        <p:spPr bwMode="auto">
          <a:xfrm>
            <a:off x="-52086" y="0"/>
            <a:ext cx="9196085" cy="6858000"/>
          </a:xfrm>
          <a:prstGeom prst="rect">
            <a:avLst/>
          </a:prstGeom>
          <a:noFill/>
        </p:spPr>
      </p:pic>
      <p:sp>
        <p:nvSpPr>
          <p:cNvPr id="2" name="Заголовок 1"/>
          <p:cNvSpPr>
            <a:spLocks noGrp="1"/>
          </p:cNvSpPr>
          <p:nvPr>
            <p:ph type="ctrTitle"/>
          </p:nvPr>
        </p:nvSpPr>
        <p:spPr>
          <a:xfrm>
            <a:off x="-180528" y="692697"/>
            <a:ext cx="9144000" cy="1152128"/>
          </a:xfrm>
        </p:spPr>
        <p:txBody>
          <a:bodyPr>
            <a:normAutofit fontScale="90000"/>
          </a:bodyPr>
          <a:lstStyle/>
          <a:p>
            <a:r>
              <a:rPr lang="ru-RU" dirty="0" smtClean="0">
                <a:solidFill>
                  <a:srgbClr val="FF0000"/>
                </a:solidFill>
              </a:rPr>
              <a:t/>
            </a:r>
            <a:br>
              <a:rPr lang="ru-RU" dirty="0" smtClean="0">
                <a:solidFill>
                  <a:srgbClr val="FF0000"/>
                </a:solidFill>
              </a:rPr>
            </a:br>
            <a:endParaRPr lang="ru-RU" sz="3600" b="1" i="1" dirty="0">
              <a:solidFill>
                <a:srgbClr val="FF0000"/>
              </a:solidFill>
            </a:endParaRPr>
          </a:p>
        </p:txBody>
      </p:sp>
      <p:sp>
        <p:nvSpPr>
          <p:cNvPr id="3" name="Подзаголовок 2"/>
          <p:cNvSpPr>
            <a:spLocks noGrp="1"/>
          </p:cNvSpPr>
          <p:nvPr>
            <p:ph type="subTitle" idx="1"/>
          </p:nvPr>
        </p:nvSpPr>
        <p:spPr>
          <a:xfrm>
            <a:off x="0" y="404664"/>
            <a:ext cx="9144000" cy="936104"/>
          </a:xfrm>
        </p:spPr>
        <p:txBody>
          <a:bodyPr>
            <a:normAutofit/>
          </a:bodyPr>
          <a:lstStyle/>
          <a:p>
            <a:endParaRPr lang="ru-RU" dirty="0" smtClean="0">
              <a:solidFill>
                <a:srgbClr val="FF0000"/>
              </a:solidFill>
            </a:endParaRPr>
          </a:p>
        </p:txBody>
      </p:sp>
      <p:sp>
        <p:nvSpPr>
          <p:cNvPr id="4" name="Прямоугольник 3"/>
          <p:cNvSpPr/>
          <p:nvPr/>
        </p:nvSpPr>
        <p:spPr>
          <a:xfrm>
            <a:off x="395536" y="1443841"/>
            <a:ext cx="7992888" cy="646331"/>
          </a:xfrm>
          <a:prstGeom prst="rect">
            <a:avLst/>
          </a:prstGeom>
        </p:spPr>
        <p:txBody>
          <a:bodyPr wrap="square">
            <a:spAutoFit/>
          </a:bodyPr>
          <a:lstStyle/>
          <a:p>
            <a:pPr defTabSz="457200">
              <a:spcBef>
                <a:spcPct val="20000"/>
              </a:spcBef>
              <a:spcAft>
                <a:spcPts val="600"/>
              </a:spcAft>
              <a:buClr>
                <a:prstClr val="black">
                  <a:lumMod val="75000"/>
                  <a:lumOff val="25000"/>
                </a:prstClr>
              </a:buClr>
            </a:pPr>
            <a:r>
              <a:rPr lang="ru-RU" sz="3600" b="1" i="1" dirty="0" smtClean="0">
                <a:solidFill>
                  <a:prstClr val="black">
                    <a:lumMod val="75000"/>
                    <a:lumOff val="25000"/>
                  </a:prstClr>
                </a:solidFill>
                <a:latin typeface="Times New Roman"/>
              </a:rPr>
              <a:t>     </a:t>
            </a:r>
            <a:endParaRPr lang="ru-RU" sz="2000" b="1" i="1" dirty="0">
              <a:solidFill>
                <a:prstClr val="black">
                  <a:lumMod val="75000"/>
                  <a:lumOff val="25000"/>
                </a:prstClr>
              </a:solidFill>
              <a:latin typeface="Times New Roman"/>
            </a:endParaRPr>
          </a:p>
        </p:txBody>
      </p:sp>
      <p:sp>
        <p:nvSpPr>
          <p:cNvPr id="5" name="Прямоугольник 4"/>
          <p:cNvSpPr/>
          <p:nvPr/>
        </p:nvSpPr>
        <p:spPr>
          <a:xfrm>
            <a:off x="395536" y="874455"/>
            <a:ext cx="8568952" cy="486287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4000" b="0" i="0" u="none" strike="noStrike" kern="0" cap="none" spc="0" normalizeH="0" baseline="0" noProof="0" dirty="0" smtClean="0">
              <a:ln>
                <a:noFill/>
              </a:ln>
              <a:solidFill>
                <a:prstClr val="black">
                  <a:lumMod val="75000"/>
                  <a:lumOff val="25000"/>
                </a:prstClr>
              </a:solidFill>
              <a:effectLst/>
              <a:uLnTx/>
              <a:uFillTx/>
              <a:latin typeface="Times New Roman"/>
              <a:ea typeface="Microsoft Himalaya" pitchFamily="2" charset="0"/>
              <a:cs typeface="Microsoft Himalaya"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ru-RU" sz="4000" kern="0" dirty="0">
              <a:solidFill>
                <a:prstClr val="black">
                  <a:lumMod val="75000"/>
                  <a:lumOff val="25000"/>
                </a:prstClr>
              </a:solidFill>
              <a:latin typeface="Times New Roman"/>
              <a:ea typeface="Microsoft Himalaya" pitchFamily="2" charset="0"/>
              <a:cs typeface="Microsoft Himalaya"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solidFill>
                  <a:prstClr val="black">
                    <a:lumMod val="75000"/>
                    <a:lumOff val="25000"/>
                  </a:prstClr>
                </a:solidFill>
                <a:effectLst/>
                <a:uLnTx/>
                <a:uFillTx/>
                <a:latin typeface="Times New Roman"/>
                <a:ea typeface="Microsoft Himalaya" pitchFamily="2" charset="0"/>
                <a:cs typeface="Microsoft Himalaya" pitchFamily="2" charset="0"/>
              </a:rPr>
              <a:t>«Маленького ребёнка можно лепить,         старшего приходится уже гнуть, взрослого ломать». </a:t>
            </a:r>
            <a:br>
              <a:rPr kumimoji="0" lang="ru-RU" sz="4000" b="0" i="0" u="none" strike="noStrike" kern="0" cap="none" spc="0" normalizeH="0" baseline="0" noProof="0" dirty="0" smtClean="0">
                <a:ln>
                  <a:noFill/>
                </a:ln>
                <a:solidFill>
                  <a:prstClr val="black">
                    <a:lumMod val="75000"/>
                    <a:lumOff val="25000"/>
                  </a:prstClr>
                </a:solidFill>
                <a:effectLst/>
                <a:uLnTx/>
                <a:uFillTx/>
                <a:latin typeface="Times New Roman"/>
                <a:ea typeface="Microsoft Himalaya" pitchFamily="2" charset="0"/>
                <a:cs typeface="Microsoft Himalaya" pitchFamily="2" charset="0"/>
              </a:rPr>
            </a:br>
            <a:r>
              <a:rPr kumimoji="0" lang="ru-RU" sz="4000" b="0" i="0" u="none" strike="noStrike" kern="0" cap="none" spc="0" normalizeH="0" baseline="0" noProof="0" dirty="0" smtClean="0">
                <a:ln>
                  <a:noFill/>
                </a:ln>
                <a:solidFill>
                  <a:prstClr val="black">
                    <a:lumMod val="75000"/>
                    <a:lumOff val="25000"/>
                  </a:prstClr>
                </a:solidFill>
                <a:effectLst/>
                <a:uLnTx/>
                <a:uFillTx/>
                <a:latin typeface="Times New Roman"/>
                <a:ea typeface="Microsoft Himalaya" pitchFamily="2" charset="0"/>
                <a:cs typeface="Microsoft Himalaya" pitchFamily="2" charset="0"/>
              </a:rPr>
              <a:t>                                          </a:t>
            </a:r>
          </a:p>
          <a:p>
            <a:pPr marL="0" marR="0" lvl="0" indent="0" defTabSz="914400" eaLnBrk="1" fontAlgn="auto" latinLnBrk="0" hangingPunct="1">
              <a:lnSpc>
                <a:spcPct val="100000"/>
              </a:lnSpc>
              <a:spcBef>
                <a:spcPts val="0"/>
              </a:spcBef>
              <a:spcAft>
                <a:spcPts val="0"/>
              </a:spcAft>
              <a:buClrTx/>
              <a:buSzTx/>
              <a:buFontTx/>
              <a:buNone/>
              <a:tabLst/>
              <a:defRPr/>
            </a:pPr>
            <a:r>
              <a:rPr lang="ru-RU" sz="4000" kern="0" dirty="0">
                <a:solidFill>
                  <a:prstClr val="black">
                    <a:lumMod val="75000"/>
                    <a:lumOff val="25000"/>
                  </a:prstClr>
                </a:solidFill>
                <a:latin typeface="Times New Roman"/>
                <a:ea typeface="Microsoft Himalaya" pitchFamily="2" charset="0"/>
                <a:cs typeface="Microsoft Himalaya" pitchFamily="2" charset="0"/>
              </a:rPr>
              <a:t> </a:t>
            </a:r>
            <a:r>
              <a:rPr lang="ru-RU" sz="4000" kern="0" dirty="0" smtClean="0">
                <a:solidFill>
                  <a:prstClr val="black">
                    <a:lumMod val="75000"/>
                    <a:lumOff val="25000"/>
                  </a:prstClr>
                </a:solidFill>
                <a:latin typeface="Times New Roman"/>
                <a:ea typeface="Microsoft Himalaya" pitchFamily="2" charset="0"/>
                <a:cs typeface="Microsoft Himalaya" pitchFamily="2" charset="0"/>
              </a:rPr>
              <a:t>                              </a:t>
            </a:r>
            <a:r>
              <a:rPr kumimoji="0" lang="ru-RU" sz="2800" b="0" i="0" u="none" strike="noStrike" kern="0" cap="none" spc="0" normalizeH="0" baseline="0" noProof="0" dirty="0" smtClean="0">
                <a:ln>
                  <a:noFill/>
                </a:ln>
                <a:solidFill>
                  <a:prstClr val="black"/>
                </a:solidFill>
                <a:effectLst/>
                <a:uLnTx/>
                <a:uFillTx/>
                <a:latin typeface="Times New Roman"/>
                <a:ea typeface="+mj-ea"/>
              </a:rPr>
              <a:t>Л.В.    Луначарский </a:t>
            </a:r>
            <a:br>
              <a:rPr kumimoji="0" lang="ru-RU" sz="2800" b="0" i="0" u="none" strike="noStrike" kern="0" cap="none" spc="0" normalizeH="0" baseline="0" noProof="0" dirty="0" smtClean="0">
                <a:ln>
                  <a:noFill/>
                </a:ln>
                <a:solidFill>
                  <a:prstClr val="black"/>
                </a:solidFill>
                <a:effectLst/>
                <a:uLnTx/>
                <a:uFillTx/>
                <a:latin typeface="Times New Roman"/>
                <a:ea typeface="+mj-ea"/>
              </a:rPr>
            </a:br>
            <a:endParaRPr kumimoji="0" lang="ru-RU"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xmlns="" val="2180399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a:solidFill>
                  <a:srgbClr val="5504F8"/>
                </a:solidFill>
                <a:latin typeface="Arial" charset="0"/>
                <a:cs typeface="+mj-cs"/>
              </a:rPr>
              <a:t>Традиции выезжать за город, на дачу вместе с детьми</a:t>
            </a:r>
            <a:endParaRPr lang="ru-RU" dirty="0"/>
          </a:p>
        </p:txBody>
      </p:sp>
      <p:sp>
        <p:nvSpPr>
          <p:cNvPr id="3" name="Прямоугольник 2"/>
          <p:cNvSpPr/>
          <p:nvPr/>
        </p:nvSpPr>
        <p:spPr>
          <a:xfrm>
            <a:off x="467544" y="1012954"/>
            <a:ext cx="4824536" cy="5262979"/>
          </a:xfrm>
          <a:prstGeom prst="rect">
            <a:avLst/>
          </a:prstGeom>
        </p:spPr>
        <p:txBody>
          <a:bodyPr wrap="square">
            <a:spAutoFit/>
          </a:bodyPr>
          <a:lstStyle/>
          <a:p>
            <a:pPr lvl="0" fontAlgn="base">
              <a:spcBef>
                <a:spcPct val="0"/>
              </a:spcBef>
              <a:spcAft>
                <a:spcPct val="0"/>
              </a:spcAft>
            </a:pPr>
            <a:endParaRPr lang="ru-RU" sz="2800" b="1" dirty="0" smtClean="0">
              <a:solidFill>
                <a:srgbClr val="FF0000"/>
              </a:solidFill>
              <a:latin typeface="Arial" charset="0"/>
            </a:endParaRPr>
          </a:p>
          <a:p>
            <a:pPr lvl="0" fontAlgn="base">
              <a:spcBef>
                <a:spcPct val="0"/>
              </a:spcBef>
              <a:spcAft>
                <a:spcPct val="0"/>
              </a:spcAft>
            </a:pPr>
            <a:endParaRPr lang="ru-RU" sz="2800" b="1" dirty="0">
              <a:solidFill>
                <a:srgbClr val="FF0000"/>
              </a:solidFill>
              <a:latin typeface="Arial" charset="0"/>
            </a:endParaRPr>
          </a:p>
          <a:p>
            <a:pPr lvl="0" fontAlgn="base">
              <a:spcBef>
                <a:spcPct val="0"/>
              </a:spcBef>
              <a:spcAft>
                <a:spcPct val="0"/>
              </a:spcAft>
            </a:pPr>
            <a:r>
              <a:rPr lang="ru-RU" sz="2800" b="1" dirty="0" smtClean="0">
                <a:solidFill>
                  <a:srgbClr val="FF0000"/>
                </a:solidFill>
                <a:latin typeface="Arial" charset="0"/>
              </a:rPr>
              <a:t>Хотя </a:t>
            </a:r>
            <a:r>
              <a:rPr lang="ru-RU" sz="2800" b="1" dirty="0">
                <a:solidFill>
                  <a:srgbClr val="FF0000"/>
                </a:solidFill>
                <a:latin typeface="Arial" charset="0"/>
              </a:rPr>
              <a:t>бы раз в год проведите время на природе</a:t>
            </a:r>
            <a:r>
              <a:rPr lang="ru-RU" sz="2800" dirty="0">
                <a:solidFill>
                  <a:srgbClr val="FF0000"/>
                </a:solidFill>
                <a:latin typeface="Arial" charset="0"/>
              </a:rPr>
              <a:t>.</a:t>
            </a:r>
          </a:p>
          <a:p>
            <a:pPr lvl="0" fontAlgn="base">
              <a:spcBef>
                <a:spcPct val="0"/>
              </a:spcBef>
              <a:spcAft>
                <a:spcPct val="0"/>
              </a:spcAft>
            </a:pPr>
            <a:r>
              <a:rPr lang="ru-RU" sz="2800" b="1" dirty="0">
                <a:solidFill>
                  <a:srgbClr val="FF0000"/>
                </a:solidFill>
                <a:latin typeface="Arial" charset="0"/>
              </a:rPr>
              <a:t>Особенно касается тех, кто любит порыбачить и </a:t>
            </a:r>
          </a:p>
          <a:p>
            <a:pPr lvl="0" fontAlgn="base">
              <a:spcBef>
                <a:spcPct val="0"/>
              </a:spcBef>
              <a:spcAft>
                <a:spcPct val="0"/>
              </a:spcAft>
            </a:pPr>
            <a:r>
              <a:rPr lang="ru-RU" sz="2800" b="1" dirty="0">
                <a:solidFill>
                  <a:srgbClr val="FF0000"/>
                </a:solidFill>
                <a:latin typeface="Arial" charset="0"/>
              </a:rPr>
              <a:t>ходить в походы. </a:t>
            </a:r>
          </a:p>
          <a:p>
            <a:pPr lvl="0" fontAlgn="base">
              <a:spcBef>
                <a:spcPct val="0"/>
              </a:spcBef>
              <a:spcAft>
                <a:spcPct val="0"/>
              </a:spcAft>
            </a:pPr>
            <a:r>
              <a:rPr lang="ru-RU" sz="2800" b="1" dirty="0">
                <a:solidFill>
                  <a:srgbClr val="FF0000"/>
                </a:solidFill>
                <a:latin typeface="Arial" charset="0"/>
              </a:rPr>
              <a:t>Вы научитесь наслаждаться </a:t>
            </a:r>
          </a:p>
          <a:p>
            <a:pPr lvl="0" fontAlgn="base">
              <a:spcBef>
                <a:spcPct val="0"/>
              </a:spcBef>
              <a:spcAft>
                <a:spcPct val="0"/>
              </a:spcAft>
            </a:pPr>
            <a:r>
              <a:rPr lang="ru-RU" sz="2800" b="1" dirty="0">
                <a:solidFill>
                  <a:srgbClr val="FF0000"/>
                </a:solidFill>
                <a:latin typeface="Arial" charset="0"/>
              </a:rPr>
              <a:t>природой и семейным времяпровождением.</a:t>
            </a:r>
            <a:r>
              <a:rPr lang="ru-RU" dirty="0">
                <a:solidFill>
                  <a:srgbClr val="C62C02"/>
                </a:solidFill>
                <a:latin typeface="Arial" charset="0"/>
              </a:rPr>
              <a:t> </a:t>
            </a:r>
          </a:p>
        </p:txBody>
      </p:sp>
      <p:pic>
        <p:nvPicPr>
          <p:cNvPr id="4" name="Picture 5" descr="Семейная традиция"/>
          <p:cNvPicPr>
            <a:picLocks noChangeAspect="1" noChangeArrowheads="1"/>
          </p:cNvPicPr>
          <p:nvPr/>
        </p:nvPicPr>
        <p:blipFill>
          <a:blip r:embed="rId2" cstate="print"/>
          <a:srcRect/>
          <a:stretch>
            <a:fillRect/>
          </a:stretch>
        </p:blipFill>
        <p:spPr bwMode="auto">
          <a:xfrm>
            <a:off x="4985944" y="1484784"/>
            <a:ext cx="4097458" cy="2624934"/>
          </a:xfrm>
          <a:prstGeom prst="rect">
            <a:avLst/>
          </a:prstGeom>
          <a:noFill/>
          <a:ln w="9525">
            <a:noFill/>
            <a:miter lim="800000"/>
            <a:headEnd/>
            <a:tailEnd/>
          </a:ln>
        </p:spPr>
      </p:pic>
      <p:pic>
        <p:nvPicPr>
          <p:cNvPr id="8" name="Рисунок 7" descr="https://www.maam.ru/upload/blogs/detsad-585253-1461780905.jpg"/>
          <p:cNvPicPr/>
          <p:nvPr/>
        </p:nvPicPr>
        <p:blipFill rotWithShape="1">
          <a:blip r:embed="rId3" cstate="print">
            <a:extLst>
              <a:ext uri="{28A0092B-C50C-407E-A947-70E740481C1C}">
                <a14:useLocalDpi xmlns:a14="http://schemas.microsoft.com/office/drawing/2010/main" xmlns="" val="0"/>
              </a:ext>
            </a:extLst>
          </a:blip>
          <a:srcRect l="308" t="27049" r="-308" b="2010"/>
          <a:stretch/>
        </p:blipFill>
        <p:spPr bwMode="auto">
          <a:xfrm>
            <a:off x="4985944" y="4293096"/>
            <a:ext cx="4097458" cy="2419146"/>
          </a:xfrm>
          <a:prstGeom prst="rect">
            <a:avLst/>
          </a:prstGeom>
          <a:noFill/>
          <a:ln>
            <a:noFill/>
          </a:ln>
        </p:spPr>
      </p:pic>
    </p:spTree>
    <p:extLst>
      <p:ext uri="{BB962C8B-B14F-4D97-AF65-F5344CB8AC3E}">
        <p14:creationId xmlns:p14="http://schemas.microsoft.com/office/powerpoint/2010/main" xmlns="" val="202000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20688"/>
            <a:ext cx="8496944" cy="924475"/>
          </a:xfrm>
        </p:spPr>
        <p:txBody>
          <a:bodyPr/>
          <a:lstStyle/>
          <a:p>
            <a:r>
              <a:rPr lang="ru-RU" sz="4400" b="1" dirty="0">
                <a:solidFill>
                  <a:srgbClr val="5504F8"/>
                </a:solidFill>
                <a:latin typeface="Times New Roman"/>
                <a:cs typeface="+mj-cs"/>
              </a:rPr>
              <a:t>Поездки на отдых всей семьей</a:t>
            </a:r>
            <a:endParaRPr lang="ru-RU" dirty="0"/>
          </a:p>
        </p:txBody>
      </p:sp>
      <p:pic>
        <p:nvPicPr>
          <p:cNvPr id="3" name="Picture 4" descr="Совместные поездки на отдых"/>
          <p:cNvPicPr>
            <a:picLocks noChangeAspect="1" noChangeArrowheads="1"/>
          </p:cNvPicPr>
          <p:nvPr/>
        </p:nvPicPr>
        <p:blipFill>
          <a:blip r:embed="rId2" cstate="print"/>
          <a:srcRect/>
          <a:stretch>
            <a:fillRect/>
          </a:stretch>
        </p:blipFill>
        <p:spPr bwMode="auto">
          <a:xfrm rot="20857805">
            <a:off x="516869" y="1959842"/>
            <a:ext cx="4759552" cy="299312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766838">
            <a:off x="4256002" y="3636142"/>
            <a:ext cx="4575923" cy="27169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68217">
            <a:off x="6436884" y="1722346"/>
            <a:ext cx="1978025" cy="1712913"/>
          </a:xfrm>
          <a:prstGeom prst="rect">
            <a:avLst/>
          </a:prstGeom>
          <a:noFill/>
          <a:ln w="9525" algn="ctr">
            <a:noFill/>
            <a:miter lim="800000"/>
            <a:headEnd/>
            <a:tailEnd/>
          </a:ln>
        </p:spPr>
      </p:pic>
      <p:pic>
        <p:nvPicPr>
          <p:cNvPr id="6" name="Picture 4">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4588266">
            <a:off x="1478692" y="4839619"/>
            <a:ext cx="1978025" cy="1712913"/>
          </a:xfrm>
          <a:prstGeom prst="rect">
            <a:avLst/>
          </a:prstGeom>
          <a:noFill/>
          <a:ln w="9525" algn="ctr">
            <a:noFill/>
            <a:miter lim="800000"/>
            <a:headEnd/>
            <a:tailEnd/>
          </a:ln>
        </p:spPr>
      </p:pic>
    </p:spTree>
    <p:extLst>
      <p:ext uri="{BB962C8B-B14F-4D97-AF65-F5344CB8AC3E}">
        <p14:creationId xmlns:p14="http://schemas.microsoft.com/office/powerpoint/2010/main" xmlns="" val="25925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04665"/>
            <a:ext cx="8784976" cy="630154"/>
          </a:xfrm>
        </p:spPr>
        <p:txBody>
          <a:bodyPr/>
          <a:lstStyle/>
          <a:p>
            <a:r>
              <a:rPr lang="ru-RU" sz="4000" b="1" dirty="0">
                <a:solidFill>
                  <a:srgbClr val="5504F8"/>
                </a:solidFill>
                <a:latin typeface="+mn-lt"/>
                <a:cs typeface="+mj-cs"/>
              </a:rPr>
              <a:t>Игры – развлечения с </a:t>
            </a:r>
            <a:r>
              <a:rPr lang="ru-RU" sz="4000" b="1" dirty="0" smtClean="0">
                <a:solidFill>
                  <a:srgbClr val="5504F8"/>
                </a:solidFill>
                <a:latin typeface="+mn-lt"/>
                <a:cs typeface="+mj-cs"/>
              </a:rPr>
              <a:t>ребёнком</a:t>
            </a:r>
            <a:endParaRPr lang="ru-RU" dirty="0">
              <a:latin typeface="+mn-lt"/>
            </a:endParaRPr>
          </a:p>
        </p:txBody>
      </p:sp>
      <p:pic>
        <p:nvPicPr>
          <p:cNvPr id="7" name="Picture 4">
            <a:hlinkClick r:id="rId2" action="ppaction://hlinksldjump"/>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4941976">
            <a:off x="9624219" y="1119981"/>
            <a:ext cx="1978025" cy="1712913"/>
          </a:xfrm>
          <a:prstGeom prst="rect">
            <a:avLst/>
          </a:prstGeom>
          <a:noFill/>
          <a:ln w="9525" algn="ctr">
            <a:noFill/>
            <a:miter lim="800000"/>
            <a:headEnd/>
            <a:tailEnd/>
          </a:ln>
        </p:spPr>
      </p:pic>
      <p:pic>
        <p:nvPicPr>
          <p:cNvPr id="8" name="Picture 4">
            <a:hlinkClick r:id="rId2" action="ppaction://hlinksldjump"/>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4941976">
            <a:off x="9776619" y="1272381"/>
            <a:ext cx="1978025" cy="1712913"/>
          </a:xfrm>
          <a:prstGeom prst="rect">
            <a:avLst/>
          </a:prstGeom>
          <a:noFill/>
          <a:ln w="9525" algn="ctr">
            <a:noFill/>
            <a:miter lim="800000"/>
            <a:headEnd/>
            <a:tailEnd/>
          </a:ln>
        </p:spPr>
      </p:pic>
      <p:sp>
        <p:nvSpPr>
          <p:cNvPr id="5" name="Прямоугольник 4"/>
          <p:cNvSpPr/>
          <p:nvPr/>
        </p:nvSpPr>
        <p:spPr>
          <a:xfrm>
            <a:off x="251520" y="1485391"/>
            <a:ext cx="3816424" cy="4231928"/>
          </a:xfrm>
          <a:prstGeom prst="rect">
            <a:avLst/>
          </a:prstGeom>
        </p:spPr>
        <p:txBody>
          <a:bodyPr wrap="square">
            <a:spAutoFit/>
          </a:bodyPr>
          <a:lstStyle/>
          <a:p>
            <a:pPr marL="228600" marR="0" lvl="0" indent="-228600" defTabSz="914400" eaLnBrk="1" fontAlgn="base" latinLnBrk="0" hangingPunct="1">
              <a:spcBef>
                <a:spcPts val="1800"/>
              </a:spcBef>
              <a:spcAft>
                <a:spcPct val="0"/>
              </a:spcAft>
              <a:buClrTx/>
              <a:buSzTx/>
              <a:buFont typeface="Arial" charset="0"/>
              <a:buChar char="•"/>
              <a:tabLst/>
              <a:defRPr/>
            </a:pPr>
            <a:r>
              <a:rPr kumimoji="0" lang="ru-RU" sz="2800" b="1" i="0" u="none" strike="noStrike" kern="0" cap="none" spc="0" normalizeH="0" baseline="0" noProof="0" dirty="0" smtClean="0">
                <a:ln>
                  <a:noFill/>
                </a:ln>
                <a:solidFill>
                  <a:srgbClr val="FF0000"/>
                </a:solidFill>
                <a:effectLst/>
                <a:uLnTx/>
                <a:uFillTx/>
              </a:rPr>
              <a:t>Детство ~ это игра. </a:t>
            </a:r>
          </a:p>
          <a:p>
            <a:pPr marL="228600" lvl="0" indent="-228600" fontAlgn="base">
              <a:spcBef>
                <a:spcPts val="1800"/>
              </a:spcBef>
              <a:spcAft>
                <a:spcPct val="0"/>
              </a:spcAft>
              <a:buFont typeface="Arial" charset="0"/>
              <a:buChar char="•"/>
            </a:pPr>
            <a:r>
              <a:rPr kumimoji="0" lang="ru-RU" sz="2800" b="1" i="0" u="none" strike="noStrike" kern="0" cap="none" spc="0" normalizeH="0" baseline="0" noProof="0" dirty="0" smtClean="0">
                <a:ln>
                  <a:noFill/>
                </a:ln>
                <a:solidFill>
                  <a:srgbClr val="FF0000"/>
                </a:solidFill>
                <a:effectLst/>
                <a:uLnTx/>
                <a:uFillTx/>
              </a:rPr>
              <a:t>Игра </a:t>
            </a:r>
            <a:r>
              <a:rPr lang="ru-RU" sz="2800" b="1" kern="0" dirty="0">
                <a:solidFill>
                  <a:srgbClr val="FF0000"/>
                </a:solidFill>
              </a:rPr>
              <a:t>~</a:t>
            </a:r>
            <a:r>
              <a:rPr kumimoji="0" lang="ru-RU" sz="2800" b="1" i="0" u="none" strike="noStrike" kern="0" cap="none" spc="0" normalizeH="0" baseline="0" noProof="0" dirty="0" smtClean="0">
                <a:ln>
                  <a:noFill/>
                </a:ln>
                <a:solidFill>
                  <a:srgbClr val="FF0000"/>
                </a:solidFill>
                <a:effectLst/>
                <a:uLnTx/>
                <a:uFillTx/>
              </a:rPr>
              <a:t> это детство.</a:t>
            </a:r>
          </a:p>
          <a:p>
            <a:pPr marL="228600" marR="0" lvl="0" indent="-228600" defTabSz="914400" eaLnBrk="1" fontAlgn="base" latinLnBrk="0" hangingPunct="1">
              <a:spcBef>
                <a:spcPts val="1800"/>
              </a:spcBef>
              <a:spcAft>
                <a:spcPct val="0"/>
              </a:spcAft>
              <a:buClrTx/>
              <a:buSzTx/>
              <a:buFont typeface="Arial" charset="0"/>
              <a:buChar char="•"/>
              <a:tabLst/>
              <a:defRPr/>
            </a:pPr>
            <a:r>
              <a:rPr kumimoji="0" lang="ru-RU" sz="2800" b="1" i="0" u="none" strike="noStrike" kern="0" cap="none" spc="0" normalizeH="0" baseline="0" noProof="0" dirty="0" smtClean="0">
                <a:ln>
                  <a:noFill/>
                </a:ln>
                <a:solidFill>
                  <a:srgbClr val="FF0000"/>
                </a:solidFill>
                <a:effectLst/>
                <a:uLnTx/>
                <a:uFillTx/>
              </a:rPr>
              <a:t>Игра ~ это жизнь ребенка, а не подготовка к жизни.</a:t>
            </a:r>
          </a:p>
          <a:p>
            <a:pPr marL="228600" lvl="0" indent="-228600" fontAlgn="base">
              <a:spcBef>
                <a:spcPts val="1800"/>
              </a:spcBef>
              <a:spcAft>
                <a:spcPct val="0"/>
              </a:spcAft>
              <a:buFont typeface="Arial" charset="0"/>
              <a:buChar char="•"/>
            </a:pPr>
            <a:r>
              <a:rPr kumimoji="0" lang="ru-RU" sz="2800" b="1" i="0" u="none" strike="noStrike" kern="0" cap="none" spc="0" normalizeH="0" baseline="0" noProof="0" dirty="0" smtClean="0">
                <a:ln>
                  <a:noFill/>
                </a:ln>
                <a:solidFill>
                  <a:srgbClr val="FF0000"/>
                </a:solidFill>
                <a:effectLst/>
                <a:uLnTx/>
                <a:uFillTx/>
              </a:rPr>
              <a:t> Игра </a:t>
            </a:r>
            <a:r>
              <a:rPr lang="ru-RU" sz="2800" b="1" kern="0" dirty="0">
                <a:solidFill>
                  <a:srgbClr val="FF0000"/>
                </a:solidFill>
              </a:rPr>
              <a:t>~ </a:t>
            </a:r>
            <a:r>
              <a:rPr kumimoji="0" lang="ru-RU" sz="2800" b="1" i="0" u="none" strike="noStrike" kern="0" cap="none" spc="0" normalizeH="0" baseline="0" noProof="0" dirty="0" smtClean="0">
                <a:ln>
                  <a:noFill/>
                </a:ln>
                <a:solidFill>
                  <a:srgbClr val="FF0000"/>
                </a:solidFill>
                <a:effectLst/>
                <a:uLnTx/>
                <a:uFillTx/>
              </a:rPr>
              <a:t>должна стать традиционной в каждой семье.</a:t>
            </a:r>
            <a:r>
              <a:rPr kumimoji="0" lang="ru-RU" sz="2800" b="0" i="0" u="none" strike="noStrike" kern="0" cap="none" spc="0" normalizeH="0" baseline="0" noProof="0" dirty="0" smtClean="0">
                <a:ln>
                  <a:noFill/>
                </a:ln>
                <a:solidFill>
                  <a:srgbClr val="FF0000"/>
                </a:solidFill>
                <a:effectLst/>
                <a:uLnTx/>
                <a:uFillTx/>
              </a:rPr>
              <a:t> </a:t>
            </a:r>
            <a:endParaRPr kumimoji="0" lang="ru-RU" sz="1800" b="0" i="0" u="none" strike="noStrike" kern="0" cap="none" spc="0" normalizeH="0" baseline="0" noProof="0" dirty="0" smtClean="0">
              <a:ln>
                <a:noFill/>
              </a:ln>
              <a:solidFill>
                <a:sysClr val="windowText" lastClr="000000"/>
              </a:solidFill>
              <a:effectLst/>
              <a:uLnTx/>
              <a:uFillTx/>
            </a:endParaRPr>
          </a:p>
        </p:txBody>
      </p:sp>
      <p:pic>
        <p:nvPicPr>
          <p:cNvPr id="10" name="Picture 5" descr="98766ea7ac55"/>
          <p:cNvPicPr>
            <a:picLocks noChangeAspect="1" noChangeArrowheads="1"/>
          </p:cNvPicPr>
          <p:nvPr/>
        </p:nvPicPr>
        <p:blipFill>
          <a:blip r:embed="rId4" cstate="print"/>
          <a:srcRect/>
          <a:stretch>
            <a:fillRect/>
          </a:stretch>
        </p:blipFill>
        <p:spPr bwMode="auto">
          <a:xfrm rot="885301">
            <a:off x="5712299" y="1221102"/>
            <a:ext cx="3162989" cy="2519669"/>
          </a:xfrm>
          <a:prstGeom prst="rect">
            <a:avLst/>
          </a:prstGeom>
          <a:noFill/>
          <a:ln w="9525">
            <a:noFill/>
            <a:miter lim="800000"/>
            <a:headEnd/>
            <a:tailEnd/>
          </a:ln>
        </p:spPr>
      </p:pic>
      <p:pic>
        <p:nvPicPr>
          <p:cNvPr id="11" name="Picture 4" descr="Игра с ребенком"/>
          <p:cNvPicPr>
            <a:picLocks noChangeAspect="1" noChangeArrowheads="1"/>
          </p:cNvPicPr>
          <p:nvPr/>
        </p:nvPicPr>
        <p:blipFill>
          <a:blip r:embed="rId5" cstate="print"/>
          <a:srcRect/>
          <a:stretch>
            <a:fillRect/>
          </a:stretch>
        </p:blipFill>
        <p:spPr bwMode="auto">
          <a:xfrm rot="21243762">
            <a:off x="5351348" y="3249125"/>
            <a:ext cx="3602977" cy="2862934"/>
          </a:xfrm>
          <a:prstGeom prst="rect">
            <a:avLst/>
          </a:prstGeom>
          <a:noFill/>
          <a:ln w="9525">
            <a:noFill/>
            <a:miter lim="800000"/>
            <a:headEnd/>
            <a:tailEnd/>
          </a:ln>
        </p:spPr>
      </p:pic>
      <p:sp>
        <p:nvSpPr>
          <p:cNvPr id="9" name="Прямоугольник 8"/>
          <p:cNvSpPr/>
          <p:nvPr/>
        </p:nvSpPr>
        <p:spPr>
          <a:xfrm>
            <a:off x="395536" y="2828836"/>
            <a:ext cx="7200800" cy="387798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lang="ru-RU" b="1" kern="0" dirty="0">
              <a:solidFill>
                <a:srgbClr val="5504F8"/>
              </a:solidFill>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lang="ru-RU" b="1" kern="0" dirty="0">
              <a:solidFill>
                <a:srgbClr val="5504F8"/>
              </a:solidFill>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lang="ru-RU" b="1" kern="0" dirty="0">
              <a:solidFill>
                <a:srgbClr val="5504F8"/>
              </a:solidFill>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lang="ru-RU" b="1" kern="0" dirty="0">
              <a:solidFill>
                <a:srgbClr val="5504F8"/>
              </a:solidFill>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lang="ru-RU" b="1" kern="0" dirty="0">
              <a:solidFill>
                <a:srgbClr val="5504F8"/>
              </a:solidFill>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srgbClr val="5504F8"/>
                </a:solidFill>
                <a:effectLst/>
                <a:uLnTx/>
                <a:uFillTx/>
                <a:ea typeface="+mj-ea"/>
                <a:cs typeface="+mj-cs"/>
              </a:rPr>
              <a:t>Важно, чтоб оба родителя принимали участие </a:t>
            </a:r>
            <a:br>
              <a:rPr kumimoji="0" lang="ru-RU" sz="2400" b="1" i="0" u="none" strike="noStrike" kern="0" cap="none" spc="0" normalizeH="0" baseline="0" noProof="0" dirty="0" smtClean="0">
                <a:ln>
                  <a:noFill/>
                </a:ln>
                <a:solidFill>
                  <a:srgbClr val="5504F8"/>
                </a:solidFill>
                <a:effectLst/>
                <a:uLnTx/>
                <a:uFillTx/>
                <a:ea typeface="+mj-ea"/>
                <a:cs typeface="+mj-cs"/>
              </a:rPr>
            </a:br>
            <a:r>
              <a:rPr kumimoji="0" lang="ru-RU" sz="2400" b="1" i="0" u="none" strike="noStrike" kern="0" cap="none" spc="0" normalizeH="0" baseline="0" noProof="0" dirty="0" smtClean="0">
                <a:ln>
                  <a:noFill/>
                </a:ln>
                <a:solidFill>
                  <a:srgbClr val="5504F8"/>
                </a:solidFill>
                <a:effectLst/>
                <a:uLnTx/>
                <a:uFillTx/>
                <a:ea typeface="+mj-ea"/>
                <a:cs typeface="+mj-cs"/>
              </a:rPr>
              <a:t>            в воспитании ребенка, играли с ним</a:t>
            </a:r>
            <a:r>
              <a:rPr kumimoji="0" lang="ru-RU" sz="2400" b="0" i="0" u="none" strike="noStrike" kern="0" cap="none" spc="0" normalizeH="0" baseline="0" noProof="0" dirty="0" smtClean="0">
                <a:ln>
                  <a:noFill/>
                </a:ln>
                <a:solidFill>
                  <a:srgbClr val="404040"/>
                </a:solidFill>
                <a:effectLst/>
                <a:uLnTx/>
                <a:uFillTx/>
                <a:ea typeface="+mj-ea"/>
                <a:cs typeface="+mj-cs"/>
              </a:rPr>
              <a:t> </a:t>
            </a:r>
            <a:endParaRPr kumimoji="0" lang="ru-RU" sz="2400" b="0" i="0" u="none" strike="noStrike" kern="0" cap="none" spc="0" normalizeH="0" baseline="0" noProof="0" dirty="0" smtClean="0">
              <a:ln>
                <a:noFill/>
              </a:ln>
              <a:solidFill>
                <a:sysClr val="windowText" lastClr="000000"/>
              </a:solidFill>
              <a:effectLst/>
              <a:uLnTx/>
              <a:uFillTx/>
            </a:endParaRPr>
          </a:p>
        </p:txBody>
      </p:sp>
      <p:pic>
        <p:nvPicPr>
          <p:cNvPr id="12" name="Рисунок 11" descr="https://www.maam.ru/upload/blogs/detsad-585253-1461780891.jpg"/>
          <p:cNvPicPr/>
          <p:nvPr/>
        </p:nvPicPr>
        <p:blipFill rotWithShape="1">
          <a:blip r:embed="rId6" cstate="print">
            <a:extLst>
              <a:ext uri="{28A0092B-C50C-407E-A947-70E740481C1C}">
                <a14:useLocalDpi xmlns:a14="http://schemas.microsoft.com/office/drawing/2010/main" xmlns="" val="0"/>
              </a:ext>
            </a:extLst>
          </a:blip>
          <a:srcRect t="5564" r="20793" b="17521"/>
          <a:stretch/>
        </p:blipFill>
        <p:spPr bwMode="auto">
          <a:xfrm rot="21283989">
            <a:off x="3768614" y="1803792"/>
            <a:ext cx="2381843" cy="3001187"/>
          </a:xfrm>
          <a:prstGeom prst="rect">
            <a:avLst/>
          </a:prstGeom>
          <a:noFill/>
          <a:ln>
            <a:noFill/>
          </a:ln>
        </p:spPr>
      </p:pic>
    </p:spTree>
    <p:extLst>
      <p:ext uri="{BB962C8B-B14F-4D97-AF65-F5344CB8AC3E}">
        <p14:creationId xmlns:p14="http://schemas.microsoft.com/office/powerpoint/2010/main" xmlns="" val="320124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404665"/>
            <a:ext cx="7125113" cy="576064"/>
          </a:xfrm>
        </p:spPr>
        <p:txBody>
          <a:bodyPr/>
          <a:lstStyle/>
          <a:p>
            <a:r>
              <a:rPr lang="ru-RU" sz="4000" b="1" dirty="0">
                <a:solidFill>
                  <a:srgbClr val="5504F8"/>
                </a:solidFill>
                <a:latin typeface="Times New Roman"/>
                <a:cs typeface="+mj-cs"/>
              </a:rPr>
              <a:t>Чтение в семейном кругу.</a:t>
            </a:r>
            <a:endParaRPr lang="ru-RU" dirty="0"/>
          </a:p>
        </p:txBody>
      </p:sp>
      <p:pic>
        <p:nvPicPr>
          <p:cNvPr id="3" name="Picture 4" descr="Значение семейных традиций"/>
          <p:cNvPicPr>
            <a:picLocks noChangeAspect="1" noChangeArrowheads="1"/>
          </p:cNvPicPr>
          <p:nvPr/>
        </p:nvPicPr>
        <p:blipFill>
          <a:blip r:embed="rId2" cstate="print"/>
          <a:srcRect/>
          <a:stretch>
            <a:fillRect/>
          </a:stretch>
        </p:blipFill>
        <p:spPr bwMode="auto">
          <a:xfrm rot="20608764">
            <a:off x="334240" y="3305505"/>
            <a:ext cx="4292349" cy="2934749"/>
          </a:xfrm>
          <a:prstGeom prst="rect">
            <a:avLst/>
          </a:prstGeom>
          <a:noFill/>
          <a:ln w="9525">
            <a:noFill/>
            <a:miter lim="800000"/>
            <a:headEnd/>
            <a:tailEnd/>
          </a:ln>
        </p:spPr>
      </p:pic>
      <p:sp>
        <p:nvSpPr>
          <p:cNvPr id="6" name="Прямоугольник 5"/>
          <p:cNvSpPr/>
          <p:nvPr/>
        </p:nvSpPr>
        <p:spPr>
          <a:xfrm>
            <a:off x="382858" y="1394020"/>
            <a:ext cx="8640960" cy="1652760"/>
          </a:xfrm>
          <a:prstGeom prst="rect">
            <a:avLst/>
          </a:prstGeom>
        </p:spPr>
        <p:txBody>
          <a:bodyPr wrap="square">
            <a:spAutoFit/>
          </a:bodyPr>
          <a:lstStyle/>
          <a:p>
            <a:pPr lvl="0" eaLnBrk="0" fontAlgn="base" hangingPunct="0">
              <a:lnSpc>
                <a:spcPct val="90000"/>
              </a:lnSpc>
              <a:spcBef>
                <a:spcPts val="1800"/>
              </a:spcBef>
              <a:spcAft>
                <a:spcPct val="0"/>
              </a:spcAft>
            </a:pPr>
            <a:r>
              <a:rPr lang="ru-RU" sz="2400" b="1" dirty="0" smtClean="0">
                <a:solidFill>
                  <a:srgbClr val="FF0000"/>
                </a:solidFill>
              </a:rPr>
              <a:t>Семейные </a:t>
            </a:r>
            <a:r>
              <a:rPr lang="ru-RU" sz="2400" b="1" dirty="0">
                <a:solidFill>
                  <a:srgbClr val="FF0000"/>
                </a:solidFill>
              </a:rPr>
              <a:t>традиции сделают детство похожим на праздник и принесут малышу радость и счастье </a:t>
            </a:r>
            <a:r>
              <a:rPr lang="ru-RU" sz="2400" b="1" dirty="0" smtClean="0">
                <a:solidFill>
                  <a:srgbClr val="FF0000"/>
                </a:solidFill>
              </a:rPr>
              <a:t>.</a:t>
            </a:r>
            <a:r>
              <a:rPr lang="ru-RU" sz="2000" b="1" dirty="0">
                <a:solidFill>
                  <a:srgbClr val="5504F8"/>
                </a:solidFill>
                <a:ea typeface="+mj-ea"/>
                <a:cs typeface="+mj-cs"/>
              </a:rPr>
              <a:t> </a:t>
            </a:r>
            <a:endParaRPr lang="ru-RU" sz="2000" b="1" dirty="0" smtClean="0">
              <a:solidFill>
                <a:srgbClr val="5504F8"/>
              </a:solidFill>
              <a:ea typeface="+mj-ea"/>
              <a:cs typeface="+mj-cs"/>
            </a:endParaRPr>
          </a:p>
          <a:p>
            <a:pPr lvl="0" eaLnBrk="0" fontAlgn="base" hangingPunct="0">
              <a:lnSpc>
                <a:spcPct val="90000"/>
              </a:lnSpc>
              <a:spcBef>
                <a:spcPts val="1800"/>
              </a:spcBef>
              <a:spcAft>
                <a:spcPct val="0"/>
              </a:spcAft>
            </a:pPr>
            <a:r>
              <a:rPr lang="ru-RU" sz="2400" b="1" dirty="0" smtClean="0">
                <a:solidFill>
                  <a:srgbClr val="5504F8"/>
                </a:solidFill>
                <a:ea typeface="+mj-ea"/>
                <a:cs typeface="+mj-cs"/>
              </a:rPr>
              <a:t>Домашнее </a:t>
            </a:r>
            <a:r>
              <a:rPr lang="ru-RU" sz="2400" b="1" dirty="0">
                <a:solidFill>
                  <a:srgbClr val="5504F8"/>
                </a:solidFill>
                <a:ea typeface="+mj-ea"/>
                <a:cs typeface="+mj-cs"/>
              </a:rPr>
              <a:t>чтение – одно из средств </a:t>
            </a:r>
            <a:r>
              <a:rPr lang="ru-RU" sz="2400" b="1" dirty="0" smtClean="0">
                <a:solidFill>
                  <a:srgbClr val="5504F8"/>
                </a:solidFill>
                <a:ea typeface="+mj-ea"/>
                <a:cs typeface="+mj-cs"/>
              </a:rPr>
              <a:t>духовно - </a:t>
            </a:r>
            <a:r>
              <a:rPr lang="ru-RU" sz="2400" b="1" dirty="0">
                <a:solidFill>
                  <a:srgbClr val="5504F8"/>
                </a:solidFill>
                <a:ea typeface="+mj-ea"/>
                <a:cs typeface="+mj-cs"/>
              </a:rPr>
              <a:t>нравственного воспитания.</a:t>
            </a:r>
            <a:endParaRPr lang="ru-RU" sz="2400" b="1" dirty="0">
              <a:solidFill>
                <a:srgbClr val="FF0000"/>
              </a:solidFill>
            </a:endParaRPr>
          </a:p>
        </p:txBody>
      </p:sp>
      <p:pic>
        <p:nvPicPr>
          <p:cNvPr id="7" name="Picture 4" descr="Традиция семейного чтения"/>
          <p:cNvPicPr>
            <a:picLocks noChangeAspect="1" noChangeArrowheads="1"/>
          </p:cNvPicPr>
          <p:nvPr/>
        </p:nvPicPr>
        <p:blipFill>
          <a:blip r:embed="rId3" cstate="print"/>
          <a:srcRect/>
          <a:stretch>
            <a:fillRect/>
          </a:stretch>
        </p:blipFill>
        <p:spPr bwMode="auto">
          <a:xfrm rot="1297261">
            <a:off x="4632384" y="3728378"/>
            <a:ext cx="4203025" cy="2477573"/>
          </a:xfrm>
          <a:prstGeom prst="rect">
            <a:avLst/>
          </a:prstGeom>
          <a:noFill/>
          <a:ln w="9525">
            <a:noFill/>
            <a:miter lim="800000"/>
            <a:headEnd/>
            <a:tailEnd/>
          </a:ln>
        </p:spPr>
      </p:pic>
    </p:spTree>
    <p:extLst>
      <p:ext uri="{BB962C8B-B14F-4D97-AF65-F5344CB8AC3E}">
        <p14:creationId xmlns:p14="http://schemas.microsoft.com/office/powerpoint/2010/main" xmlns="" val="2514169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640960" cy="1728192"/>
          </a:xfrm>
        </p:spPr>
        <p:txBody>
          <a:bodyPr/>
          <a:lstStyle/>
          <a:p>
            <a:r>
              <a:rPr lang="ru-RU" b="1" dirty="0">
                <a:solidFill>
                  <a:srgbClr val="5504F8"/>
                </a:solidFill>
                <a:latin typeface="Times New Roman"/>
                <a:cs typeface="+mj-cs"/>
              </a:rPr>
              <a:t>Полезными будут традиции семейного чтения перед сном, </a:t>
            </a:r>
            <a:r>
              <a:rPr lang="ru-RU" b="1" dirty="0" smtClean="0">
                <a:solidFill>
                  <a:srgbClr val="5504F8"/>
                </a:solidFill>
                <a:latin typeface="Times New Roman"/>
                <a:cs typeface="+mj-cs"/>
              </a:rPr>
              <a:t>пения </a:t>
            </a:r>
            <a:r>
              <a:rPr lang="ru-RU" b="1" dirty="0">
                <a:solidFill>
                  <a:srgbClr val="5504F8"/>
                </a:solidFill>
                <a:latin typeface="Times New Roman"/>
                <a:cs typeface="+mj-cs"/>
              </a:rPr>
              <a:t>колыбельных, поцелуев при каждой встрече.</a:t>
            </a:r>
            <a:endParaRPr lang="ru-RU" dirty="0"/>
          </a:p>
        </p:txBody>
      </p:sp>
      <p:pic>
        <p:nvPicPr>
          <p:cNvPr id="3" name="Picture 4" descr="Чтение сказок детям"/>
          <p:cNvPicPr>
            <a:picLocks noChangeAspect="1" noChangeArrowheads="1"/>
          </p:cNvPicPr>
          <p:nvPr/>
        </p:nvPicPr>
        <p:blipFill>
          <a:blip r:embed="rId2" cstate="print"/>
          <a:srcRect/>
          <a:stretch>
            <a:fillRect/>
          </a:stretch>
        </p:blipFill>
        <p:spPr bwMode="auto">
          <a:xfrm>
            <a:off x="1259632" y="2132282"/>
            <a:ext cx="6908304" cy="4199165"/>
          </a:xfrm>
          <a:prstGeom prst="rect">
            <a:avLst/>
          </a:prstGeom>
          <a:noFill/>
          <a:ln w="9525">
            <a:noFill/>
            <a:miter lim="800000"/>
            <a:headEnd/>
            <a:tailEnd/>
          </a:ln>
        </p:spPr>
      </p:pic>
    </p:spTree>
    <p:extLst>
      <p:ext uri="{BB962C8B-B14F-4D97-AF65-F5344CB8AC3E}">
        <p14:creationId xmlns:p14="http://schemas.microsoft.com/office/powerpoint/2010/main" xmlns="" val="333877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144000" cy="1728192"/>
          </a:xfrm>
        </p:spPr>
        <p:txBody>
          <a:bodyPr/>
          <a:lstStyle/>
          <a:p>
            <a:pPr lvl="0" defTabSz="914400">
              <a:spcBef>
                <a:spcPts val="0"/>
              </a:spcBef>
              <a:defRPr/>
            </a:pPr>
            <a:r>
              <a:rPr lang="ru-RU" sz="4000" b="1" kern="0" dirty="0" smtClean="0">
                <a:solidFill>
                  <a:srgbClr val="5504F8"/>
                </a:solidFill>
                <a:latin typeface="Times New Roman"/>
                <a:ea typeface="+mn-ea"/>
                <a:cs typeface="+mn-cs"/>
              </a:rPr>
              <a:t>   Посещение </a:t>
            </a:r>
            <a:r>
              <a:rPr lang="ru-RU" sz="4000" b="1" kern="0" dirty="0">
                <a:solidFill>
                  <a:srgbClr val="5504F8"/>
                </a:solidFill>
                <a:latin typeface="Times New Roman"/>
                <a:ea typeface="+mn-ea"/>
                <a:cs typeface="+mn-cs"/>
              </a:rPr>
              <a:t>с детьми  музеев, </a:t>
            </a:r>
            <a:r>
              <a:rPr lang="ru-RU" sz="4000" b="1" kern="0" dirty="0" smtClean="0">
                <a:solidFill>
                  <a:srgbClr val="5504F8"/>
                </a:solidFill>
                <a:latin typeface="Times New Roman"/>
                <a:ea typeface="+mn-ea"/>
                <a:cs typeface="+mn-cs"/>
              </a:rPr>
              <a:t>театра.</a:t>
            </a:r>
            <a:r>
              <a:rPr lang="ru-RU" sz="4000" kern="0" dirty="0" smtClean="0">
                <a:solidFill>
                  <a:srgbClr val="404040"/>
                </a:solidFill>
                <a:latin typeface="Times New Roman"/>
                <a:ea typeface="+mn-ea"/>
                <a:cs typeface="+mn-cs"/>
              </a:rPr>
              <a:t> </a:t>
            </a:r>
            <a:r>
              <a:rPr lang="ru-RU" sz="4000" kern="0" dirty="0">
                <a:solidFill>
                  <a:srgbClr val="404040"/>
                </a:solidFill>
                <a:latin typeface="Times New Roman"/>
                <a:ea typeface="+mn-ea"/>
                <a:cs typeface="+mn-cs"/>
              </a:rPr>
              <a:t/>
            </a:r>
            <a:br>
              <a:rPr lang="ru-RU" sz="4000" kern="0" dirty="0">
                <a:solidFill>
                  <a:srgbClr val="404040"/>
                </a:solidFill>
                <a:latin typeface="Times New Roman"/>
                <a:ea typeface="+mn-ea"/>
                <a:cs typeface="+mn-cs"/>
              </a:rPr>
            </a:br>
            <a:endParaRPr lang="ru-RU" sz="4000" dirty="0"/>
          </a:p>
        </p:txBody>
      </p:sp>
      <p:sp>
        <p:nvSpPr>
          <p:cNvPr id="4" name="Прямоугольник 3"/>
          <p:cNvSpPr/>
          <p:nvPr/>
        </p:nvSpPr>
        <p:spPr>
          <a:xfrm>
            <a:off x="251520" y="1412775"/>
            <a:ext cx="8712968" cy="2246769"/>
          </a:xfrm>
          <a:prstGeom prst="rect">
            <a:avLst/>
          </a:prstGeom>
        </p:spPr>
        <p:txBody>
          <a:bodyPr wrap="square">
            <a:spAutoFit/>
          </a:bodyPr>
          <a:lstStyle/>
          <a:p>
            <a:pPr lvl="0"/>
            <a:r>
              <a:rPr lang="ru-RU" sz="2800" b="1" dirty="0" smtClean="0">
                <a:solidFill>
                  <a:srgbClr val="FF0000"/>
                </a:solidFill>
              </a:rPr>
              <a:t>Человеку </a:t>
            </a:r>
            <a:r>
              <a:rPr lang="ru-RU" sz="2800" b="1" dirty="0">
                <a:solidFill>
                  <a:srgbClr val="FF0000"/>
                </a:solidFill>
              </a:rPr>
              <a:t>всегда было свойственно стремление к красоте. Мы, взрослые, должны способствовать приобщению детей к большому и сложному миру красоты и природы. Посещение музеев, театра должно стать праздником для всей семьи.</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98147" y="3576735"/>
            <a:ext cx="2760255" cy="2520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208" y="3503813"/>
            <a:ext cx="3471917" cy="2706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descr="E:\Для работы\2015-09-21 14-01-3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2927" t="18886" r="4986" b="11365"/>
          <a:stretch/>
        </p:blipFill>
        <p:spPr bwMode="auto">
          <a:xfrm>
            <a:off x="3344084" y="4580609"/>
            <a:ext cx="2684907" cy="226217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709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rgbClr val="FF0000"/>
                </a:solidFill>
                <a:latin typeface="+mn-lt"/>
              </a:rPr>
              <a:t>Прививаем любовь к традициям разных народов.</a:t>
            </a:r>
            <a:endParaRPr lang="ru-RU" sz="3600" b="1" dirty="0">
              <a:solidFill>
                <a:srgbClr val="FF0000"/>
              </a:solidFill>
              <a:latin typeface="+mn-lt"/>
            </a:endParaRPr>
          </a:p>
        </p:txBody>
      </p:sp>
      <p:pic>
        <p:nvPicPr>
          <p:cNvPr id="10242" name="Picture 2" descr="C:\Windows\Temp\Rar$DIa0.779\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3933056"/>
            <a:ext cx="3707904" cy="2780928"/>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600" y="1774134"/>
            <a:ext cx="3804989" cy="28529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11960" y="3942995"/>
            <a:ext cx="3467745" cy="2600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92080" y="1322520"/>
            <a:ext cx="3481975" cy="2610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49314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Windows\Temp\Rar$DIa0.410\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357808"/>
            <a:ext cx="8100392" cy="60752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76198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Windows\Temp\Rar$DIa0.56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332656"/>
            <a:ext cx="8277774" cy="62083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3286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Windows\Temp\Rar$DIa0.097\1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404664"/>
            <a:ext cx="7968884" cy="59766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10430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8208912" cy="864096"/>
          </a:xfrm>
        </p:spPr>
        <p:txBody>
          <a:bodyPr/>
          <a:lstStyle/>
          <a:p>
            <a:r>
              <a:rPr lang="ru-RU" sz="2400" b="1" kern="0" dirty="0" smtClean="0">
                <a:solidFill>
                  <a:srgbClr val="000000"/>
                </a:solidFill>
                <a:latin typeface="+mn-lt"/>
                <a:cs typeface="+mj-cs"/>
              </a:rPr>
              <a:t/>
            </a:r>
            <a:br>
              <a:rPr lang="ru-RU" sz="2400" b="1" kern="0" dirty="0" smtClean="0">
                <a:solidFill>
                  <a:srgbClr val="000000"/>
                </a:solidFill>
                <a:latin typeface="+mn-lt"/>
                <a:cs typeface="+mj-cs"/>
              </a:rPr>
            </a:br>
            <a:r>
              <a:rPr lang="ru-RU" sz="2400" b="1" kern="0" dirty="0">
                <a:solidFill>
                  <a:srgbClr val="000000"/>
                </a:solidFill>
                <a:latin typeface="+mn-lt"/>
                <a:cs typeface="+mj-cs"/>
              </a:rPr>
              <a:t/>
            </a:r>
            <a:br>
              <a:rPr lang="ru-RU" sz="2400" b="1" kern="0" dirty="0">
                <a:solidFill>
                  <a:srgbClr val="000000"/>
                </a:solidFill>
                <a:latin typeface="+mn-lt"/>
                <a:cs typeface="+mj-cs"/>
              </a:rPr>
            </a:br>
            <a:r>
              <a:rPr lang="ru-RU" sz="2400" b="1" kern="0" dirty="0" smtClean="0">
                <a:solidFill>
                  <a:srgbClr val="000000"/>
                </a:solidFill>
                <a:latin typeface="+mn-lt"/>
                <a:cs typeface="+mj-cs"/>
              </a:rPr>
              <a:t/>
            </a:r>
            <a:br>
              <a:rPr lang="ru-RU" sz="2400" b="1" kern="0" dirty="0" smtClean="0">
                <a:solidFill>
                  <a:srgbClr val="000000"/>
                </a:solidFill>
                <a:latin typeface="+mn-lt"/>
                <a:cs typeface="+mj-cs"/>
              </a:rPr>
            </a:br>
            <a:r>
              <a:rPr lang="ru-RU" sz="2800" b="1" kern="0" dirty="0" smtClean="0">
                <a:solidFill>
                  <a:srgbClr val="FF0000"/>
                </a:solidFill>
                <a:latin typeface="Times New Roman"/>
                <a:cs typeface="+mj-cs"/>
              </a:rPr>
              <a:t>Цель проекта: </a:t>
            </a:r>
            <a:r>
              <a:rPr lang="ru-RU" sz="2400" b="1" kern="0" dirty="0" smtClean="0">
                <a:solidFill>
                  <a:srgbClr val="002060"/>
                </a:solidFill>
                <a:latin typeface="Times New Roman"/>
                <a:cs typeface="+mj-cs"/>
              </a:rPr>
              <a:t>Формирование</a:t>
            </a:r>
            <a:r>
              <a:rPr lang="ru-RU" sz="2400" b="1" kern="0" dirty="0">
                <a:solidFill>
                  <a:srgbClr val="002060"/>
                </a:solidFill>
                <a:latin typeface="Times New Roman"/>
                <a:cs typeface="+mj-cs"/>
              </a:rPr>
              <a:t> гармонично развитой личности через приобщение детей к семейным традициям и ценностям.</a:t>
            </a:r>
            <a:br>
              <a:rPr lang="ru-RU" sz="2400" b="1" kern="0" dirty="0">
                <a:solidFill>
                  <a:srgbClr val="002060"/>
                </a:solidFill>
                <a:latin typeface="Times New Roman"/>
                <a:cs typeface="+mj-cs"/>
              </a:rPr>
            </a:br>
            <a:r>
              <a:rPr lang="ru-RU" sz="1400" kern="0" dirty="0">
                <a:solidFill>
                  <a:srgbClr val="000000"/>
                </a:solidFill>
                <a:latin typeface="+mn-lt"/>
                <a:cs typeface="+mj-cs"/>
              </a:rPr>
              <a:t/>
            </a:r>
            <a:br>
              <a:rPr lang="ru-RU" sz="1400" kern="0" dirty="0">
                <a:solidFill>
                  <a:srgbClr val="000000"/>
                </a:solidFill>
                <a:latin typeface="+mn-lt"/>
                <a:cs typeface="+mj-cs"/>
              </a:rPr>
            </a:br>
            <a:endParaRPr lang="ru-RU" b="1" dirty="0">
              <a:latin typeface="+mn-lt"/>
            </a:endParaRPr>
          </a:p>
        </p:txBody>
      </p:sp>
      <p:sp>
        <p:nvSpPr>
          <p:cNvPr id="3" name="Объект 2"/>
          <p:cNvSpPr>
            <a:spLocks noGrp="1"/>
          </p:cNvSpPr>
          <p:nvPr>
            <p:ph idx="1"/>
          </p:nvPr>
        </p:nvSpPr>
        <p:spPr>
          <a:xfrm>
            <a:off x="467544" y="1807361"/>
            <a:ext cx="8424936" cy="4717983"/>
          </a:xfrm>
        </p:spPr>
        <p:txBody>
          <a:bodyPr>
            <a:normAutofit fontScale="85000" lnSpcReduction="10000"/>
          </a:bodyPr>
          <a:lstStyle/>
          <a:p>
            <a:pPr marL="0" lvl="0" indent="0" algn="just" defTabSz="914400">
              <a:spcBef>
                <a:spcPts val="0"/>
              </a:spcBef>
              <a:spcAft>
                <a:spcPts val="0"/>
              </a:spcAft>
              <a:buClr>
                <a:srgbClr val="C00000"/>
              </a:buClr>
              <a:buNone/>
            </a:pPr>
            <a:r>
              <a:rPr lang="ru-RU" sz="3200" b="1" kern="0" dirty="0" smtClean="0">
                <a:solidFill>
                  <a:srgbClr val="FF0000"/>
                </a:solidFill>
              </a:rPr>
              <a:t>Задачи проекта: </a:t>
            </a:r>
          </a:p>
          <a:p>
            <a:pPr marL="0" lvl="0" indent="0" algn="just" defTabSz="914400">
              <a:spcBef>
                <a:spcPts val="0"/>
              </a:spcBef>
              <a:spcAft>
                <a:spcPts val="0"/>
              </a:spcAft>
              <a:buClr>
                <a:srgbClr val="C00000"/>
              </a:buClr>
              <a:buFont typeface="Wingdings" pitchFamily="2" charset="2"/>
              <a:buChar char="Ø"/>
            </a:pPr>
            <a:endParaRPr lang="ru-RU" sz="2400" b="1" dirty="0" smtClean="0">
              <a:solidFill>
                <a:prstClr val="black"/>
              </a:solidFill>
              <a:latin typeface="Times New Roman" pitchFamily="18" charset="0"/>
              <a:cs typeface="Times New Roman" pitchFamily="18" charset="0"/>
            </a:endParaRPr>
          </a:p>
          <a:p>
            <a:pPr marL="0" lvl="0" indent="0" algn="just" defTabSz="914400">
              <a:spcBef>
                <a:spcPts val="0"/>
              </a:spcBef>
              <a:spcAft>
                <a:spcPts val="0"/>
              </a:spcAft>
              <a:buClr>
                <a:srgbClr val="C00000"/>
              </a:buClr>
              <a:buFont typeface="Wingdings" pitchFamily="2" charset="2"/>
              <a:buChar char="Ø"/>
            </a:pPr>
            <a:r>
              <a:rPr lang="ru-RU" sz="2500" b="1" dirty="0" smtClean="0">
                <a:solidFill>
                  <a:prstClr val="black"/>
                </a:solidFill>
                <a:latin typeface="Times New Roman" pitchFamily="18" charset="0"/>
                <a:cs typeface="Times New Roman" pitchFamily="18" charset="0"/>
              </a:rPr>
              <a:t>Формирование </a:t>
            </a:r>
            <a:r>
              <a:rPr lang="ru-RU" sz="2500" b="1" dirty="0">
                <a:solidFill>
                  <a:prstClr val="black"/>
                </a:solidFill>
                <a:latin typeface="Times New Roman" pitchFamily="18" charset="0"/>
                <a:cs typeface="Times New Roman" pitchFamily="18" charset="0"/>
              </a:rPr>
              <a:t>у детей представления о семье, о нравственном отношении к семейным традициям.</a:t>
            </a:r>
          </a:p>
          <a:p>
            <a:pPr marL="0" lvl="0" indent="0" algn="just" defTabSz="914400">
              <a:spcBef>
                <a:spcPts val="0"/>
              </a:spcBef>
              <a:spcAft>
                <a:spcPts val="0"/>
              </a:spcAft>
              <a:buClr>
                <a:srgbClr val="C00000"/>
              </a:buClr>
              <a:buFont typeface="Wingdings" pitchFamily="2" charset="2"/>
              <a:buChar char="Ø"/>
            </a:pPr>
            <a:r>
              <a:rPr lang="ru-RU" sz="2500" b="1" dirty="0">
                <a:solidFill>
                  <a:prstClr val="black"/>
                </a:solidFill>
                <a:latin typeface="Times New Roman" pitchFamily="18" charset="0"/>
                <a:cs typeface="Times New Roman" pitchFamily="18" charset="0"/>
              </a:rPr>
              <a:t> Создание в детском саду условий для разнообразного по содержанию и формам сотрудничества с семьёй.</a:t>
            </a:r>
          </a:p>
          <a:p>
            <a:pPr marL="0" lvl="0" indent="0" algn="just" defTabSz="914400">
              <a:spcBef>
                <a:spcPts val="0"/>
              </a:spcBef>
              <a:spcAft>
                <a:spcPts val="0"/>
              </a:spcAft>
              <a:buClr>
                <a:srgbClr val="C00000"/>
              </a:buClr>
              <a:buFont typeface="Wingdings" pitchFamily="2" charset="2"/>
              <a:buChar char="Ø"/>
            </a:pPr>
            <a:r>
              <a:rPr lang="ru-RU" sz="2500" b="1" dirty="0">
                <a:solidFill>
                  <a:prstClr val="black"/>
                </a:solidFill>
                <a:latin typeface="Times New Roman" pitchFamily="18" charset="0"/>
                <a:cs typeface="Times New Roman" pitchFamily="18" charset="0"/>
              </a:rPr>
              <a:t>Знакомство педагогов и родителей с лучшим опытом воспитания детей дошкольного возраста в детском саду и семье.</a:t>
            </a:r>
          </a:p>
          <a:p>
            <a:pPr marL="0" lvl="0" indent="0" algn="just" defTabSz="914400">
              <a:spcBef>
                <a:spcPts val="0"/>
              </a:spcBef>
              <a:spcAft>
                <a:spcPts val="0"/>
              </a:spcAft>
              <a:buClr>
                <a:srgbClr val="C00000"/>
              </a:buClr>
              <a:buFont typeface="Wingdings" pitchFamily="2" charset="2"/>
              <a:buChar char="Ø"/>
            </a:pPr>
            <a:r>
              <a:rPr lang="ru-RU" sz="2500" b="1" dirty="0">
                <a:solidFill>
                  <a:prstClr val="black"/>
                </a:solidFill>
                <a:latin typeface="Times New Roman" pitchFamily="18" charset="0"/>
                <a:cs typeface="Times New Roman" pitchFamily="18" charset="0"/>
              </a:rPr>
              <a:t>Развитие творческих способностей взрослых и детей в процессе совместной деятельности, любознательность, наблюдательность.</a:t>
            </a:r>
          </a:p>
          <a:p>
            <a:pPr marL="0" lvl="0" indent="0" algn="just" defTabSz="914400">
              <a:spcBef>
                <a:spcPts val="0"/>
              </a:spcBef>
              <a:spcAft>
                <a:spcPts val="0"/>
              </a:spcAft>
              <a:buClr>
                <a:srgbClr val="C00000"/>
              </a:buClr>
              <a:buFont typeface="Wingdings" pitchFamily="2" charset="2"/>
              <a:buChar char="Ø"/>
            </a:pPr>
            <a:r>
              <a:rPr lang="ru-RU" sz="2500" b="1" dirty="0">
                <a:solidFill>
                  <a:prstClr val="black"/>
                </a:solidFill>
                <a:latin typeface="Times New Roman" pitchFamily="18" charset="0"/>
                <a:cs typeface="Times New Roman" pitchFamily="18" charset="0"/>
              </a:rPr>
              <a:t>Организовать реализацию данных задач в детском саду таким образом, чтобы она обеспечила каждому ребёнку гармоничное развитие, помогала ему использовать полученные знания и впечатления  для поднятия нравственного и эстетического уровня воспитания.</a:t>
            </a:r>
          </a:p>
          <a:p>
            <a:pPr lvl="0" defTabSz="914400" eaLnBrk="0" fontAlgn="base" hangingPunct="0">
              <a:lnSpc>
                <a:spcPct val="90000"/>
              </a:lnSpc>
              <a:spcAft>
                <a:spcPct val="0"/>
              </a:spcAft>
              <a:buClrTx/>
              <a:buNone/>
            </a:pPr>
            <a:endParaRPr lang="ru-RU" sz="3200" b="1" kern="0" dirty="0">
              <a:solidFill>
                <a:srgbClr val="000000"/>
              </a:solidFill>
            </a:endParaRPr>
          </a:p>
          <a:p>
            <a:pPr marL="0" indent="0">
              <a:buNone/>
            </a:pPr>
            <a:endParaRPr lang="ru-RU" dirty="0">
              <a:solidFill>
                <a:srgbClr val="111111"/>
              </a:solidFill>
            </a:endParaRPr>
          </a:p>
          <a:p>
            <a:pPr lvl="1"/>
            <a:endParaRPr lang="ru-RU" dirty="0"/>
          </a:p>
        </p:txBody>
      </p:sp>
    </p:spTree>
    <p:extLst>
      <p:ext uri="{BB962C8B-B14F-4D97-AF65-F5344CB8AC3E}">
        <p14:creationId xmlns:p14="http://schemas.microsoft.com/office/powerpoint/2010/main" xmlns="" val="25383127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Windows\Temp\Rar$DIa0.802\1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404664"/>
            <a:ext cx="8100392" cy="60752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9715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Windows\Temp\Rar$DIa0.097\1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404664"/>
            <a:ext cx="7968884" cy="59766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82521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9"/>
            <a:ext cx="8784976" cy="864096"/>
          </a:xfrm>
        </p:spPr>
        <p:txBody>
          <a:bodyPr/>
          <a:lstStyle/>
          <a:p>
            <a:pPr lvl="0" defTabSz="914400">
              <a:spcBef>
                <a:spcPts val="0"/>
              </a:spcBef>
            </a:pPr>
            <a:r>
              <a:rPr lang="ru-RU" sz="40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Результаты </a:t>
            </a:r>
            <a:r>
              <a:rPr lang="ru-RU" sz="40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проектной деятельности</a:t>
            </a:r>
            <a:br>
              <a:rPr lang="ru-RU" sz="40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br>
            <a:endParaRPr lang="ru-RU" dirty="0"/>
          </a:p>
        </p:txBody>
      </p:sp>
      <p:sp>
        <p:nvSpPr>
          <p:cNvPr id="3" name="Объект 2"/>
          <p:cNvSpPr>
            <a:spLocks noGrp="1"/>
          </p:cNvSpPr>
          <p:nvPr>
            <p:ph idx="1"/>
          </p:nvPr>
        </p:nvSpPr>
        <p:spPr>
          <a:xfrm>
            <a:off x="251520" y="836712"/>
            <a:ext cx="8640959" cy="5760639"/>
          </a:xfrm>
        </p:spPr>
        <p:txBody>
          <a:bodyPr>
            <a:normAutofit fontScale="92500" lnSpcReduction="20000"/>
          </a:bodyPr>
          <a:lstStyle/>
          <a:p>
            <a:pPr marL="0" lvl="0" indent="0" defTabSz="914400">
              <a:spcBef>
                <a:spcPts val="0"/>
              </a:spcBef>
              <a:spcAft>
                <a:spcPts val="0"/>
              </a:spcAft>
              <a:buClrTx/>
              <a:buNone/>
            </a:pPr>
            <a:r>
              <a:rPr lang="ru-RU" sz="2000" b="1" dirty="0" smtClean="0">
                <a:solidFill>
                  <a:srgbClr val="C00000"/>
                </a:solidFill>
                <a:latin typeface="Times New Roman" pitchFamily="18" charset="0"/>
                <a:cs typeface="Times New Roman" pitchFamily="18" charset="0"/>
              </a:rPr>
              <a:t>Дети </a:t>
            </a:r>
            <a:r>
              <a:rPr lang="ru-RU" sz="2000" b="1" dirty="0">
                <a:solidFill>
                  <a:srgbClr val="C00000"/>
                </a:solidFill>
                <a:latin typeface="Times New Roman" pitchFamily="18" charset="0"/>
                <a:cs typeface="Times New Roman" pitchFamily="18" charset="0"/>
              </a:rPr>
              <a:t>знают:</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имена дедушек, бабушек;</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профессии бабушек и дедушек, своих родителей;</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прошлое своей семьи;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народные игры, танцы, песни, </a:t>
            </a:r>
            <a:r>
              <a:rPr lang="ru-RU" sz="2000" b="1" dirty="0" err="1">
                <a:solidFill>
                  <a:prstClr val="black"/>
                </a:solidFill>
                <a:latin typeface="Times New Roman" pitchFamily="18" charset="0"/>
                <a:cs typeface="Times New Roman" pitchFamily="18" charset="0"/>
              </a:rPr>
              <a:t>заклички</a:t>
            </a:r>
            <a:r>
              <a:rPr lang="ru-RU" sz="2000" b="1" dirty="0">
                <a:solidFill>
                  <a:prstClr val="black"/>
                </a:solidFill>
                <a:latin typeface="Times New Roman" pitchFamily="18" charset="0"/>
                <a:cs typeface="Times New Roman" pitchFamily="18" charset="0"/>
              </a:rPr>
              <a:t>, колыбельные;</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могут составить рассказ о членах своей семьи;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пополнили словарный запас (традиция, обряд, и т.д.);</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приобрели представления об общечеловеческих ценностях;</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научились проявлять уважение к своим родителям, членам семьи, людям труда;</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у них развито чувство гордости за свою семью</a:t>
            </a:r>
            <a:r>
              <a:rPr lang="ru-RU" sz="2000" b="1" dirty="0" smtClean="0">
                <a:solidFill>
                  <a:prstClr val="black"/>
                </a:solidFill>
                <a:latin typeface="Times New Roman" pitchFamily="18" charset="0"/>
                <a:cs typeface="Times New Roman" pitchFamily="18" charset="0"/>
              </a:rPr>
              <a:t>.</a:t>
            </a:r>
          </a:p>
          <a:p>
            <a:pPr marL="0" lvl="0" indent="0" defTabSz="914400">
              <a:spcBef>
                <a:spcPts val="0"/>
              </a:spcBef>
              <a:spcAft>
                <a:spcPts val="0"/>
              </a:spcAft>
              <a:buClr>
                <a:srgbClr val="C00000"/>
              </a:buClr>
              <a:buFont typeface="Wingdings" pitchFamily="2" charset="2"/>
              <a:buChar char="Ø"/>
            </a:pPr>
            <a:endParaRPr lang="ru-RU" sz="2000" b="1" dirty="0">
              <a:solidFill>
                <a:prstClr val="black"/>
              </a:solidFill>
              <a:latin typeface="Times New Roman" pitchFamily="18" charset="0"/>
              <a:cs typeface="Times New Roman" pitchFamily="18" charset="0"/>
            </a:endParaRPr>
          </a:p>
          <a:p>
            <a:pPr marL="0" lvl="0" indent="0" defTabSz="914400">
              <a:spcBef>
                <a:spcPts val="0"/>
              </a:spcBef>
              <a:spcAft>
                <a:spcPts val="0"/>
              </a:spcAft>
              <a:buClrTx/>
              <a:buNone/>
            </a:pPr>
            <a:r>
              <a:rPr lang="ru-RU" sz="2000" b="1" dirty="0">
                <a:solidFill>
                  <a:srgbClr val="C00000"/>
                </a:solidFill>
                <a:latin typeface="Times New Roman" pitchFamily="18" charset="0"/>
                <a:cs typeface="Times New Roman" pitchFamily="18" charset="0"/>
              </a:rPr>
              <a:t>    Родители: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приобрели знания о семейных и народных традициях, праздниках;</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укрепили </a:t>
            </a:r>
            <a:r>
              <a:rPr lang="ru-RU" sz="2000" b="1" dirty="0" err="1">
                <a:solidFill>
                  <a:prstClr val="black"/>
                </a:solidFill>
                <a:latin typeface="Times New Roman" pitchFamily="18" charset="0"/>
                <a:cs typeface="Times New Roman" pitchFamily="18" charset="0"/>
              </a:rPr>
              <a:t>межсемейные</a:t>
            </a:r>
            <a:r>
              <a:rPr lang="ru-RU" sz="2000" b="1" dirty="0">
                <a:solidFill>
                  <a:prstClr val="black"/>
                </a:solidFill>
                <a:latin typeface="Times New Roman" pitchFamily="18" charset="0"/>
                <a:cs typeface="Times New Roman" pitchFamily="18" charset="0"/>
              </a:rPr>
              <a:t> и внутрисемейные связи;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уважительно относятся к своим предкам, внимательно – к событиям в доме;</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научились хранить и чтить свои семейные традиции;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знают свою родословную, минимум до третьего колена;</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знают, откуда произошли их фамилии;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знают народные песни, поют их на семейных праздниках;</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научились  организовывать семейные праздники;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создают видеоархив семейных праздников и традиций;</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собирают копилку семейных реликвий.</a:t>
            </a:r>
          </a:p>
          <a:p>
            <a:endParaRPr lang="ru-RU" dirty="0"/>
          </a:p>
        </p:txBody>
      </p:sp>
    </p:spTree>
    <p:extLst>
      <p:ext uri="{BB962C8B-B14F-4D97-AF65-F5344CB8AC3E}">
        <p14:creationId xmlns:p14="http://schemas.microsoft.com/office/powerpoint/2010/main" xmlns="" val="742221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0528" y="-2974291"/>
            <a:ext cx="9073008" cy="6777240"/>
          </a:xfrm>
          <a:prstGeom prst="rect">
            <a:avLst/>
          </a:prstGeom>
        </p:spPr>
        <p:txBody>
          <a:bodyPr wrap="square">
            <a:spAutoFit/>
          </a:bodyPr>
          <a:lstStyle/>
          <a:p>
            <a:pPr marL="381000" lvl="0" indent="-381000" eaLnBrk="0" fontAlgn="base" hangingPunct="0">
              <a:lnSpc>
                <a:spcPct val="90000"/>
              </a:lnSpc>
              <a:spcBef>
                <a:spcPts val="1800"/>
              </a:spcBef>
              <a:spcAft>
                <a:spcPct val="0"/>
              </a:spcAft>
            </a:pPr>
            <a:endParaRPr lang="ru-RU" sz="5400" b="1" dirty="0" smtClean="0">
              <a:solidFill>
                <a:srgbClr val="5504F8"/>
              </a:solidFill>
              <a:latin typeface="Arial"/>
            </a:endParaRPr>
          </a:p>
          <a:p>
            <a:pPr marL="381000" lvl="0" indent="-381000" eaLnBrk="0" fontAlgn="base" hangingPunct="0">
              <a:lnSpc>
                <a:spcPct val="90000"/>
              </a:lnSpc>
              <a:spcBef>
                <a:spcPts val="1800"/>
              </a:spcBef>
              <a:spcAft>
                <a:spcPct val="0"/>
              </a:spcAft>
            </a:pPr>
            <a:endParaRPr lang="ru-RU" sz="5400" b="1" dirty="0">
              <a:solidFill>
                <a:srgbClr val="5504F8"/>
              </a:solidFill>
              <a:latin typeface="Arial"/>
            </a:endParaRPr>
          </a:p>
          <a:p>
            <a:pPr marL="381000" lvl="0" indent="-381000" eaLnBrk="0" fontAlgn="base" hangingPunct="0">
              <a:lnSpc>
                <a:spcPct val="90000"/>
              </a:lnSpc>
              <a:spcBef>
                <a:spcPts val="1800"/>
              </a:spcBef>
              <a:spcAft>
                <a:spcPct val="0"/>
              </a:spcAft>
            </a:pPr>
            <a:endParaRPr lang="ru-RU" sz="5400" b="1" dirty="0" smtClean="0">
              <a:solidFill>
                <a:srgbClr val="5504F8"/>
              </a:solidFill>
              <a:latin typeface="Arial"/>
            </a:endParaRPr>
          </a:p>
          <a:p>
            <a:pPr marL="381000" lvl="0" indent="-381000" eaLnBrk="0" fontAlgn="base" hangingPunct="0">
              <a:lnSpc>
                <a:spcPct val="90000"/>
              </a:lnSpc>
              <a:spcBef>
                <a:spcPts val="1800"/>
              </a:spcBef>
              <a:spcAft>
                <a:spcPct val="0"/>
              </a:spcAft>
            </a:pPr>
            <a:endParaRPr lang="ru-RU" sz="5400" b="1" dirty="0">
              <a:solidFill>
                <a:srgbClr val="5504F8"/>
              </a:solidFill>
              <a:latin typeface="Arial"/>
            </a:endParaRPr>
          </a:p>
          <a:p>
            <a:pPr marL="381000" lvl="0" indent="-381000" eaLnBrk="0" fontAlgn="base" hangingPunct="0">
              <a:lnSpc>
                <a:spcPct val="90000"/>
              </a:lnSpc>
              <a:spcBef>
                <a:spcPts val="1800"/>
              </a:spcBef>
              <a:spcAft>
                <a:spcPct val="0"/>
              </a:spcAft>
            </a:pPr>
            <a:r>
              <a:rPr lang="ru-RU" sz="4000" b="1" dirty="0" smtClean="0">
                <a:solidFill>
                  <a:srgbClr val="5504F8"/>
                </a:solidFill>
              </a:rPr>
              <a:t>     "</a:t>
            </a:r>
            <a:r>
              <a:rPr lang="ru-RU" sz="4000" b="1" dirty="0">
                <a:solidFill>
                  <a:srgbClr val="5504F8"/>
                </a:solidFill>
              </a:rPr>
              <a:t>Семейные традиции – </a:t>
            </a:r>
            <a:r>
              <a:rPr lang="ru-RU" sz="4000" b="1" dirty="0" smtClean="0">
                <a:solidFill>
                  <a:srgbClr val="5504F8"/>
                </a:solidFill>
              </a:rPr>
              <a:t>   это </a:t>
            </a:r>
            <a:r>
              <a:rPr lang="ru-RU" sz="4000" b="1" dirty="0">
                <a:solidFill>
                  <a:srgbClr val="5504F8"/>
                </a:solidFill>
              </a:rPr>
              <a:t>принятые в семье нормы, манеры поведения, обычаи и взгляды, которые передаются из поколения в поколение".</a:t>
            </a:r>
          </a:p>
        </p:txBody>
      </p:sp>
      <p:sp>
        <p:nvSpPr>
          <p:cNvPr id="4" name="Прямоугольник 3"/>
          <p:cNvSpPr/>
          <p:nvPr/>
        </p:nvSpPr>
        <p:spPr>
          <a:xfrm>
            <a:off x="107504" y="2491821"/>
            <a:ext cx="8928992" cy="3037755"/>
          </a:xfrm>
          <a:prstGeom prst="rect">
            <a:avLst/>
          </a:prstGeom>
        </p:spPr>
        <p:txBody>
          <a:bodyPr wrap="square">
            <a:spAutoFit/>
          </a:bodyPr>
          <a:lstStyle/>
          <a:p>
            <a:pPr marL="228600" lvl="0" indent="-228600" eaLnBrk="0" fontAlgn="base" hangingPunct="0">
              <a:lnSpc>
                <a:spcPct val="90000"/>
              </a:lnSpc>
              <a:spcBef>
                <a:spcPts val="1800"/>
              </a:spcBef>
              <a:spcAft>
                <a:spcPct val="0"/>
              </a:spcAft>
              <a:defRPr/>
            </a:pPr>
            <a:endParaRPr lang="ru-RU" sz="2800" b="1" kern="0" dirty="0" smtClean="0">
              <a:solidFill>
                <a:srgbClr val="FF0000"/>
              </a:solidFill>
            </a:endParaRPr>
          </a:p>
          <a:p>
            <a:pPr marL="228600" lvl="0" indent="-228600" eaLnBrk="0" fontAlgn="base" hangingPunct="0">
              <a:lnSpc>
                <a:spcPct val="90000"/>
              </a:lnSpc>
              <a:spcBef>
                <a:spcPts val="1800"/>
              </a:spcBef>
              <a:spcAft>
                <a:spcPct val="0"/>
              </a:spcAft>
              <a:defRPr/>
            </a:pPr>
            <a:endParaRPr lang="ru-RU" sz="2800" b="1" kern="0" dirty="0">
              <a:solidFill>
                <a:srgbClr val="FF0000"/>
              </a:solidFill>
            </a:endParaRPr>
          </a:p>
          <a:p>
            <a:pPr marL="228600" lvl="0" indent="-228600" eaLnBrk="0" fontAlgn="base" hangingPunct="0">
              <a:lnSpc>
                <a:spcPct val="90000"/>
              </a:lnSpc>
              <a:spcBef>
                <a:spcPts val="1800"/>
              </a:spcBef>
              <a:spcAft>
                <a:spcPct val="0"/>
              </a:spcAft>
              <a:defRPr/>
            </a:pPr>
            <a:endParaRPr lang="ru-RU" sz="2800" b="1" kern="0" dirty="0" smtClean="0">
              <a:solidFill>
                <a:srgbClr val="FF0000"/>
              </a:solidFill>
            </a:endParaRPr>
          </a:p>
          <a:p>
            <a:pPr marL="228600" indent="-228600" eaLnBrk="0" fontAlgn="base" hangingPunct="0">
              <a:lnSpc>
                <a:spcPct val="90000"/>
              </a:lnSpc>
              <a:spcBef>
                <a:spcPts val="1800"/>
              </a:spcBef>
              <a:spcAft>
                <a:spcPct val="0"/>
              </a:spcAft>
              <a:defRPr/>
            </a:pPr>
            <a:r>
              <a:rPr lang="ru-RU" sz="2800" b="1" kern="0" dirty="0" smtClean="0">
                <a:solidFill>
                  <a:srgbClr val="404040"/>
                </a:solidFill>
              </a:rPr>
              <a:t>  </a:t>
            </a:r>
            <a:r>
              <a:rPr lang="ru-RU" sz="3400" b="1" kern="0" dirty="0" smtClean="0">
                <a:solidFill>
                  <a:srgbClr val="FF0000"/>
                </a:solidFill>
              </a:rPr>
              <a:t>“Счастлив </a:t>
            </a:r>
            <a:r>
              <a:rPr lang="ru-RU" sz="3400" b="1" kern="0" dirty="0">
                <a:solidFill>
                  <a:srgbClr val="FF0000"/>
                </a:solidFill>
              </a:rPr>
              <a:t>тот, кто счастлив у себя дома”.</a:t>
            </a:r>
          </a:p>
          <a:p>
            <a:pPr marL="228600" lvl="0" indent="-228600" eaLnBrk="0" fontAlgn="base" hangingPunct="0">
              <a:lnSpc>
                <a:spcPct val="90000"/>
              </a:lnSpc>
              <a:spcBef>
                <a:spcPts val="1800"/>
              </a:spcBef>
              <a:spcAft>
                <a:spcPct val="0"/>
              </a:spcAft>
              <a:defRPr/>
            </a:pPr>
            <a:r>
              <a:rPr lang="ru-RU" sz="2800" b="1" kern="0" dirty="0" smtClean="0">
                <a:solidFill>
                  <a:srgbClr val="404040"/>
                </a:solidFill>
              </a:rPr>
              <a:t>                                                                    </a:t>
            </a:r>
            <a:r>
              <a:rPr lang="ru-RU" sz="2800" b="1" kern="0" dirty="0">
                <a:solidFill>
                  <a:srgbClr val="5504F8"/>
                </a:solidFill>
              </a:rPr>
              <a:t>Л.Н. Толстой.</a:t>
            </a:r>
          </a:p>
        </p:txBody>
      </p:sp>
    </p:spTree>
    <p:extLst>
      <p:ext uri="{BB962C8B-B14F-4D97-AF65-F5344CB8AC3E}">
        <p14:creationId xmlns:p14="http://schemas.microsoft.com/office/powerpoint/2010/main" xmlns="" val="41389575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Прямоугольник 2"/>
          <p:cNvSpPr/>
          <p:nvPr/>
        </p:nvSpPr>
        <p:spPr>
          <a:xfrm>
            <a:off x="899592" y="1291492"/>
            <a:ext cx="7416824" cy="480131"/>
          </a:xfrm>
          <a:prstGeom prst="rect">
            <a:avLst/>
          </a:prstGeom>
        </p:spPr>
        <p:txBody>
          <a:bodyPr wrap="square">
            <a:spAutoFit/>
          </a:bodyPr>
          <a:lstStyle/>
          <a:p>
            <a:pPr marL="228600" marR="0" lvl="0" indent="-228600" defTabSz="914400" eaLnBrk="0" fontAlgn="base" latinLnBrk="0" hangingPunct="0">
              <a:lnSpc>
                <a:spcPct val="90000"/>
              </a:lnSpc>
              <a:spcBef>
                <a:spcPts val="1800"/>
              </a:spcBef>
              <a:spcAft>
                <a:spcPct val="0"/>
              </a:spcAft>
              <a:buClrTx/>
              <a:buSzTx/>
              <a:buFontTx/>
              <a:buNone/>
              <a:tabLst/>
              <a:defRPr/>
            </a:pPr>
            <a:endParaRPr kumimoji="0" lang="ru-RU" sz="2800" b="1" i="0" u="none" strike="noStrike" kern="0" cap="none" spc="0" normalizeH="0" baseline="0" noProof="0" dirty="0" smtClean="0">
              <a:ln>
                <a:noFill/>
              </a:ln>
              <a:solidFill>
                <a:srgbClr val="5504F8"/>
              </a:solidFill>
              <a:effectLst/>
              <a:uLnTx/>
              <a:uFillTx/>
            </a:endParaRPr>
          </a:p>
        </p:txBody>
      </p:sp>
      <p:sp>
        <p:nvSpPr>
          <p:cNvPr id="4" name="Прямоугольник 3"/>
          <p:cNvSpPr/>
          <p:nvPr/>
        </p:nvSpPr>
        <p:spPr>
          <a:xfrm>
            <a:off x="107504" y="-173524"/>
            <a:ext cx="8856984" cy="4496616"/>
          </a:xfrm>
          <a:prstGeom prst="rect">
            <a:avLst/>
          </a:prstGeom>
        </p:spPr>
        <p:txBody>
          <a:bodyPr wrap="square">
            <a:spAutoFit/>
          </a:bodyPr>
          <a:lstStyle/>
          <a:p>
            <a:pPr marL="228600" lvl="0" indent="-228600" eaLnBrk="0" fontAlgn="base" hangingPunct="0">
              <a:lnSpc>
                <a:spcPct val="80000"/>
              </a:lnSpc>
              <a:spcBef>
                <a:spcPts val="1800"/>
              </a:spcBef>
              <a:spcAft>
                <a:spcPct val="0"/>
              </a:spcAft>
            </a:pPr>
            <a:endParaRPr lang="ru-RU" sz="4400" b="1" i="1" dirty="0" smtClean="0">
              <a:solidFill>
                <a:srgbClr val="5504F8"/>
              </a:solidFill>
              <a:latin typeface="Arial"/>
            </a:endParaRPr>
          </a:p>
          <a:p>
            <a:pPr marL="228600" lvl="0" indent="-228600" eaLnBrk="0" fontAlgn="base" hangingPunct="0">
              <a:lnSpc>
                <a:spcPct val="80000"/>
              </a:lnSpc>
              <a:spcBef>
                <a:spcPts val="1800"/>
              </a:spcBef>
              <a:spcAft>
                <a:spcPct val="0"/>
              </a:spcAft>
            </a:pPr>
            <a:endParaRPr lang="ru-RU" sz="4400" b="1" i="1" dirty="0">
              <a:solidFill>
                <a:srgbClr val="5504F8"/>
              </a:solidFill>
              <a:latin typeface="Arial"/>
            </a:endParaRPr>
          </a:p>
          <a:p>
            <a:pPr marL="228600" lvl="0" indent="-228600" eaLnBrk="0" fontAlgn="base" hangingPunct="0">
              <a:lnSpc>
                <a:spcPct val="80000"/>
              </a:lnSpc>
              <a:spcBef>
                <a:spcPts val="1800"/>
              </a:spcBef>
              <a:spcAft>
                <a:spcPct val="0"/>
              </a:spcAft>
            </a:pPr>
            <a:r>
              <a:rPr lang="ru-RU" sz="4400" b="1" i="1" dirty="0">
                <a:solidFill>
                  <a:srgbClr val="5504F8"/>
                </a:solidFill>
                <a:latin typeface="Arial"/>
              </a:rPr>
              <a:t> </a:t>
            </a:r>
            <a:r>
              <a:rPr lang="ru-RU" sz="4400" b="1" i="1" dirty="0" smtClean="0">
                <a:solidFill>
                  <a:srgbClr val="5504F8"/>
                </a:solidFill>
                <a:latin typeface="Arial"/>
              </a:rPr>
              <a:t> </a:t>
            </a:r>
            <a:r>
              <a:rPr lang="ru-RU" sz="4400" b="1" i="1" dirty="0" smtClean="0">
                <a:solidFill>
                  <a:srgbClr val="5504F8"/>
                </a:solidFill>
              </a:rPr>
              <a:t>В КАЖДОЙ </a:t>
            </a:r>
            <a:r>
              <a:rPr lang="ru-RU" sz="4400" b="1" i="1" dirty="0">
                <a:solidFill>
                  <a:srgbClr val="5504F8"/>
                </a:solidFill>
              </a:rPr>
              <a:t>СЕМЬЕ –        </a:t>
            </a:r>
          </a:p>
          <a:p>
            <a:pPr marL="228600" lvl="0" indent="-228600" eaLnBrk="0" fontAlgn="base" hangingPunct="0">
              <a:lnSpc>
                <a:spcPct val="80000"/>
              </a:lnSpc>
              <a:spcBef>
                <a:spcPts val="1800"/>
              </a:spcBef>
              <a:spcAft>
                <a:spcPct val="0"/>
              </a:spcAft>
            </a:pPr>
            <a:r>
              <a:rPr lang="ru-RU" sz="4400" b="1" i="1" dirty="0">
                <a:solidFill>
                  <a:srgbClr val="5504F8"/>
                </a:solidFill>
              </a:rPr>
              <a:t>   </a:t>
            </a:r>
            <a:r>
              <a:rPr lang="ru-RU" sz="4400" b="1" i="1" dirty="0" smtClean="0">
                <a:solidFill>
                  <a:srgbClr val="5504F8"/>
                </a:solidFill>
              </a:rPr>
              <a:t>                    СВОИ </a:t>
            </a:r>
            <a:r>
              <a:rPr lang="ru-RU" sz="4400" b="1" i="1" dirty="0">
                <a:solidFill>
                  <a:srgbClr val="5504F8"/>
                </a:solidFill>
              </a:rPr>
              <a:t>ТРАДИЦИИ</a:t>
            </a:r>
            <a:r>
              <a:rPr lang="ru-RU" sz="4400" b="1" i="1" dirty="0" smtClean="0">
                <a:solidFill>
                  <a:srgbClr val="5504F8"/>
                </a:solidFill>
              </a:rPr>
              <a:t>!</a:t>
            </a:r>
            <a:endParaRPr lang="ru-RU" sz="4400" b="1" i="1" dirty="0">
              <a:solidFill>
                <a:srgbClr val="5504F8"/>
              </a:solidFill>
            </a:endParaRPr>
          </a:p>
          <a:p>
            <a:pPr marL="228600" lvl="0" indent="-228600" eaLnBrk="0" fontAlgn="base" hangingPunct="0">
              <a:lnSpc>
                <a:spcPct val="80000"/>
              </a:lnSpc>
              <a:spcBef>
                <a:spcPts val="1800"/>
              </a:spcBef>
              <a:spcAft>
                <a:spcPct val="0"/>
              </a:spcAft>
            </a:pPr>
            <a:r>
              <a:rPr lang="ru-RU" sz="4400" b="1" i="1" dirty="0">
                <a:solidFill>
                  <a:srgbClr val="FF0000"/>
                </a:solidFill>
              </a:rPr>
              <a:t> </a:t>
            </a:r>
            <a:r>
              <a:rPr lang="ru-RU" sz="4400" b="1" i="1" dirty="0" smtClean="0">
                <a:solidFill>
                  <a:srgbClr val="FF0000"/>
                </a:solidFill>
              </a:rPr>
              <a:t>ДА </a:t>
            </a:r>
            <a:r>
              <a:rPr lang="ru-RU" sz="4400" b="1" i="1" dirty="0">
                <a:solidFill>
                  <a:srgbClr val="FF0000"/>
                </a:solidFill>
              </a:rPr>
              <a:t>БУДЕТ </a:t>
            </a:r>
            <a:r>
              <a:rPr lang="ru-RU" sz="4400" b="1" i="1" dirty="0" smtClean="0">
                <a:solidFill>
                  <a:srgbClr val="FF0000"/>
                </a:solidFill>
              </a:rPr>
              <a:t>УЮТНО </a:t>
            </a:r>
            <a:r>
              <a:rPr lang="ru-RU" sz="4400" b="1" i="1" dirty="0">
                <a:solidFill>
                  <a:srgbClr val="FF0000"/>
                </a:solidFill>
              </a:rPr>
              <a:t>И СВЕТЛО </a:t>
            </a:r>
          </a:p>
          <a:p>
            <a:pPr marL="228600" lvl="0" indent="-228600" eaLnBrk="0" fontAlgn="base" hangingPunct="0">
              <a:lnSpc>
                <a:spcPct val="80000"/>
              </a:lnSpc>
              <a:spcBef>
                <a:spcPts val="1800"/>
              </a:spcBef>
              <a:spcAft>
                <a:spcPct val="0"/>
              </a:spcAft>
            </a:pPr>
            <a:r>
              <a:rPr lang="ru-RU" sz="4400" b="1" i="1" dirty="0">
                <a:solidFill>
                  <a:srgbClr val="FF0000"/>
                </a:solidFill>
              </a:rPr>
              <a:t>     В ВАШЕМ ДОМЕ!</a:t>
            </a:r>
          </a:p>
        </p:txBody>
      </p:sp>
      <p:pic>
        <p:nvPicPr>
          <p:cNvPr id="5" name="Рисунок 7" descr="0_78705_67ef96b5_XL.png"/>
          <p:cNvPicPr>
            <a:picLocks noChangeAspect="1"/>
          </p:cNvPicPr>
          <p:nvPr/>
        </p:nvPicPr>
        <p:blipFill>
          <a:blip r:embed="rId2" cstate="print"/>
          <a:srcRect r="26566"/>
          <a:stretch>
            <a:fillRect/>
          </a:stretch>
        </p:blipFill>
        <p:spPr bwMode="auto">
          <a:xfrm>
            <a:off x="4713110" y="3717032"/>
            <a:ext cx="4267200" cy="3429000"/>
          </a:xfrm>
          <a:prstGeom prst="rect">
            <a:avLst/>
          </a:prstGeom>
          <a:noFill/>
          <a:ln w="9525">
            <a:noFill/>
            <a:miter lim="800000"/>
            <a:headEnd/>
            <a:tailEnd/>
          </a:ln>
        </p:spPr>
      </p:pic>
    </p:spTree>
    <p:extLst>
      <p:ext uri="{BB962C8B-B14F-4D97-AF65-F5344CB8AC3E}">
        <p14:creationId xmlns:p14="http://schemas.microsoft.com/office/powerpoint/2010/main" xmlns="" val="42170364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Pictures\57b1a4b2a70381568deb59fc..jpg"/>
          <p:cNvPicPr>
            <a:picLocks noChangeAspect="1" noChangeArrowheads="1"/>
          </p:cNvPicPr>
          <p:nvPr/>
        </p:nvPicPr>
        <p:blipFill>
          <a:blip r:embed="rId2" cstate="print"/>
          <a:srcRect/>
          <a:stretch>
            <a:fillRect/>
          </a:stretch>
        </p:blipFill>
        <p:spPr bwMode="auto">
          <a:xfrm>
            <a:off x="-52086" y="0"/>
            <a:ext cx="9196085" cy="6858000"/>
          </a:xfrm>
          <a:prstGeom prst="rect">
            <a:avLst/>
          </a:prstGeom>
          <a:noFill/>
        </p:spPr>
      </p:pic>
      <p:sp>
        <p:nvSpPr>
          <p:cNvPr id="2" name="Заголовок 1"/>
          <p:cNvSpPr>
            <a:spLocks noGrp="1"/>
          </p:cNvSpPr>
          <p:nvPr>
            <p:ph type="ctrTitle"/>
          </p:nvPr>
        </p:nvSpPr>
        <p:spPr>
          <a:xfrm>
            <a:off x="-180528" y="692697"/>
            <a:ext cx="9144000" cy="1152128"/>
          </a:xfrm>
        </p:spPr>
        <p:txBody>
          <a:bodyPr>
            <a:normAutofit fontScale="90000"/>
          </a:bodyPr>
          <a:lstStyle/>
          <a:p>
            <a:r>
              <a:rPr lang="ru-RU" dirty="0" smtClean="0">
                <a:solidFill>
                  <a:srgbClr val="FF0000"/>
                </a:solidFill>
              </a:rPr>
              <a:t/>
            </a:r>
            <a:br>
              <a:rPr lang="ru-RU" dirty="0" smtClean="0">
                <a:solidFill>
                  <a:srgbClr val="FF0000"/>
                </a:solidFill>
              </a:rPr>
            </a:br>
            <a:endParaRPr lang="ru-RU" sz="3600" b="1" i="1" dirty="0">
              <a:solidFill>
                <a:srgbClr val="FF0000"/>
              </a:solidFill>
            </a:endParaRPr>
          </a:p>
        </p:txBody>
      </p:sp>
      <p:sp>
        <p:nvSpPr>
          <p:cNvPr id="3" name="Подзаголовок 2"/>
          <p:cNvSpPr>
            <a:spLocks noGrp="1"/>
          </p:cNvSpPr>
          <p:nvPr>
            <p:ph type="subTitle" idx="1"/>
          </p:nvPr>
        </p:nvSpPr>
        <p:spPr>
          <a:xfrm>
            <a:off x="0" y="404664"/>
            <a:ext cx="9144000" cy="936104"/>
          </a:xfrm>
        </p:spPr>
        <p:txBody>
          <a:bodyPr>
            <a:normAutofit/>
          </a:bodyPr>
          <a:lstStyle/>
          <a:p>
            <a:endParaRPr lang="ru-RU" dirty="0" smtClean="0">
              <a:solidFill>
                <a:srgbClr val="FF0000"/>
              </a:solidFill>
            </a:endParaRPr>
          </a:p>
        </p:txBody>
      </p:sp>
      <p:sp>
        <p:nvSpPr>
          <p:cNvPr id="4" name="Прямоугольник 3"/>
          <p:cNvSpPr/>
          <p:nvPr/>
        </p:nvSpPr>
        <p:spPr>
          <a:xfrm>
            <a:off x="395536" y="1443841"/>
            <a:ext cx="7992888" cy="646331"/>
          </a:xfrm>
          <a:prstGeom prst="rect">
            <a:avLst/>
          </a:prstGeom>
        </p:spPr>
        <p:txBody>
          <a:bodyPr wrap="square">
            <a:spAutoFit/>
          </a:bodyPr>
          <a:lstStyle/>
          <a:p>
            <a:pPr defTabSz="457200">
              <a:spcBef>
                <a:spcPct val="20000"/>
              </a:spcBef>
              <a:spcAft>
                <a:spcPts val="600"/>
              </a:spcAft>
              <a:buClr>
                <a:prstClr val="black">
                  <a:lumMod val="75000"/>
                  <a:lumOff val="25000"/>
                </a:prstClr>
              </a:buClr>
            </a:pPr>
            <a:r>
              <a:rPr lang="ru-RU" sz="3600" b="1" i="1" dirty="0" smtClean="0">
                <a:solidFill>
                  <a:prstClr val="black">
                    <a:lumMod val="75000"/>
                    <a:lumOff val="25000"/>
                  </a:prstClr>
                </a:solidFill>
                <a:latin typeface="Times New Roman"/>
              </a:rPr>
              <a:t>     </a:t>
            </a:r>
            <a:endParaRPr lang="ru-RU" sz="2000" b="1" i="1" dirty="0">
              <a:solidFill>
                <a:prstClr val="black">
                  <a:lumMod val="75000"/>
                  <a:lumOff val="25000"/>
                </a:prstClr>
              </a:solidFill>
              <a:latin typeface="Times New Roman"/>
            </a:endParaRPr>
          </a:p>
        </p:txBody>
      </p:sp>
      <p:sp>
        <p:nvSpPr>
          <p:cNvPr id="5" name="Прямоугольник 4"/>
          <p:cNvSpPr/>
          <p:nvPr/>
        </p:nvSpPr>
        <p:spPr>
          <a:xfrm>
            <a:off x="395536" y="874455"/>
            <a:ext cx="8568952" cy="1323439"/>
          </a:xfrm>
          <a:prstGeom prst="rect">
            <a:avLst/>
          </a:prstGeom>
        </p:spPr>
        <p:txBody>
          <a:bodyPr wrap="square">
            <a:spAutoFit/>
          </a:bodyPr>
          <a:lstStyle/>
          <a:p>
            <a:endParaRPr lang="ru-RU" sz="4000" kern="0" dirty="0" smtClean="0">
              <a:solidFill>
                <a:prstClr val="black">
                  <a:lumMod val="75000"/>
                  <a:lumOff val="25000"/>
                </a:prstClr>
              </a:solidFill>
              <a:latin typeface="Times New Roman"/>
              <a:ea typeface="Microsoft Himalaya" pitchFamily="2" charset="0"/>
              <a:cs typeface="Microsoft Himalaya" pitchFamily="2" charset="0"/>
            </a:endParaRPr>
          </a:p>
          <a:p>
            <a:endParaRPr lang="ru-RU" sz="4000" kern="0" dirty="0">
              <a:solidFill>
                <a:prstClr val="black">
                  <a:lumMod val="75000"/>
                  <a:lumOff val="25000"/>
                </a:prstClr>
              </a:solidFill>
              <a:latin typeface="Times New Roman"/>
              <a:ea typeface="Microsoft Himalaya" pitchFamily="2" charset="0"/>
              <a:cs typeface="Microsoft Himalaya" pitchFamily="2" charset="0"/>
            </a:endParaRPr>
          </a:p>
        </p:txBody>
      </p:sp>
      <p:sp>
        <p:nvSpPr>
          <p:cNvPr id="7" name="Прямоугольник 6"/>
          <p:cNvSpPr/>
          <p:nvPr/>
        </p:nvSpPr>
        <p:spPr>
          <a:xfrm>
            <a:off x="251520" y="-35025"/>
            <a:ext cx="8496944" cy="6563848"/>
          </a:xfrm>
          <a:prstGeom prst="rect">
            <a:avLst/>
          </a:prstGeom>
        </p:spPr>
        <p:txBody>
          <a:bodyPr wrap="square">
            <a:spAutoFit/>
          </a:bodyPr>
          <a:lstStyle/>
          <a:p>
            <a:pPr indent="228600">
              <a:spcBef>
                <a:spcPts val="1125"/>
              </a:spcBef>
              <a:spcAft>
                <a:spcPts val="1125"/>
              </a:spcAft>
            </a:pPr>
            <a:endParaRPr lang="ru-RU" dirty="0" smtClean="0">
              <a:solidFill>
                <a:srgbClr val="111111"/>
              </a:solidFill>
              <a:latin typeface="Times New Roman"/>
              <a:ea typeface="Times New Roman"/>
            </a:endParaRPr>
          </a:p>
          <a:p>
            <a:pPr lvl="0" indent="228600">
              <a:spcBef>
                <a:spcPts val="1125"/>
              </a:spcBef>
              <a:spcAft>
                <a:spcPts val="1125"/>
              </a:spcAft>
            </a:pPr>
            <a:r>
              <a:rPr lang="ru-RU" sz="3600" dirty="0" smtClean="0">
                <a:solidFill>
                  <a:srgbClr val="111111"/>
                </a:solidFill>
                <a:latin typeface="Times New Roman"/>
                <a:ea typeface="Times New Roman"/>
              </a:rPr>
              <a:t>                 </a:t>
            </a:r>
            <a:r>
              <a:rPr lang="ru-RU" sz="3600" dirty="0" smtClean="0">
                <a:solidFill>
                  <a:schemeClr val="tx2"/>
                </a:solidFill>
                <a:latin typeface="Times New Roman"/>
                <a:ea typeface="Times New Roman"/>
              </a:rPr>
              <a:t>Литература</a:t>
            </a:r>
            <a:r>
              <a:rPr lang="ru-RU" sz="3600" dirty="0">
                <a:solidFill>
                  <a:schemeClr val="tx2"/>
                </a:solidFill>
                <a:latin typeface="Times New Roman"/>
                <a:ea typeface="Times New Roman"/>
              </a:rPr>
              <a:t>.</a:t>
            </a:r>
          </a:p>
          <a:p>
            <a:pPr indent="228600">
              <a:spcAft>
                <a:spcPts val="0"/>
              </a:spcAft>
            </a:pPr>
            <a:r>
              <a:rPr lang="ru-RU" sz="2000" dirty="0" smtClean="0">
                <a:solidFill>
                  <a:srgbClr val="111111"/>
                </a:solidFill>
                <a:latin typeface="Times New Roman"/>
                <a:ea typeface="Times New Roman"/>
              </a:rPr>
              <a:t>1</a:t>
            </a:r>
            <a:r>
              <a:rPr lang="ru-RU" sz="2000" dirty="0">
                <a:solidFill>
                  <a:srgbClr val="111111"/>
                </a:solidFill>
                <a:latin typeface="Times New Roman"/>
                <a:ea typeface="Times New Roman"/>
              </a:rPr>
              <a:t>. Зверева О. Х., Кротова Т. В., </a:t>
            </a:r>
            <a:r>
              <a:rPr lang="ru-RU" sz="2000" i="1" dirty="0">
                <a:solidFill>
                  <a:srgbClr val="111111"/>
                </a:solidFill>
                <a:latin typeface="Times New Roman"/>
                <a:ea typeface="Times New Roman"/>
              </a:rPr>
              <a:t>«Общение педагога с родителями в ДОУ»</a:t>
            </a:r>
            <a:r>
              <a:rPr lang="ru-RU" sz="2000" dirty="0">
                <a:solidFill>
                  <a:srgbClr val="111111"/>
                </a:solidFill>
                <a:latin typeface="Times New Roman"/>
                <a:ea typeface="Times New Roman"/>
              </a:rPr>
              <a:t>: -М.: Т. Ц. Сфера, 2005.</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2. Свирская Л., </a:t>
            </a:r>
            <a:r>
              <a:rPr lang="ru-RU" sz="2000" i="1" dirty="0">
                <a:solidFill>
                  <a:srgbClr val="111111"/>
                </a:solidFill>
                <a:latin typeface="Times New Roman"/>
                <a:ea typeface="Times New Roman"/>
              </a:rPr>
              <a:t>«Работа с </a:t>
            </a:r>
            <a:r>
              <a:rPr lang="ru-RU" sz="2000" i="1" u="sng" dirty="0">
                <a:solidFill>
                  <a:srgbClr val="111111"/>
                </a:solidFill>
                <a:latin typeface="Times New Roman"/>
                <a:ea typeface="Times New Roman"/>
              </a:rPr>
              <a:t>семьей</a:t>
            </a:r>
            <a:r>
              <a:rPr lang="ru-RU" sz="2000" i="1" dirty="0">
                <a:solidFill>
                  <a:srgbClr val="111111"/>
                </a:solidFill>
                <a:latin typeface="Times New Roman"/>
                <a:ea typeface="Times New Roman"/>
              </a:rPr>
              <a:t>: необязательные инструкции»</a:t>
            </a:r>
            <a:r>
              <a:rPr lang="ru-RU" sz="2000" dirty="0">
                <a:solidFill>
                  <a:srgbClr val="111111"/>
                </a:solidFill>
                <a:latin typeface="Times New Roman"/>
                <a:ea typeface="Times New Roman"/>
              </a:rPr>
              <a:t>: -М.: </a:t>
            </a:r>
            <a:r>
              <a:rPr lang="ru-RU" sz="2000" dirty="0" err="1">
                <a:solidFill>
                  <a:srgbClr val="111111"/>
                </a:solidFill>
                <a:latin typeface="Times New Roman"/>
                <a:ea typeface="Times New Roman"/>
              </a:rPr>
              <a:t>Линка</a:t>
            </a:r>
            <a:r>
              <a:rPr lang="ru-RU" sz="2000" dirty="0">
                <a:solidFill>
                  <a:srgbClr val="111111"/>
                </a:solidFill>
                <a:latin typeface="Times New Roman"/>
                <a:ea typeface="Times New Roman"/>
              </a:rPr>
              <a:t>- Пресс, 2007.</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3. Козлова А. В., </a:t>
            </a:r>
            <a:r>
              <a:rPr lang="ru-RU" sz="2000" dirty="0" err="1">
                <a:solidFill>
                  <a:srgbClr val="111111"/>
                </a:solidFill>
                <a:latin typeface="Times New Roman"/>
                <a:ea typeface="Times New Roman"/>
              </a:rPr>
              <a:t>Дешулина</a:t>
            </a:r>
            <a:r>
              <a:rPr lang="ru-RU" sz="2000" dirty="0">
                <a:solidFill>
                  <a:srgbClr val="111111"/>
                </a:solidFill>
                <a:latin typeface="Times New Roman"/>
                <a:ea typeface="Times New Roman"/>
              </a:rPr>
              <a:t> Р. П. </a:t>
            </a:r>
            <a:r>
              <a:rPr lang="ru-RU" sz="2000" i="1" dirty="0">
                <a:solidFill>
                  <a:srgbClr val="111111"/>
                </a:solidFill>
                <a:latin typeface="Times New Roman"/>
                <a:ea typeface="Times New Roman"/>
              </a:rPr>
              <a:t>«Работа с семьей»</a:t>
            </a:r>
            <a:r>
              <a:rPr lang="ru-RU" sz="2000" dirty="0">
                <a:solidFill>
                  <a:srgbClr val="111111"/>
                </a:solidFill>
                <a:latin typeface="Times New Roman"/>
                <a:ea typeface="Times New Roman"/>
              </a:rPr>
              <a:t>: -М.: Т. У. Сфера, 2004.</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4. </a:t>
            </a:r>
            <a:r>
              <a:rPr lang="ru-RU" sz="2000" dirty="0" err="1">
                <a:solidFill>
                  <a:srgbClr val="111111"/>
                </a:solidFill>
                <a:latin typeface="Times New Roman"/>
                <a:ea typeface="Times New Roman"/>
              </a:rPr>
              <a:t>Колентьева</a:t>
            </a:r>
            <a:r>
              <a:rPr lang="ru-RU" sz="2000" dirty="0">
                <a:solidFill>
                  <a:srgbClr val="111111"/>
                </a:solidFill>
                <a:latin typeface="Times New Roman"/>
                <a:ea typeface="Times New Roman"/>
              </a:rPr>
              <a:t> О., </a:t>
            </a:r>
            <a:r>
              <a:rPr lang="ru-RU" sz="2000" dirty="0" err="1">
                <a:solidFill>
                  <a:srgbClr val="111111"/>
                </a:solidFill>
                <a:latin typeface="Times New Roman"/>
                <a:ea typeface="Times New Roman"/>
              </a:rPr>
              <a:t>Калемуллина</a:t>
            </a:r>
            <a:r>
              <a:rPr lang="ru-RU" sz="2000" dirty="0">
                <a:solidFill>
                  <a:srgbClr val="111111"/>
                </a:solidFill>
                <a:latin typeface="Times New Roman"/>
                <a:ea typeface="Times New Roman"/>
              </a:rPr>
              <a:t> С., </a:t>
            </a:r>
            <a:r>
              <a:rPr lang="ru-RU" sz="2000" i="1" dirty="0">
                <a:solidFill>
                  <a:srgbClr val="111111"/>
                </a:solidFill>
                <a:latin typeface="Times New Roman"/>
                <a:ea typeface="Times New Roman"/>
              </a:rPr>
              <a:t>«Праздники в детском саду»</a:t>
            </a:r>
            <a:r>
              <a:rPr lang="ru-RU" sz="2000" dirty="0">
                <a:solidFill>
                  <a:srgbClr val="111111"/>
                </a:solidFill>
                <a:latin typeface="Times New Roman"/>
                <a:ea typeface="Times New Roman"/>
              </a:rPr>
              <a:t>: -М.: Просвещение, 2001.</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5. Ривина Е. К. </a:t>
            </a:r>
            <a:r>
              <a:rPr lang="ru-RU" sz="2000" i="1" dirty="0">
                <a:solidFill>
                  <a:srgbClr val="111111"/>
                </a:solidFill>
                <a:latin typeface="Times New Roman"/>
                <a:ea typeface="Times New Roman"/>
              </a:rPr>
              <a:t>«Знакомим дошкольников с семьёй и родословной»</a:t>
            </a:r>
            <a:r>
              <a:rPr lang="ru-RU" sz="2000" dirty="0">
                <a:solidFill>
                  <a:srgbClr val="111111"/>
                </a:solidFill>
                <a:latin typeface="Times New Roman"/>
                <a:ea typeface="Times New Roman"/>
              </a:rPr>
              <a:t>.</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6. Петрова В. И., </a:t>
            </a:r>
            <a:r>
              <a:rPr lang="ru-RU" sz="2000" dirty="0" err="1">
                <a:solidFill>
                  <a:srgbClr val="111111"/>
                </a:solidFill>
                <a:latin typeface="Times New Roman"/>
                <a:ea typeface="Times New Roman"/>
              </a:rPr>
              <a:t>Стульник</a:t>
            </a:r>
            <a:r>
              <a:rPr lang="ru-RU" sz="2000" dirty="0">
                <a:solidFill>
                  <a:srgbClr val="111111"/>
                </a:solidFill>
                <a:latin typeface="Times New Roman"/>
                <a:ea typeface="Times New Roman"/>
              </a:rPr>
              <a:t> Т. Д. </a:t>
            </a:r>
            <a:r>
              <a:rPr lang="ru-RU" sz="2000" i="1" dirty="0">
                <a:solidFill>
                  <a:srgbClr val="111111"/>
                </a:solidFill>
                <a:latin typeface="Times New Roman"/>
                <a:ea typeface="Times New Roman"/>
              </a:rPr>
              <a:t>«Нравственное воспитание в детском саду»</a:t>
            </a:r>
            <a:r>
              <a:rPr lang="ru-RU" sz="2000" dirty="0">
                <a:solidFill>
                  <a:srgbClr val="111111"/>
                </a:solidFill>
                <a:latin typeface="Times New Roman"/>
                <a:ea typeface="Times New Roman"/>
              </a:rPr>
              <a:t>.</a:t>
            </a:r>
            <a:endParaRPr lang="ru-RU" sz="2000" dirty="0">
              <a:latin typeface="Times New Roman"/>
              <a:ea typeface="Times New Roman"/>
            </a:endParaRPr>
          </a:p>
          <a:p>
            <a:pPr indent="228600">
              <a:spcAft>
                <a:spcPts val="0"/>
              </a:spcAft>
            </a:pPr>
            <a:r>
              <a:rPr lang="ru-RU" sz="2000" dirty="0" err="1">
                <a:solidFill>
                  <a:srgbClr val="111111"/>
                </a:solidFill>
                <a:latin typeface="Times New Roman"/>
                <a:ea typeface="Times New Roman"/>
              </a:rPr>
              <a:t>интернет-ресурсы</a:t>
            </a:r>
            <a:r>
              <a:rPr lang="ru-RU" sz="2000" dirty="0">
                <a:solidFill>
                  <a:srgbClr val="111111"/>
                </a:solidFill>
                <a:latin typeface="Times New Roman"/>
                <a:ea typeface="Times New Roman"/>
              </a:rPr>
              <a:t> и автора </a:t>
            </a:r>
            <a:r>
              <a:rPr lang="ru-RU" sz="2000" u="sng" dirty="0">
                <a:solidFill>
                  <a:srgbClr val="111111"/>
                </a:solidFill>
                <a:latin typeface="Times New Roman"/>
                <a:ea typeface="Times New Roman"/>
              </a:rPr>
              <a:t>шаблона</a:t>
            </a:r>
            <a:r>
              <a:rPr lang="ru-RU" sz="2000" dirty="0">
                <a:solidFill>
                  <a:srgbClr val="111111"/>
                </a:solidFill>
                <a:latin typeface="Times New Roman"/>
                <a:ea typeface="Times New Roman"/>
              </a:rPr>
              <a:t>:</a:t>
            </a:r>
            <a:endParaRPr lang="ru-RU" sz="2000" dirty="0">
              <a:latin typeface="Times New Roman"/>
              <a:ea typeface="Times New Roman"/>
            </a:endParaRPr>
          </a:p>
          <a:p>
            <a:pPr indent="228600">
              <a:spcAft>
                <a:spcPts val="0"/>
              </a:spcAft>
            </a:pPr>
            <a:r>
              <a:rPr lang="ru-RU" sz="2000" u="sng" dirty="0">
                <a:solidFill>
                  <a:srgbClr val="111111"/>
                </a:solidFill>
                <a:latin typeface="Times New Roman"/>
                <a:ea typeface="Times New Roman"/>
              </a:rPr>
              <a:t>Сайт</a:t>
            </a:r>
            <a:r>
              <a:rPr lang="ru-RU" sz="2000" dirty="0">
                <a:solidFill>
                  <a:srgbClr val="111111"/>
                </a:solidFill>
                <a:latin typeface="Times New Roman"/>
                <a:ea typeface="Times New Roman"/>
              </a:rPr>
              <a:t>: http://elenaranko.ucoz.ru/</a:t>
            </a:r>
            <a:endParaRPr lang="ru-RU" sz="2000" dirty="0">
              <a:latin typeface="Times New Roman"/>
              <a:ea typeface="Times New Roman"/>
            </a:endParaRPr>
          </a:p>
          <a:p>
            <a:pPr indent="228600">
              <a:spcBef>
                <a:spcPts val="1125"/>
              </a:spcBef>
              <a:spcAft>
                <a:spcPts val="1125"/>
              </a:spcAft>
            </a:pPr>
            <a:r>
              <a:rPr lang="ru-RU" sz="2000" dirty="0">
                <a:solidFill>
                  <a:srgbClr val="111111"/>
                </a:solidFill>
                <a:latin typeface="Times New Roman"/>
                <a:ea typeface="Times New Roman"/>
              </a:rPr>
              <a:t>Интернет – ресурсы</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http://s53.radikal.ru/i140/0910/a3/31e6fe701157.pn</a:t>
            </a:r>
            <a:r>
              <a:rPr lang="ru-RU" dirty="0">
                <a:solidFill>
                  <a:srgbClr val="111111"/>
                </a:solidFill>
                <a:latin typeface="Times New Roman"/>
                <a:ea typeface="Times New Roman"/>
              </a:rPr>
              <a:t>g</a:t>
            </a:r>
            <a:endParaRPr lang="ru-RU" sz="1400" dirty="0">
              <a:latin typeface="Times New Roman"/>
              <a:ea typeface="Times New Roman"/>
            </a:endParaRPr>
          </a:p>
          <a:p>
            <a:pPr>
              <a:lnSpc>
                <a:spcPct val="115000"/>
              </a:lnSpc>
              <a:spcAft>
                <a:spcPts val="1000"/>
              </a:spcAft>
            </a:pPr>
            <a:r>
              <a:rPr lang="ru-RU" dirty="0">
                <a:latin typeface="Times New Roman"/>
                <a:ea typeface="Calibri"/>
                <a:cs typeface="Times New Roman"/>
              </a:rPr>
              <a:t> </a:t>
            </a:r>
            <a:endParaRPr lang="ru-RU" sz="1200" dirty="0">
              <a:ea typeface="Calibri"/>
              <a:cs typeface="Times New Roman"/>
            </a:endParaRPr>
          </a:p>
        </p:txBody>
      </p:sp>
    </p:spTree>
    <p:extLst>
      <p:ext uri="{BB962C8B-B14F-4D97-AF65-F5344CB8AC3E}">
        <p14:creationId xmlns:p14="http://schemas.microsoft.com/office/powerpoint/2010/main" xmlns="" val="1551845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Pictures\57b1a4b2a70381568deb59fc..jpg"/>
          <p:cNvPicPr>
            <a:picLocks noChangeAspect="1" noChangeArrowheads="1"/>
          </p:cNvPicPr>
          <p:nvPr/>
        </p:nvPicPr>
        <p:blipFill>
          <a:blip r:embed="rId2" cstate="print"/>
          <a:srcRect/>
          <a:stretch>
            <a:fillRect/>
          </a:stretch>
        </p:blipFill>
        <p:spPr bwMode="auto">
          <a:xfrm>
            <a:off x="-52086" y="0"/>
            <a:ext cx="9196085" cy="6858000"/>
          </a:xfrm>
          <a:prstGeom prst="rect">
            <a:avLst/>
          </a:prstGeom>
          <a:noFill/>
        </p:spPr>
      </p:pic>
      <p:sp>
        <p:nvSpPr>
          <p:cNvPr id="2" name="Заголовок 1"/>
          <p:cNvSpPr>
            <a:spLocks noGrp="1"/>
          </p:cNvSpPr>
          <p:nvPr>
            <p:ph type="ctrTitle"/>
          </p:nvPr>
        </p:nvSpPr>
        <p:spPr>
          <a:xfrm>
            <a:off x="-180528" y="692697"/>
            <a:ext cx="9144000" cy="1152128"/>
          </a:xfrm>
        </p:spPr>
        <p:txBody>
          <a:bodyPr>
            <a:normAutofit fontScale="90000"/>
          </a:bodyPr>
          <a:lstStyle/>
          <a:p>
            <a:r>
              <a:rPr lang="ru-RU" dirty="0" smtClean="0">
                <a:solidFill>
                  <a:srgbClr val="FF0000"/>
                </a:solidFill>
              </a:rPr>
              <a:t/>
            </a:r>
            <a:br>
              <a:rPr lang="ru-RU" dirty="0" smtClean="0">
                <a:solidFill>
                  <a:srgbClr val="FF0000"/>
                </a:solidFill>
              </a:rPr>
            </a:br>
            <a:endParaRPr lang="ru-RU" sz="3600" b="1" i="1" dirty="0">
              <a:solidFill>
                <a:srgbClr val="FF0000"/>
              </a:solidFill>
            </a:endParaRPr>
          </a:p>
        </p:txBody>
      </p:sp>
      <p:sp>
        <p:nvSpPr>
          <p:cNvPr id="3" name="Подзаголовок 2"/>
          <p:cNvSpPr>
            <a:spLocks noGrp="1"/>
          </p:cNvSpPr>
          <p:nvPr>
            <p:ph type="subTitle" idx="1"/>
          </p:nvPr>
        </p:nvSpPr>
        <p:spPr>
          <a:xfrm>
            <a:off x="0" y="404664"/>
            <a:ext cx="9144000" cy="936104"/>
          </a:xfrm>
        </p:spPr>
        <p:txBody>
          <a:bodyPr>
            <a:normAutofit/>
          </a:bodyPr>
          <a:lstStyle/>
          <a:p>
            <a:pPr lvl="0" algn="l">
              <a:spcBef>
                <a:spcPts val="0"/>
              </a:spcBef>
            </a:pPr>
            <a:r>
              <a:rPr lang="ru-RU" sz="4000" kern="0" dirty="0" smtClean="0">
                <a:solidFill>
                  <a:srgbClr val="FF0000"/>
                </a:solidFill>
                <a:latin typeface="Times New Roman"/>
                <a:ea typeface="Microsoft Himalaya" pitchFamily="2" charset="0"/>
                <a:cs typeface="Microsoft Himalaya" pitchFamily="2" charset="0"/>
              </a:rPr>
              <a:t>               Спасибо </a:t>
            </a:r>
            <a:r>
              <a:rPr lang="ru-RU" sz="4000" kern="0" dirty="0">
                <a:solidFill>
                  <a:srgbClr val="FF0000"/>
                </a:solidFill>
                <a:latin typeface="Times New Roman"/>
                <a:ea typeface="Microsoft Himalaya" pitchFamily="2" charset="0"/>
                <a:cs typeface="Microsoft Himalaya" pitchFamily="2" charset="0"/>
              </a:rPr>
              <a:t>за внимание!</a:t>
            </a:r>
            <a:endParaRPr lang="ru-RU" sz="1800" kern="0" dirty="0">
              <a:solidFill>
                <a:srgbClr val="FF0000"/>
              </a:solidFill>
            </a:endParaRPr>
          </a:p>
          <a:p>
            <a:endParaRPr lang="ru-RU" dirty="0" smtClean="0">
              <a:solidFill>
                <a:srgbClr val="FF0000"/>
              </a:solidFill>
            </a:endParaRPr>
          </a:p>
        </p:txBody>
      </p:sp>
      <p:sp>
        <p:nvSpPr>
          <p:cNvPr id="4" name="Прямоугольник 3"/>
          <p:cNvSpPr/>
          <p:nvPr/>
        </p:nvSpPr>
        <p:spPr>
          <a:xfrm>
            <a:off x="395536" y="1443841"/>
            <a:ext cx="7992888" cy="646331"/>
          </a:xfrm>
          <a:prstGeom prst="rect">
            <a:avLst/>
          </a:prstGeom>
        </p:spPr>
        <p:txBody>
          <a:bodyPr wrap="square">
            <a:spAutoFit/>
          </a:bodyPr>
          <a:lstStyle/>
          <a:p>
            <a:pPr defTabSz="457200">
              <a:spcBef>
                <a:spcPct val="20000"/>
              </a:spcBef>
              <a:spcAft>
                <a:spcPts val="600"/>
              </a:spcAft>
              <a:buClr>
                <a:prstClr val="black">
                  <a:lumMod val="75000"/>
                  <a:lumOff val="25000"/>
                </a:prstClr>
              </a:buClr>
            </a:pPr>
            <a:r>
              <a:rPr lang="ru-RU" sz="3600" b="1" i="1" dirty="0" smtClean="0">
                <a:solidFill>
                  <a:prstClr val="black">
                    <a:lumMod val="75000"/>
                    <a:lumOff val="25000"/>
                  </a:prstClr>
                </a:solidFill>
                <a:latin typeface="Times New Roman"/>
              </a:rPr>
              <a:t>     </a:t>
            </a:r>
            <a:endParaRPr lang="ru-RU" sz="2000" b="1" i="1" dirty="0">
              <a:solidFill>
                <a:prstClr val="black">
                  <a:lumMod val="75000"/>
                  <a:lumOff val="25000"/>
                </a:prstClr>
              </a:solidFill>
              <a:latin typeface="Times New Roman"/>
            </a:endParaRPr>
          </a:p>
        </p:txBody>
      </p:sp>
      <p:sp>
        <p:nvSpPr>
          <p:cNvPr id="5" name="Прямоугольник 4"/>
          <p:cNvSpPr/>
          <p:nvPr/>
        </p:nvSpPr>
        <p:spPr>
          <a:xfrm>
            <a:off x="395536" y="874455"/>
            <a:ext cx="8568952" cy="1938992"/>
          </a:xfrm>
          <a:prstGeom prst="rect">
            <a:avLst/>
          </a:prstGeom>
        </p:spPr>
        <p:txBody>
          <a:bodyPr wrap="square">
            <a:spAutoFit/>
          </a:bodyPr>
          <a:lstStyle/>
          <a:p>
            <a:endParaRPr lang="ru-RU" sz="4000" kern="0" dirty="0" smtClean="0">
              <a:solidFill>
                <a:prstClr val="black">
                  <a:lumMod val="75000"/>
                  <a:lumOff val="25000"/>
                </a:prstClr>
              </a:solidFill>
              <a:latin typeface="Times New Roman"/>
              <a:ea typeface="Microsoft Himalaya" pitchFamily="2" charset="0"/>
              <a:cs typeface="Microsoft Himalaya" pitchFamily="2" charset="0"/>
            </a:endParaRPr>
          </a:p>
          <a:p>
            <a:endParaRPr lang="ru-RU" sz="4000" kern="0" dirty="0">
              <a:solidFill>
                <a:prstClr val="black">
                  <a:lumMod val="75000"/>
                  <a:lumOff val="25000"/>
                </a:prstClr>
              </a:solidFill>
              <a:latin typeface="Times New Roman"/>
              <a:ea typeface="Microsoft Himalaya" pitchFamily="2" charset="0"/>
              <a:cs typeface="Microsoft Himalaya" pitchFamily="2" charset="0"/>
            </a:endParaRPr>
          </a:p>
          <a:p>
            <a:r>
              <a:rPr lang="ru-RU" sz="4000" kern="0" dirty="0" smtClean="0">
                <a:solidFill>
                  <a:prstClr val="black">
                    <a:lumMod val="75000"/>
                    <a:lumOff val="25000"/>
                  </a:prstClr>
                </a:solidFill>
                <a:latin typeface="Times New Roman"/>
                <a:ea typeface="Microsoft Himalaya" pitchFamily="2" charset="0"/>
                <a:cs typeface="Microsoft Himalaya" pitchFamily="2" charset="0"/>
              </a:rPr>
              <a:t>         </a:t>
            </a:r>
            <a:endParaRPr lang="ru-RU" kern="0" dirty="0" smtClean="0">
              <a:solidFill>
                <a:srgbClr val="FF0000"/>
              </a:solidFill>
            </a:endParaRP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1714500"/>
            <a:ext cx="45720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51845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692696"/>
            <a:ext cx="7269129" cy="924475"/>
          </a:xfrm>
        </p:spPr>
        <p:txBody>
          <a:bodyPr/>
          <a:lstStyle/>
          <a:p>
            <a:r>
              <a:rPr lang="ru-RU" b="1" kern="0" dirty="0">
                <a:solidFill>
                  <a:srgbClr val="FF0000"/>
                </a:solidFill>
                <a:latin typeface="Times New Roman" pitchFamily="18" charset="0"/>
                <a:cs typeface="Times New Roman" pitchFamily="18" charset="0"/>
              </a:rPr>
              <a:t>Участники проекта:</a:t>
            </a:r>
            <a:br>
              <a:rPr lang="ru-RU" b="1" kern="0" dirty="0">
                <a:solidFill>
                  <a:srgbClr val="FF0000"/>
                </a:solidFill>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323528" y="908720"/>
            <a:ext cx="8568952" cy="5688631"/>
          </a:xfrm>
        </p:spPr>
        <p:txBody>
          <a:bodyPr>
            <a:normAutofit/>
          </a:bodyPr>
          <a:lstStyle/>
          <a:p>
            <a:pPr lvl="0" defTabSz="914400" eaLnBrk="0" fontAlgn="base" hangingPunct="0">
              <a:lnSpc>
                <a:spcPct val="90000"/>
              </a:lnSpc>
              <a:spcAft>
                <a:spcPct val="0"/>
              </a:spcAft>
              <a:buClrTx/>
              <a:buFontTx/>
              <a:buChar char="•"/>
            </a:pPr>
            <a:r>
              <a:rPr lang="ru-RU" sz="2800" kern="0" dirty="0">
                <a:solidFill>
                  <a:srgbClr val="000000"/>
                </a:solidFill>
                <a:latin typeface="Times New Roman" pitchFamily="18" charset="0"/>
                <a:cs typeface="Times New Roman" pitchFamily="18" charset="0"/>
              </a:rPr>
              <a:t>Дети, родители, воспитатель старшей группы №5</a:t>
            </a:r>
            <a:r>
              <a:rPr lang="ru-RU" sz="2800" kern="0" dirty="0" smtClean="0">
                <a:solidFill>
                  <a:srgbClr val="000000"/>
                </a:solidFill>
                <a:latin typeface="Times New Roman" pitchFamily="18" charset="0"/>
                <a:cs typeface="Times New Roman" pitchFamily="18" charset="0"/>
              </a:rPr>
              <a:t>.</a:t>
            </a:r>
          </a:p>
          <a:p>
            <a:pPr lvl="0" defTabSz="914400" eaLnBrk="0" fontAlgn="base" hangingPunct="0">
              <a:lnSpc>
                <a:spcPct val="90000"/>
              </a:lnSpc>
              <a:spcAft>
                <a:spcPct val="0"/>
              </a:spcAft>
              <a:buClrTx/>
              <a:buFontTx/>
              <a:buChar char="•"/>
            </a:pPr>
            <a:endParaRPr lang="ru-RU" sz="3200" b="1" kern="0" dirty="0" smtClean="0">
              <a:solidFill>
                <a:srgbClr val="002060"/>
              </a:solidFill>
              <a:latin typeface="Times New Roman" pitchFamily="18" charset="0"/>
              <a:cs typeface="Times New Roman" pitchFamily="18" charset="0"/>
            </a:endParaRPr>
          </a:p>
          <a:p>
            <a:pPr lvl="0" defTabSz="914400" eaLnBrk="0" fontAlgn="base" hangingPunct="0">
              <a:lnSpc>
                <a:spcPct val="90000"/>
              </a:lnSpc>
              <a:spcAft>
                <a:spcPct val="0"/>
              </a:spcAft>
              <a:buClrTx/>
              <a:buNone/>
            </a:pPr>
            <a:r>
              <a:rPr lang="ru-RU" sz="3200" b="1" kern="0" dirty="0" smtClean="0">
                <a:solidFill>
                  <a:srgbClr val="002060"/>
                </a:solidFill>
                <a:latin typeface="Times New Roman" pitchFamily="18" charset="0"/>
                <a:cs typeface="Times New Roman" pitchFamily="18" charset="0"/>
              </a:rPr>
              <a:t>Тип </a:t>
            </a:r>
            <a:r>
              <a:rPr lang="ru-RU" sz="3200" b="1" kern="0" dirty="0">
                <a:solidFill>
                  <a:srgbClr val="002060"/>
                </a:solidFill>
                <a:latin typeface="Times New Roman" pitchFamily="18" charset="0"/>
                <a:cs typeface="Times New Roman" pitchFamily="18" charset="0"/>
              </a:rPr>
              <a:t>проекта:</a:t>
            </a:r>
            <a:r>
              <a:rPr lang="ru-RU" sz="3200" kern="0" dirty="0">
                <a:solidFill>
                  <a:srgbClr val="002060"/>
                </a:solidFill>
                <a:latin typeface="Times New Roman" pitchFamily="18" charset="0"/>
                <a:cs typeface="Times New Roman" pitchFamily="18" charset="0"/>
              </a:rPr>
              <a:t> </a:t>
            </a:r>
          </a:p>
          <a:p>
            <a:pPr lvl="0" defTabSz="914400" eaLnBrk="0" fontAlgn="base" hangingPunct="0">
              <a:lnSpc>
                <a:spcPct val="90000"/>
              </a:lnSpc>
              <a:spcAft>
                <a:spcPct val="0"/>
              </a:spcAft>
              <a:buClrTx/>
              <a:buFontTx/>
              <a:buChar char="•"/>
            </a:pPr>
            <a:r>
              <a:rPr lang="ru-RU" sz="2800" kern="0" dirty="0">
                <a:solidFill>
                  <a:srgbClr val="000000"/>
                </a:solidFill>
                <a:latin typeface="Times New Roman" pitchFamily="18" charset="0"/>
                <a:cs typeface="Times New Roman" pitchFamily="18" charset="0"/>
              </a:rPr>
              <a:t>По доминирующей в проекте деятельности: творческий.</a:t>
            </a:r>
          </a:p>
          <a:p>
            <a:pPr lvl="0" defTabSz="914400" eaLnBrk="0" fontAlgn="base" hangingPunct="0">
              <a:lnSpc>
                <a:spcPct val="90000"/>
              </a:lnSpc>
              <a:spcAft>
                <a:spcPct val="0"/>
              </a:spcAft>
              <a:buClrTx/>
              <a:buFontTx/>
              <a:buChar char="•"/>
            </a:pPr>
            <a:r>
              <a:rPr lang="ru-RU" sz="2800" kern="0" dirty="0">
                <a:solidFill>
                  <a:srgbClr val="000000"/>
                </a:solidFill>
                <a:latin typeface="Times New Roman" pitchFamily="18" charset="0"/>
                <a:cs typeface="Times New Roman" pitchFamily="18" charset="0"/>
              </a:rPr>
              <a:t>По содержанию: обучающий.</a:t>
            </a:r>
          </a:p>
          <a:p>
            <a:pPr lvl="0" defTabSz="914400" eaLnBrk="0" fontAlgn="base" hangingPunct="0">
              <a:lnSpc>
                <a:spcPct val="90000"/>
              </a:lnSpc>
              <a:spcAft>
                <a:spcPct val="0"/>
              </a:spcAft>
              <a:buClrTx/>
              <a:buFontTx/>
              <a:buChar char="•"/>
            </a:pPr>
            <a:r>
              <a:rPr lang="ru-RU" sz="2800" kern="0" dirty="0">
                <a:solidFill>
                  <a:srgbClr val="000000"/>
                </a:solidFill>
                <a:latin typeface="Times New Roman" pitchFamily="18" charset="0"/>
                <a:cs typeface="Times New Roman" pitchFamily="18" charset="0"/>
              </a:rPr>
              <a:t>По числу участников проекта: групповой (</a:t>
            </a:r>
            <a:r>
              <a:rPr lang="ru-RU" sz="2800" kern="0" dirty="0" smtClean="0">
                <a:solidFill>
                  <a:srgbClr val="000000"/>
                </a:solidFill>
                <a:latin typeface="Times New Roman" pitchFamily="18" charset="0"/>
                <a:cs typeface="Times New Roman" pitchFamily="18" charset="0"/>
              </a:rPr>
              <a:t>15-23 </a:t>
            </a:r>
            <a:r>
              <a:rPr lang="ru-RU" sz="2800" kern="0" dirty="0">
                <a:solidFill>
                  <a:srgbClr val="000000"/>
                </a:solidFill>
                <a:latin typeface="Times New Roman" pitchFamily="18" charset="0"/>
                <a:cs typeface="Times New Roman" pitchFamily="18" charset="0"/>
              </a:rPr>
              <a:t>человек, все желающие).</a:t>
            </a:r>
          </a:p>
          <a:p>
            <a:pPr lvl="0" defTabSz="914400" eaLnBrk="0" fontAlgn="base" hangingPunct="0">
              <a:lnSpc>
                <a:spcPct val="90000"/>
              </a:lnSpc>
              <a:spcAft>
                <a:spcPct val="0"/>
              </a:spcAft>
              <a:buClrTx/>
              <a:buFontTx/>
              <a:buChar char="•"/>
            </a:pPr>
            <a:r>
              <a:rPr lang="ru-RU" sz="2800" kern="0" dirty="0">
                <a:solidFill>
                  <a:srgbClr val="000000"/>
                </a:solidFill>
                <a:latin typeface="Times New Roman" pitchFamily="18" charset="0"/>
                <a:cs typeface="Times New Roman" pitchFamily="18" charset="0"/>
              </a:rPr>
              <a:t>По времени проведения: краткосрочный </a:t>
            </a:r>
            <a:r>
              <a:rPr lang="ru-RU" sz="2800" kern="0" dirty="0" smtClean="0">
                <a:solidFill>
                  <a:srgbClr val="000000"/>
                </a:solidFill>
                <a:latin typeface="Times New Roman" pitchFamily="18" charset="0"/>
                <a:cs typeface="Times New Roman" pitchFamily="18" charset="0"/>
              </a:rPr>
              <a:t>(4 месяца).</a:t>
            </a:r>
            <a:endParaRPr lang="ru-RU" sz="2800" kern="0" dirty="0">
              <a:solidFill>
                <a:srgbClr val="000000"/>
              </a:solidFill>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xmlns="" val="2601844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88641"/>
            <a:ext cx="7125113" cy="720079"/>
          </a:xfrm>
        </p:spPr>
        <p:txBody>
          <a:bodyPr/>
          <a:lstStyle/>
          <a:p>
            <a:r>
              <a:rPr lang="ru-RU" sz="72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a:t>
            </a:r>
            <a:r>
              <a:rPr lang="ru-RU" sz="54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Актуальность</a:t>
            </a:r>
            <a:r>
              <a:rPr lang="ru-RU" sz="54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a:t>
            </a:r>
            <a:endParaRPr lang="ru-RU" sz="5400" dirty="0"/>
          </a:p>
        </p:txBody>
      </p:sp>
      <p:sp>
        <p:nvSpPr>
          <p:cNvPr id="3" name="Объект 2"/>
          <p:cNvSpPr>
            <a:spLocks noGrp="1"/>
          </p:cNvSpPr>
          <p:nvPr>
            <p:ph idx="1"/>
          </p:nvPr>
        </p:nvSpPr>
        <p:spPr>
          <a:xfrm>
            <a:off x="323528" y="1124744"/>
            <a:ext cx="8568952" cy="5616624"/>
          </a:xfrm>
        </p:spPr>
        <p:txBody>
          <a:bodyPr>
            <a:normAutofit/>
          </a:bodyPr>
          <a:lstStyle/>
          <a:p>
            <a:pPr marL="0" lvl="0" indent="0" algn="just" defTabSz="914400" fontAlgn="base">
              <a:spcBef>
                <a:spcPct val="0"/>
              </a:spcBef>
              <a:spcAft>
                <a:spcPct val="0"/>
              </a:spcAft>
              <a:buClrTx/>
              <a:buNone/>
            </a:pPr>
            <a:r>
              <a:rPr lang="ru-RU" b="1" dirty="0">
                <a:solidFill>
                  <a:srgbClr val="000000"/>
                </a:solidFill>
                <a:latin typeface="Times New Roman" pitchFamily="18" charset="0"/>
                <a:ea typeface="Times New Roman" pitchFamily="18" charset="0"/>
                <a:cs typeface="Times New Roman" pitchFamily="18" charset="0"/>
              </a:rPr>
              <a:t>Семья — это отдельный неповторимый мир со своими уникальными традициями. Именно традиции создают неповторимую атмосферу в каждой семье.  Они хранят и защищают нас на протяжении всей жизни.</a:t>
            </a:r>
            <a:endParaRPr lang="ru-RU" b="1" dirty="0">
              <a:solidFill>
                <a:prstClr val="black"/>
              </a:solidFill>
              <a:latin typeface="Times New Roman" pitchFamily="18" charset="0"/>
              <a:cs typeface="Times New Roman" pitchFamily="18" charset="0"/>
            </a:endParaRPr>
          </a:p>
          <a:p>
            <a:pPr marL="0" lvl="0" indent="0" algn="just" defTabSz="914400" eaLnBrk="0" fontAlgn="base" hangingPunct="0">
              <a:spcBef>
                <a:spcPct val="0"/>
              </a:spcBef>
              <a:spcAft>
                <a:spcPct val="0"/>
              </a:spcAft>
              <a:buClrTx/>
              <a:buNone/>
            </a:pPr>
            <a:r>
              <a:rPr lang="ru-RU" b="1" dirty="0">
                <a:solidFill>
                  <a:srgbClr val="000000"/>
                </a:solidFill>
                <a:latin typeface="Times New Roman" pitchFamily="18" charset="0"/>
                <a:ea typeface="Times New Roman" pitchFamily="18" charset="0"/>
                <a:cs typeface="Times New Roman" pitchFamily="18" charset="0"/>
              </a:rPr>
              <a:t>Семейные традиции – это элементы культурного наследия, передающиеся из поколения в поколение. В настоящее время нельзя не отметить, что во многих семьях наблюдается ослабление связей между детьми и родителями. Это ведет к потере традиций, которые и являются фундаментом культурной жизни человеческого общества. Когда люди по-настоящему ценят, уважают и любят друг друга, то в их семье интересная совместная жизнь. Им приятно доставлять своим близким удовольствие, дарить им подарки, устраивать для них праздники. Общие радости собирают всех за большим столом по случаю семейных торжеств: дней рождения, именин, юбилеев. У каждой семьи собственные ритуалы приема гостей, обычаи поздравлять родственников, обряды поминовения ушедших из жизни дорогих им людей. Семью  объединяет совокупность духовных ценностей, которые характеризуют уровень развития семьи, отношения между разными поколениями. Устройство  семейного уклада постоянно вбирает в себя все лучшее из окружающей жизни, но при этом творит уникальный мир своего дома. Какие-то традиции перешли к нам от родителей, какие-то мы создаем сами. Мы прекрасно понимаем, что соблюдение традиций –  это путь к единению семьи.</a:t>
            </a:r>
            <a:endParaRPr lang="ru-RU" b="1" dirty="0">
              <a:solidFill>
                <a:prstClr val="black"/>
              </a:solidFill>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xmlns="" val="77964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16633"/>
            <a:ext cx="7125113" cy="720080"/>
          </a:xfrm>
        </p:spPr>
        <p:txBody>
          <a:bodyPr/>
          <a:lstStyle/>
          <a:p>
            <a:r>
              <a:rPr lang="ru-RU" sz="60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cs typeface="+mj-cs"/>
              </a:rPr>
              <a:t>       Проблема</a:t>
            </a:r>
            <a:r>
              <a:rPr lang="ru-RU" sz="60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cs typeface="+mj-cs"/>
              </a:rPr>
              <a:t>: </a:t>
            </a:r>
            <a:endParaRPr lang="ru-RU" sz="6000" dirty="0"/>
          </a:p>
        </p:txBody>
      </p:sp>
      <p:sp>
        <p:nvSpPr>
          <p:cNvPr id="3" name="Объект 2"/>
          <p:cNvSpPr>
            <a:spLocks noGrp="1"/>
          </p:cNvSpPr>
          <p:nvPr>
            <p:ph idx="1"/>
          </p:nvPr>
        </p:nvSpPr>
        <p:spPr>
          <a:xfrm>
            <a:off x="251520" y="1052736"/>
            <a:ext cx="8640959" cy="5616623"/>
          </a:xfrm>
        </p:spPr>
        <p:txBody>
          <a:bodyPr>
            <a:normAutofit fontScale="92500"/>
          </a:bodyPr>
          <a:lstStyle/>
          <a:p>
            <a:pPr lvl="0" defTabSz="914400">
              <a:spcAft>
                <a:spcPts val="0"/>
              </a:spcAft>
              <a:buClrTx/>
              <a:buNone/>
            </a:pPr>
            <a:r>
              <a:rPr lang="ru-RU" sz="2500" b="1" dirty="0" smtClean="0">
                <a:solidFill>
                  <a:prstClr val="black"/>
                </a:solidFill>
                <a:latin typeface="Times New Roman" pitchFamily="18" charset="0"/>
                <a:cs typeface="Times New Roman" pitchFamily="18" charset="0"/>
              </a:rPr>
              <a:t>        Существует </a:t>
            </a:r>
            <a:r>
              <a:rPr lang="ru-RU" sz="2500" b="1" dirty="0">
                <a:solidFill>
                  <a:prstClr val="black"/>
                </a:solidFill>
                <a:latin typeface="Times New Roman" pitchFamily="18" charset="0"/>
                <a:cs typeface="Times New Roman" pitchFamily="18" charset="0"/>
              </a:rPr>
              <a:t>необходимость создания условий, обеспечивающих целостное развитие ребёнка, компетентность его родителей, способность разрешать разные типы социально-педагогических ситуаций, связанных с воспитанием ребёнка.</a:t>
            </a:r>
          </a:p>
          <a:p>
            <a:pPr lvl="0" defTabSz="914400">
              <a:spcAft>
                <a:spcPts val="0"/>
              </a:spcAft>
              <a:buClrTx/>
              <a:buNone/>
            </a:pPr>
            <a:r>
              <a:rPr lang="ru-RU" sz="2500" b="1" dirty="0">
                <a:solidFill>
                  <a:prstClr val="black"/>
                </a:solidFill>
                <a:latin typeface="Times New Roman" pitchFamily="18" charset="0"/>
                <a:cs typeface="Times New Roman" pitchFamily="18" charset="0"/>
              </a:rPr>
              <a:t>        Внедрение проекта обеспечит оптимальные условия для изучения детьми традиций своей семьи, возрастет интерес к семье, ее прошлому и настоящему. У детей появится желание быть похожими на близких людей в делах, поступках. Проявится эмоционально–положительное отношение к своей семье, гордость за свою семью, бережное отношение к семейным реликвиям. Чаще возникнет желание реализовать знания о семье в собственной деятельности (рассказы, рисунки, предъявление семейных </a:t>
            </a:r>
            <a:r>
              <a:rPr lang="ru-RU" sz="2500" b="1" dirty="0" smtClean="0">
                <a:solidFill>
                  <a:prstClr val="black"/>
                </a:solidFill>
                <a:latin typeface="Times New Roman" pitchFamily="18" charset="0"/>
                <a:cs typeface="Times New Roman" pitchFamily="18" charset="0"/>
              </a:rPr>
              <a:t>реликвий, семейных праздников, традиций).</a:t>
            </a:r>
            <a:endParaRPr lang="ru-RU" sz="2500" b="1" dirty="0">
              <a:solidFill>
                <a:prstClr val="black"/>
              </a:solidFill>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xmlns="" val="574235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675725"/>
            <a:ext cx="7125113" cy="593036"/>
          </a:xfrm>
        </p:spPr>
        <p:txBody>
          <a:bodyPr/>
          <a:lstStyle/>
          <a:p>
            <a:pPr lvl="0" defTabSz="914400">
              <a:spcBef>
                <a:spcPts val="0"/>
              </a:spcBef>
            </a:pPr>
            <a:r>
              <a:rPr lang="ru-RU" sz="44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Новизна</a:t>
            </a:r>
            <a:r>
              <a:rPr lang="ru-RU" sz="44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a:t>
            </a:r>
            <a:r>
              <a:rPr lang="ru-RU" sz="4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mn-ea"/>
                <a:cs typeface="+mn-cs"/>
              </a:rPr>
              <a:t> </a:t>
            </a:r>
            <a:br>
              <a:rPr lang="ru-RU" sz="4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mn-ea"/>
                <a:cs typeface="+mn-cs"/>
              </a:rPr>
            </a:br>
            <a:endParaRPr lang="ru-RU" dirty="0"/>
          </a:p>
        </p:txBody>
      </p:sp>
      <p:sp>
        <p:nvSpPr>
          <p:cNvPr id="3" name="Объект 2"/>
          <p:cNvSpPr>
            <a:spLocks noGrp="1"/>
          </p:cNvSpPr>
          <p:nvPr>
            <p:ph idx="1"/>
          </p:nvPr>
        </p:nvSpPr>
        <p:spPr>
          <a:xfrm>
            <a:off x="179512" y="1124745"/>
            <a:ext cx="8784976" cy="5472607"/>
          </a:xfrm>
        </p:spPr>
        <p:txBody>
          <a:bodyPr/>
          <a:lstStyle/>
          <a:p>
            <a:pPr marL="0" lvl="0" indent="0" algn="just" defTabSz="914400">
              <a:spcBef>
                <a:spcPts val="0"/>
              </a:spcBef>
              <a:spcAft>
                <a:spcPts val="0"/>
              </a:spcAft>
              <a:buClrTx/>
              <a:buNone/>
            </a:pPr>
            <a:r>
              <a:rPr lang="ru-RU" sz="2800" b="1" dirty="0">
                <a:solidFill>
                  <a:prstClr val="black"/>
                </a:solidFill>
                <a:latin typeface="Times New Roman" pitchFamily="18" charset="0"/>
                <a:cs typeface="Times New Roman" pitchFamily="18" charset="0"/>
              </a:rPr>
              <a:t>Заключается в выработке новых схем по использованию нетрадиционного подхода к ознакомлению и приобщению детей к семейным традициям, ценностям и взаимодействию с семьёй. Особенностью данного проекта является то, что он должен осуществляться только в тесном взаимодействии с родителями и педагогами. Совместная исследовательская деятельность дошкольников, родителей и педагогов способствует формированию толерантности, культурно-ценностных ориентаций, духовно-нравственному и художественно-эстетическому развитию.</a:t>
            </a:r>
          </a:p>
          <a:p>
            <a:pPr marL="0" lvl="0" indent="0" defTabSz="914400">
              <a:spcBef>
                <a:spcPts val="0"/>
              </a:spcBef>
              <a:spcAft>
                <a:spcPts val="0"/>
              </a:spcAft>
              <a:buClrTx/>
              <a:buNone/>
            </a:pPr>
            <a:endParaRPr lang="ru-RU" dirty="0">
              <a:solidFill>
                <a:prstClr val="black"/>
              </a:solidFill>
              <a:latin typeface="Calibri"/>
            </a:endParaRPr>
          </a:p>
          <a:p>
            <a:endParaRPr lang="ru-RU" dirty="0"/>
          </a:p>
        </p:txBody>
      </p:sp>
    </p:spTree>
    <p:extLst>
      <p:ext uri="{BB962C8B-B14F-4D97-AF65-F5344CB8AC3E}">
        <p14:creationId xmlns:p14="http://schemas.microsoft.com/office/powerpoint/2010/main" xmlns="" val="2801118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84976" cy="1411559"/>
          </a:xfrm>
        </p:spPr>
        <p:txBody>
          <a:bodyPr/>
          <a:lstStyle/>
          <a:p>
            <a:pPr lvl="0" defTabSz="914400">
              <a:spcBef>
                <a:spcPts val="0"/>
              </a:spcBef>
            </a:pPr>
            <a:r>
              <a:rPr lang="ru-RU" sz="36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Формы работы с участниками проекта</a:t>
            </a:r>
            <a:r>
              <a:rPr lang="ru-RU" sz="36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a:t>
            </a:r>
            <a:r>
              <a:rPr lang="ru-RU"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a:r>
            <a:br>
              <a:rPr lang="ru-RU"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br>
            <a:r>
              <a:rPr lang="ru-RU"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с </a:t>
            </a:r>
            <a:r>
              <a:rPr lang="ru-RU"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детьми</a:t>
            </a:r>
            <a:br>
              <a:rPr lang="ru-RU"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br>
            <a:endParaRPr lang="ru-RU" dirty="0"/>
          </a:p>
        </p:txBody>
      </p:sp>
      <p:sp>
        <p:nvSpPr>
          <p:cNvPr id="3" name="Объект 2"/>
          <p:cNvSpPr>
            <a:spLocks noGrp="1"/>
          </p:cNvSpPr>
          <p:nvPr>
            <p:ph idx="1"/>
          </p:nvPr>
        </p:nvSpPr>
        <p:spPr>
          <a:xfrm>
            <a:off x="179512" y="1412776"/>
            <a:ext cx="8712968" cy="5184575"/>
          </a:xfrm>
        </p:spPr>
        <p:txBody>
          <a:bodyPr>
            <a:normAutofit lnSpcReduction="10000"/>
          </a:bodyPr>
          <a:lstStyle/>
          <a:p>
            <a:pPr marL="0" lvl="0" indent="0" algn="just" defTabSz="914400">
              <a:spcBef>
                <a:spcPts val="0"/>
              </a:spcBef>
              <a:spcAft>
                <a:spcPts val="0"/>
              </a:spcAft>
              <a:buClr>
                <a:srgbClr val="C00000"/>
              </a:buClr>
              <a:buFont typeface="Wingdings" pitchFamily="2" charset="2"/>
              <a:buChar char="Ø"/>
            </a:pPr>
            <a:r>
              <a:rPr lang="ru-RU" sz="2400" b="1" dirty="0" smtClean="0">
                <a:solidFill>
                  <a:prstClr val="black"/>
                </a:solidFill>
              </a:rPr>
              <a:t>Рассматривание </a:t>
            </a:r>
            <a:r>
              <a:rPr lang="ru-RU" sz="2400" b="1" dirty="0">
                <a:solidFill>
                  <a:prstClr val="black"/>
                </a:solidFill>
              </a:rPr>
              <a:t>семейных альбомов, картин, иллюстраций.</a:t>
            </a:r>
          </a:p>
          <a:p>
            <a:pPr marL="0" lvl="0" indent="0" algn="just" defTabSz="914400">
              <a:spcBef>
                <a:spcPts val="0"/>
              </a:spcBef>
              <a:spcAft>
                <a:spcPts val="0"/>
              </a:spcAft>
              <a:buClr>
                <a:srgbClr val="C00000"/>
              </a:buClr>
              <a:buFont typeface="Wingdings" pitchFamily="2" charset="2"/>
              <a:buChar char="Ø"/>
            </a:pPr>
            <a:r>
              <a:rPr lang="ru-RU" sz="2400" b="1" dirty="0">
                <a:solidFill>
                  <a:prstClr val="black"/>
                </a:solidFill>
              </a:rPr>
              <a:t>Выставки детских работ в рамках реализации проекта;  дидактические и сюжетно-ролевые игры по проекту.</a:t>
            </a:r>
          </a:p>
          <a:p>
            <a:pPr marL="0" lvl="0" indent="0" algn="just" defTabSz="914400">
              <a:spcBef>
                <a:spcPts val="0"/>
              </a:spcBef>
              <a:spcAft>
                <a:spcPts val="0"/>
              </a:spcAft>
              <a:buClr>
                <a:srgbClr val="C00000"/>
              </a:buClr>
              <a:buFont typeface="Wingdings" pitchFamily="2" charset="2"/>
              <a:buChar char="Ø"/>
            </a:pPr>
            <a:r>
              <a:rPr lang="ru-RU" sz="2400" b="1" dirty="0">
                <a:solidFill>
                  <a:prstClr val="black"/>
                </a:solidFill>
              </a:rPr>
              <a:t>Разучивание стихов, пословиц, поговорок о семье; творческая речевая деятельность: сочинение рассказов и сказок о семье;</a:t>
            </a:r>
          </a:p>
          <a:p>
            <a:pPr marL="0" lvl="0" indent="0" algn="just" defTabSz="914400">
              <a:spcBef>
                <a:spcPts val="0"/>
              </a:spcBef>
              <a:spcAft>
                <a:spcPts val="0"/>
              </a:spcAft>
              <a:buClr>
                <a:srgbClr val="C00000"/>
              </a:buClr>
              <a:buFont typeface="Wingdings" pitchFamily="2" charset="2"/>
              <a:buChar char="Ø"/>
            </a:pPr>
            <a:r>
              <a:rPr lang="ru-RU" sz="2400" b="1" dirty="0">
                <a:solidFill>
                  <a:prstClr val="black"/>
                </a:solidFill>
              </a:rPr>
              <a:t>Семейные развлечения, конкурсы, праздники.</a:t>
            </a:r>
          </a:p>
          <a:p>
            <a:pPr marL="0" lvl="0" indent="0" algn="just" defTabSz="914400">
              <a:spcBef>
                <a:spcPts val="0"/>
              </a:spcBef>
              <a:spcAft>
                <a:spcPts val="0"/>
              </a:spcAft>
              <a:buClr>
                <a:srgbClr val="C00000"/>
              </a:buClr>
              <a:buFont typeface="Wingdings" pitchFamily="2" charset="2"/>
              <a:buChar char="Ø"/>
            </a:pPr>
            <a:r>
              <a:rPr lang="ru-RU" sz="2400" b="1" dirty="0">
                <a:solidFill>
                  <a:prstClr val="black"/>
                </a:solidFill>
              </a:rPr>
              <a:t>Просмотры видеозаписей домашних праздников и других семейных традиций, фильма «Наша жизнь в детском саду», праздников в детском саду.</a:t>
            </a:r>
          </a:p>
          <a:p>
            <a:pPr marL="0" lvl="0" indent="0" algn="just" defTabSz="914400">
              <a:spcBef>
                <a:spcPts val="0"/>
              </a:spcBef>
              <a:spcAft>
                <a:spcPts val="0"/>
              </a:spcAft>
              <a:buClr>
                <a:srgbClr val="C00000"/>
              </a:buClr>
              <a:buFont typeface="Wingdings" pitchFamily="2" charset="2"/>
              <a:buChar char="Ø"/>
            </a:pPr>
            <a:r>
              <a:rPr lang="ru-RU" sz="2400" b="1" dirty="0" smtClean="0">
                <a:solidFill>
                  <a:prstClr val="black"/>
                </a:solidFill>
              </a:rPr>
              <a:t>Непосредственно образовательная деятельность в виде бесед, игр, драматизаций, экскурсий, кукольных спектаклей.</a:t>
            </a:r>
          </a:p>
          <a:p>
            <a:endParaRPr lang="ru-RU" dirty="0"/>
          </a:p>
        </p:txBody>
      </p:sp>
    </p:spTree>
    <p:extLst>
      <p:ext uri="{BB962C8B-B14F-4D97-AF65-F5344CB8AC3E}">
        <p14:creationId xmlns:p14="http://schemas.microsoft.com/office/powerpoint/2010/main" xmlns="" val="3342353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260649"/>
            <a:ext cx="7125113" cy="864096"/>
          </a:xfrm>
        </p:spPr>
        <p:txBody>
          <a:bodyPr/>
          <a:lstStyle/>
          <a:p>
            <a:pPr lvl="0" defTabSz="914400">
              <a:spcBef>
                <a:spcPts val="0"/>
              </a:spcBef>
            </a:pPr>
            <a:r>
              <a:rPr lang="ru-RU" sz="44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с </a:t>
            </a:r>
            <a:r>
              <a:rPr lang="ru-RU" sz="44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родителями:</a:t>
            </a:r>
            <a:br>
              <a:rPr lang="ru-RU" sz="44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br>
            <a:endParaRPr lang="ru-RU" dirty="0"/>
          </a:p>
        </p:txBody>
      </p:sp>
      <p:sp>
        <p:nvSpPr>
          <p:cNvPr id="3" name="Объект 2"/>
          <p:cNvSpPr>
            <a:spLocks noGrp="1"/>
          </p:cNvSpPr>
          <p:nvPr>
            <p:ph idx="1"/>
          </p:nvPr>
        </p:nvSpPr>
        <p:spPr>
          <a:xfrm>
            <a:off x="179512" y="1124744"/>
            <a:ext cx="8712968" cy="5328591"/>
          </a:xfrm>
        </p:spPr>
        <p:txBody>
          <a:bodyPr>
            <a:normAutofit lnSpcReduction="10000"/>
          </a:bodyPr>
          <a:lstStyle/>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Наглядная информация (папки-передвижки, стендовая информация, информация на сайте детского сада);</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Беседы и консультации;</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Родительское  собрание в рамках реализации проекта: «Роль семьи в воспитании детей»,              </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 Анкетирование:  «Семейные традиции – основа семейного благополучия».</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Развлечения и праздники в ДОУ с участием родителей: «Как хорошо, что есть на свете мама»;  «Рождественские посиделки»;  «Слава Армии родной»;  «Мир, в котором живут дети»;  мастер – класс  «Светлый праздник пасхи»;  «Когда мы вместе, душа на месте».</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Участие в конкурсах, выставках.</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Участие родителей  в фотовыставке «Я и моя семья</a:t>
            </a:r>
            <a:r>
              <a:rPr lang="ru-RU" sz="2400" b="1" dirty="0" smtClean="0">
                <a:solidFill>
                  <a:prstClr val="black"/>
                </a:solidFill>
                <a:latin typeface="Times New Roman" pitchFamily="18" charset="0"/>
                <a:cs typeface="Times New Roman" pitchFamily="18" charset="0"/>
              </a:rPr>
              <a:t>»; «Семейный Герб», «Семейное Древо».</a:t>
            </a:r>
            <a:endParaRPr lang="ru-RU" sz="2400" b="1" dirty="0">
              <a:solidFill>
                <a:prstClr val="black"/>
              </a:solidFill>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xmlns="" val="2760962198"/>
      </p:ext>
    </p:extLst>
  </p:cSld>
  <p:clrMapOvr>
    <a:masterClrMapping/>
  </p:clrMapOvr>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TM02455596[[fn=Весна]]</Template>
  <TotalTime>1025</TotalTime>
  <Words>1046</Words>
  <Application>Microsoft Office PowerPoint</Application>
  <PresentationFormat>Экран (4:3)</PresentationFormat>
  <Paragraphs>180</Paragraphs>
  <Slides>36</Slides>
  <Notes>0</Notes>
  <HiddenSlides>0</HiddenSlides>
  <MMClips>0</MMClips>
  <ScaleCrop>false</ScaleCrop>
  <HeadingPairs>
    <vt:vector size="4" baseType="variant">
      <vt:variant>
        <vt:lpstr>Тема</vt:lpstr>
      </vt:variant>
      <vt:variant>
        <vt:i4>3</vt:i4>
      </vt:variant>
      <vt:variant>
        <vt:lpstr>Заголовки слайдов</vt:lpstr>
      </vt:variant>
      <vt:variant>
        <vt:i4>36</vt:i4>
      </vt:variant>
    </vt:vector>
  </HeadingPairs>
  <TitlesOfParts>
    <vt:vector size="39" baseType="lpstr">
      <vt:lpstr>Spring</vt:lpstr>
      <vt:lpstr>Тема Office</vt:lpstr>
      <vt:lpstr>2_Spring</vt:lpstr>
      <vt:lpstr> </vt:lpstr>
      <vt:lpstr> </vt:lpstr>
      <vt:lpstr>   Цель проекта: Формирование гармонично развитой личности через приобщение детей к семейным традициям и ценностям.  </vt:lpstr>
      <vt:lpstr>Участники проекта: </vt:lpstr>
      <vt:lpstr>      Актуальность:</vt:lpstr>
      <vt:lpstr>       Проблема: </vt:lpstr>
      <vt:lpstr>                Новизна:  </vt:lpstr>
      <vt:lpstr>Формы работы с участниками проекта:                                  с  детьми </vt:lpstr>
      <vt:lpstr>          с родителями: </vt:lpstr>
      <vt:lpstr>       Этапы реализации проекта:</vt:lpstr>
      <vt:lpstr>Семейные традиции - это духовная атмосфера дома, которую составляют: распорядок дня, уклад жизни, обычаи, а также привычки обитателей.</vt:lpstr>
      <vt:lpstr>Слайд 12</vt:lpstr>
      <vt:lpstr>Слайд 13</vt:lpstr>
      <vt:lpstr>Семейные традиции:</vt:lpstr>
      <vt:lpstr>Семейные обеды, ужины –           прекрасная традиция собираться всем             вместе за одним столом для общения</vt:lpstr>
      <vt:lpstr>    Традиция писать письмо Деду Морозу, перед встречей Нового года приоткрывать форточку, чтобы Дед Мороз смог положить подарки под ёлку. </vt:lpstr>
      <vt:lpstr>Новый год, по мнению многих людей, —                    главный семейный праздник.  </vt:lpstr>
      <vt:lpstr>Слайд 18</vt:lpstr>
      <vt:lpstr>Что может помочь нам сохранить историю семейного рода?</vt:lpstr>
      <vt:lpstr>Традиции выезжать за город, на дачу вместе с детьми</vt:lpstr>
      <vt:lpstr>Поездки на отдых всей семьей</vt:lpstr>
      <vt:lpstr>Игры – развлечения с ребёнком</vt:lpstr>
      <vt:lpstr>Чтение в семейном кругу.</vt:lpstr>
      <vt:lpstr>Полезными будут традиции семейного чтения перед сном, пения колыбельных, поцелуев при каждой встрече.</vt:lpstr>
      <vt:lpstr>   Посещение с детьми  музеев, театра.  </vt:lpstr>
      <vt:lpstr>Прививаем любовь к традициям разных народов.</vt:lpstr>
      <vt:lpstr>Слайд 27</vt:lpstr>
      <vt:lpstr>Слайд 28</vt:lpstr>
      <vt:lpstr>Слайд 29</vt:lpstr>
      <vt:lpstr>Слайд 30</vt:lpstr>
      <vt:lpstr>Слайд 31</vt:lpstr>
      <vt:lpstr>  Результаты проектной деятельности </vt:lpstr>
      <vt:lpstr>Слайд 33</vt:lpstr>
      <vt:lpstr>Слайд 34</vt:lpstr>
      <vt:lpstr> </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Педагогическое сопровождение семьи в вопросах духовно-нравственного воспитания детей.</dc:title>
  <dc:creator>user</dc:creator>
  <cp:lastModifiedBy>Future</cp:lastModifiedBy>
  <cp:revision>45</cp:revision>
  <dcterms:created xsi:type="dcterms:W3CDTF">2016-11-29T08:45:35Z</dcterms:created>
  <dcterms:modified xsi:type="dcterms:W3CDTF">2024-09-19T22:38:37Z</dcterms:modified>
</cp:coreProperties>
</file>