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1" r:id="rId17"/>
    <p:sldId id="269" r:id="rId18"/>
    <p:sldId id="273" r:id="rId19"/>
    <p:sldId id="274" r:id="rId20"/>
    <p:sldId id="275" r:id="rId21"/>
    <p:sldId id="277" r:id="rId22"/>
    <p:sldId id="276" r:id="rId23"/>
    <p:sldId id="280" r:id="rId24"/>
    <p:sldId id="279" r:id="rId25"/>
    <p:sldId id="278" r:id="rId26"/>
    <p:sldId id="282" r:id="rId27"/>
    <p:sldId id="281" r:id="rId28"/>
    <p:sldId id="283" r:id="rId29"/>
    <p:sldId id="285" r:id="rId30"/>
    <p:sldId id="284" r:id="rId31"/>
    <p:sldId id="287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2A217-4FF1-46E8-BF54-63BFF321196F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63938-A436-47C3-9F7C-F0C0C8437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5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63938-A436-47C3-9F7C-F0C0C8437A2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8884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</a:rPr>
              <a:t>Ознакомление детей с техникой дизайна в условиях дошкольной образовательной организации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7769" y="226623"/>
            <a:ext cx="47644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– детский сад №113» г.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рска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511" y="4910842"/>
            <a:ext cx="4483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категории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Литвишко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М.Н.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160814"/>
            <a:ext cx="1163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Орск 2022 г.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9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5"/>
            <a:ext cx="7162955" cy="5094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обучения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технике нетрадиционного рисования и освоения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дизайн-культуры: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демонстрация педагогом новой техники рисования (с новым материалом), мотивация ребенка на освоение нового способа;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самостоятельное или совместное со взрослым экспериментирование с новым материалом, новым способом;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апробирование способов рисования ребенком в самостоятельной деятельности;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использование нового способа (материала) при создании художественного образа в самостоятельной или совестной со сверстниками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78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064896" cy="583264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Наглядные (использование иллюстраций, образцов, показ способов действия и т. д.);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Словесные (рассказ, объяснение, указание т д.);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Практические.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89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352928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по детскому дизайну педагог может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знакомить со способами плоскостного и объёмно-пространственного оформления: моделирование, макетирование (фасоны и декор одежды, изготовление аксессуаров);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показывать, как следует планировать свою работу по этапам: замысел, эскиз, макет, воплощение (самостоятельно или со взрослым);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организовать участие детей в создании педагогических композиций к праздничным утренникам и развлечениям (фризы, панно, коллажи, панорамы,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диарамы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в длительных архитектурно-художественных проектах (по сказкам, фольклорно- историческим темам, по дизайну современного города и села);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	учить детей использовать современное оборудование (лекала, трафареты,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степлеры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 п.) и разные материалы (естественные – дерево, камень, ткани и др., и искусственные – различная упаковка, бижутерия, плёнки, галантерея и др.).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64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357166"/>
            <a:ext cx="3857652" cy="442915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Я хочу вам представить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«Мастер –Класс»  Дизайн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«Кукла Масленица» из ниток. Выполняет работу воспитанница Детского сада №113 Подготовительной группы «Цветики –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Семицветики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София О.,  7лет.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арина\Desktop\ДИЗАЙН масленицы\i (3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379124" cy="6115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040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ДИЗАЙН масленицы\i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6715172" cy="6500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040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357166"/>
            <a:ext cx="3214710" cy="2786082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к работе: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-приготовить рабочий материал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-пряжа (разных цветов)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-ножницы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-картон или книгу (для наматывания пряжи)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-подручный материал (ткань, палочка деревянная, цветные нити - для украшения куколки)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Марина\Desktop\ДИЗАЙН масленицы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768469" cy="6357958"/>
          </a:xfrm>
          <a:prstGeom prst="rect">
            <a:avLst/>
          </a:prstGeom>
          <a:noFill/>
        </p:spPr>
      </p:pic>
      <p:pic>
        <p:nvPicPr>
          <p:cNvPr id="3075" name="Picture 3" descr="C:\Users\Марина\Desktop\ДИЗАЙН масленицы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14686"/>
            <a:ext cx="3357586" cy="3405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0400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00042"/>
            <a:ext cx="4143404" cy="40719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1.Этап «Делаем туловище куколки»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Выбираем пряжу для туловища, наматываем на книгу (т.к. она плотнее и удобнее);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одну сторону завязываем ниточкой , той же пряжи;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Вторую сторону разрезаем ножницами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Марина\Desktop\ДИЗАЙН масленицы\i 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929058" cy="5715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0400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Марина\Desktop\ДИЗАЙН масленицы\i (1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729482"/>
            <a:ext cx="4234477" cy="5645969"/>
          </a:xfrm>
          <a:prstGeom prst="rect">
            <a:avLst/>
          </a:prstGeom>
          <a:noFill/>
        </p:spPr>
      </p:pic>
      <p:pic>
        <p:nvPicPr>
          <p:cNvPr id="1026" name="Picture 2" descr="C:\Users\ДС-113\Downloads\16478419231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181646" cy="55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675724"/>
            <a:ext cx="3571900" cy="453922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2.Этап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«Головка   куколки»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готовое туловище куколки складываем пополам и кладем на стол;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-отрезаем нитку того же цвета, что и туловище;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-фиксируем голову и завязываем ниточкой.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рина\Desktop\ДИЗАЙН масленицы\i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500576" cy="600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ДИЗАЙН масленицы\i (2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071934" cy="5429245"/>
          </a:xfrm>
          <a:prstGeom prst="rect">
            <a:avLst/>
          </a:prstGeom>
          <a:noFill/>
        </p:spPr>
      </p:pic>
      <p:pic>
        <p:nvPicPr>
          <p:cNvPr id="6147" name="Picture 3" descr="C:\Users\Марина\Desktop\ДИЗАЙН масленицы\i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794"/>
            <a:ext cx="4232702" cy="5643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488832" cy="100811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современное искусство художественного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конструирования, разработка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 рационального построения предметной среды; это сознательные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интуитивные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усилия по решению проблемы, которая никогда не может быть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 правильно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564904"/>
            <a:ext cx="7776864" cy="4608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дизайн: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костюма 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празднику, спектаклю;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фитокалендаря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уголок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аранжировки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природного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первые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архитектуре;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украшение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игрушек, сувениров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элементов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одежды и т.д.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84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675724"/>
            <a:ext cx="3786214" cy="561079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Этап.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«Ручки для куколки»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выбираем пряжу для рук куколки ,по желанию;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-берем книгу и наматываем пряжу так же , как на туловище;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снимем  намотанную пряжу и кладем на стол;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фиксируем  руки ниточками с двух сторон,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затем разрезаем ножницами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Марина\Desktop\ДИЗАЙН масленицы\i (1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285728"/>
            <a:ext cx="4607751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арина\Desktop\ДИЗАЙН масленицы\i (1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3964809" cy="5286412"/>
          </a:xfrm>
          <a:prstGeom prst="rect">
            <a:avLst/>
          </a:prstGeom>
          <a:noFill/>
        </p:spPr>
      </p:pic>
      <p:pic>
        <p:nvPicPr>
          <p:cNvPr id="8195" name="Picture 3" descr="C:\Users\Марина\Desktop\ДИЗАЙН масленицы\i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14356"/>
            <a:ext cx="4357718" cy="5810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Марина\Desktop\ДИЗАЙН масленицы\i (3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252337" cy="5669782"/>
          </a:xfrm>
          <a:prstGeom prst="rect">
            <a:avLst/>
          </a:prstGeom>
          <a:noFill/>
        </p:spPr>
      </p:pic>
      <p:pic>
        <p:nvPicPr>
          <p:cNvPr id="9218" name="Picture 2" descr="C:\Users\Марина\Desktop\ДИЗАЙН масленицы\i (3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946925" cy="5262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428604"/>
            <a:ext cx="4572032" cy="278608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4.Этап      «Юбочка»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Берем деталь туловища, делим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нити на две части, одну часть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поднимаем  и вкладываем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деталь рук во внутрь;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фиксируем ниткой талию (это 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будет Юбка у куколки)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Марина\Desktop\ДИЗАЙН масленицы\i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804074" cy="5072098"/>
          </a:xfrm>
          <a:prstGeom prst="rect">
            <a:avLst/>
          </a:prstGeom>
          <a:noFill/>
        </p:spPr>
      </p:pic>
      <p:pic>
        <p:nvPicPr>
          <p:cNvPr id="6" name="Picture 2" descr="C:\Users\Марина\Desktop\ДИЗАЙН масленицы\i (3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3464742" cy="314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286280" cy="578647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5.Этап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«Украшение куколки»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Куколку по желанию можно украсить разноцветной  нитью:  жёлтой, синей,  зеленой. В старину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повязывали красную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нить –  считалось защитой от нечистой силы.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также можно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одеть платок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голову  (вырезаем его из ткани)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вырезаем из ткани прямоугольник – и делаем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фартук.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Марина\Desktop\ДИЗАЙН масленицы\i (2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714775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Марина\Desktop\ДИЗАЙН масленицы\i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928802"/>
            <a:ext cx="2571769" cy="4071966"/>
          </a:xfrm>
          <a:prstGeom prst="rect">
            <a:avLst/>
          </a:prstGeom>
          <a:noFill/>
        </p:spPr>
      </p:pic>
      <p:pic>
        <p:nvPicPr>
          <p:cNvPr id="12292" name="Picture 4" descr="C:\Users\Марина\Desktop\ДИЗАЙН масленицы\i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2839661" cy="428628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929058" y="214290"/>
            <a:ext cx="4071966" cy="12144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  можно повязать платок на голову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Марина\Desktop\ДИЗАЙН масленицы\i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357430"/>
            <a:ext cx="2786050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675724"/>
            <a:ext cx="5214974" cy="1467392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Делаем фартук из любой ткани.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Предварительно подрезаем  низ юбки, чтобы край был ровным.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затем подвязываем фартук на пояс куколки.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Марина\Desktop\ДИЗАЙН масленицы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3286148" cy="3929090"/>
          </a:xfrm>
          <a:prstGeom prst="rect">
            <a:avLst/>
          </a:prstGeom>
          <a:noFill/>
        </p:spPr>
      </p:pic>
      <p:pic>
        <p:nvPicPr>
          <p:cNvPr id="13316" name="Picture 4" descr="C:\Users\Марина\Desktop\ДИЗАЙН масленицы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000396" cy="3857652"/>
          </a:xfrm>
          <a:prstGeom prst="rect">
            <a:avLst/>
          </a:prstGeom>
          <a:noFill/>
        </p:spPr>
      </p:pic>
      <p:pic>
        <p:nvPicPr>
          <p:cNvPr id="13317" name="Picture 5" descr="C:\Users\Марина\Desktop\ДИЗАЙН масленицы\i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595567"/>
            <a:ext cx="3053949" cy="3976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357166"/>
            <a:ext cx="4643470" cy="264320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6.Этап «Завершающий»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Берем палочку (от мороженного или шпажку и вставляем во внутрь юбочки проталкиваем до самого верха головы , чтобы крепче держалась.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Марина\Desktop\ДИЗАЙН масленицы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71744"/>
            <a:ext cx="3143271" cy="4077187"/>
          </a:xfrm>
          <a:prstGeom prst="rect">
            <a:avLst/>
          </a:prstGeom>
          <a:noFill/>
        </p:spPr>
      </p:pic>
      <p:pic>
        <p:nvPicPr>
          <p:cNvPr id="14340" name="Picture 4" descr="C:\Users\Марина\Desktop\ДИЗАЙН масленицы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696917" cy="4929222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86380" y="675724"/>
            <a:ext cx="3357585" cy="539648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старину считалось, что куколки – Масленицы символизировали в семье достаток, оберегали жилище, а помещалась кукла перед входом в дом или в красном углу жилища.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 и сейчас верят и на Масленицу делают куколки – Обереги!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Марина\Desktop\ДИЗАЙН масленицы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339859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0"/>
            <a:ext cx="7777397" cy="1600199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Куколки делали из разного материала: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ткани, пряжи, ниток, лыка.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Марина\Desktop\ДИЗАЙН масленицы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214842" cy="4214842"/>
          </a:xfrm>
          <a:prstGeom prst="rect">
            <a:avLst/>
          </a:prstGeom>
          <a:noFill/>
        </p:spPr>
      </p:pic>
      <p:pic>
        <p:nvPicPr>
          <p:cNvPr id="8" name="Picture 3" descr="C:\Users\Марина\Desktop\ДИЗАЙН масленицы\i (3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85728"/>
            <a:ext cx="2143058" cy="3115180"/>
          </a:xfrm>
          <a:prstGeom prst="rect">
            <a:avLst/>
          </a:prstGeom>
          <a:noFill/>
        </p:spPr>
      </p:pic>
      <p:pic>
        <p:nvPicPr>
          <p:cNvPr id="10" name="Picture 2" descr="C:\Users\Марина\Desktop\ДИЗАЙН масленицы\i (37)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500438"/>
            <a:ext cx="3451590" cy="3052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869160"/>
            <a:ext cx="711718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Черты, присущие детскому дизайну: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оригинальность и неповторимость творческого продукта;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знакомство с системой сенсорных эталонов, предпосылкой модульного принципа проектирования;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совместно раздельный характер исполнения замысла;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предметно и пространственно-декоративный характер проектной деятельности;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использование аналогичных материалов и техник;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общий подход в оценке художественности профессионального и “детского” искусства;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самодостаточность неконкурентоспособность продукции детского творчества (эксклюзивного поиска проектанта).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25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какие куколки масленицы  у нас получились!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Марина\Desktop\ДИЗАЙН масленицы\i (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334136" cy="4750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Марина\Desktop\ДИЗАЙН масленицы\i (3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715272" cy="5819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Марина\Desktop\ДИЗАЙН масленицы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5" y="285728"/>
            <a:ext cx="5715040" cy="6389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82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дизайн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предметно-декоративный;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пространственно- декоративный.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2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001963"/>
            <a:ext cx="71151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дизайн-деятельности строится на принципах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Культурологический принцип;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содержания разных образовательных областей в процессе деятельности детского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дизайна;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Компенсаторный принцип;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дифференцированного подхода в организации детского дизайна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сочетания коллективного и индивидуального творчества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сотрудничества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семьей;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активности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2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/>
          </a:bodyPr>
          <a:lstStyle/>
          <a:p>
            <a:pPr marL="139065" indent="450850">
              <a:lnSpc>
                <a:spcPct val="115000"/>
              </a:lnSpc>
              <a:spcBef>
                <a:spcPts val="180"/>
              </a:spcBef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Цель</a:t>
            </a:r>
            <a:r>
              <a:rPr lang="ru-RU" sz="1400" dirty="0">
                <a:latin typeface="Times New Roman"/>
                <a:ea typeface="Times New Roman"/>
              </a:rPr>
              <a:t>: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развитие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познавательных,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конструктивных,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творческих 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художественных</a:t>
            </a:r>
            <a:r>
              <a:rPr lang="ru-RU" sz="1400" spc="-2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способностей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посредством</a:t>
            </a:r>
            <a:r>
              <a:rPr lang="ru-RU" sz="1400" spc="-3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обучения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детей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элементам</a:t>
            </a:r>
            <a:r>
              <a:rPr lang="ru-RU" sz="1400" spc="1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дизайна.</a:t>
            </a:r>
          </a:p>
          <a:p>
            <a:pPr>
              <a:spcBef>
                <a:spcPts val="25"/>
              </a:spcBef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</a:p>
          <a:p>
            <a:pPr marL="590550" marR="108712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Для достижения поставленной цели были определены следующие </a:t>
            </a:r>
            <a:r>
              <a:rPr lang="ru-RU" sz="1400" b="1" i="1" dirty="0">
                <a:latin typeface="Times New Roman"/>
                <a:ea typeface="Times New Roman"/>
              </a:rPr>
              <a:t>задачи:</a:t>
            </a:r>
            <a:r>
              <a:rPr lang="ru-RU" sz="1400" b="1" i="1" spc="-285" dirty="0">
                <a:latin typeface="Times New Roman"/>
                <a:ea typeface="Times New Roman"/>
              </a:rPr>
              <a:t> </a:t>
            </a:r>
            <a:endParaRPr lang="ru-RU" sz="1400" b="1" i="1" spc="-285" dirty="0" smtClean="0">
              <a:latin typeface="Times New Roman"/>
              <a:ea typeface="Times New Roman"/>
            </a:endParaRPr>
          </a:p>
          <a:p>
            <a:pPr marL="590550" marR="1087120">
              <a:lnSpc>
                <a:spcPct val="100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/>
                <a:ea typeface="Times New Roman"/>
              </a:rPr>
              <a:t>Обучающие</a:t>
            </a:r>
            <a:r>
              <a:rPr lang="ru-RU" sz="1400" i="1" dirty="0">
                <a:latin typeface="Times New Roman"/>
                <a:ea typeface="Times New Roman"/>
              </a:rPr>
              <a:t>:</a:t>
            </a:r>
            <a:endParaRPr lang="ru-RU" sz="140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355"/>
              </a:lnSpc>
              <a:spcAft>
                <a:spcPts val="0"/>
              </a:spcAft>
              <a:buSzPts val="1200"/>
              <a:buFont typeface="Times New Roman"/>
              <a:buChar char="-"/>
              <a:tabLst>
                <a:tab pos="67945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обучение</a:t>
            </a:r>
            <a:r>
              <a:rPr lang="ru-RU" sz="1400" spc="-2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детей</a:t>
            </a:r>
            <a:r>
              <a:rPr lang="ru-RU" sz="1400" spc="-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элементам</a:t>
            </a:r>
            <a:r>
              <a:rPr lang="ru-RU" sz="1400" spc="1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дизайн</a:t>
            </a:r>
            <a:r>
              <a:rPr lang="ru-RU" sz="1400" spc="-2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–</a:t>
            </a:r>
            <a:r>
              <a:rPr lang="ru-RU" sz="1400" spc="-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деятельности;</a:t>
            </a:r>
          </a:p>
          <a:p>
            <a:pPr marL="342900" marR="460375" lvl="0" indent="-342900">
              <a:lnSpc>
                <a:spcPct val="115000"/>
              </a:lnSpc>
              <a:spcBef>
                <a:spcPts val="205"/>
              </a:spcBef>
              <a:spcAft>
                <a:spcPts val="0"/>
              </a:spcAft>
              <a:buSzPts val="1200"/>
              <a:buFont typeface="Times New Roman"/>
              <a:buChar char="-"/>
              <a:tabLst>
                <a:tab pos="73152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развитие</a:t>
            </a:r>
            <a:r>
              <a:rPr lang="ru-RU" sz="1400" spc="8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креативного</a:t>
            </a:r>
            <a:r>
              <a:rPr lang="ru-RU" sz="1400" spc="8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мышления</a:t>
            </a:r>
            <a:r>
              <a:rPr lang="ru-RU" sz="1400" spc="8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дошкольников,</a:t>
            </a:r>
            <a:r>
              <a:rPr lang="ru-RU" sz="1400" spc="9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</a:t>
            </a:r>
            <a:r>
              <a:rPr lang="ru-RU" sz="1400" spc="8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помощью</a:t>
            </a:r>
            <a:r>
              <a:rPr lang="ru-RU" sz="1400" spc="5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ознакомления</a:t>
            </a:r>
            <a:r>
              <a:rPr lang="ru-RU" sz="1400" spc="8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</a:t>
            </a:r>
            <a:r>
              <a:rPr lang="ru-RU" sz="1400" spc="-2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методами</a:t>
            </a:r>
            <a:r>
              <a:rPr lang="ru-RU" sz="1400" spc="-2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</a:t>
            </a:r>
            <a:r>
              <a:rPr lang="ru-RU" sz="1400" spc="-1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приемами,</a:t>
            </a:r>
            <a:r>
              <a:rPr lang="ru-RU" sz="1400" spc="-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применяемыми</a:t>
            </a:r>
            <a:r>
              <a:rPr lang="ru-RU" sz="1400" spc="-2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</a:t>
            </a:r>
            <a:r>
              <a:rPr lang="ru-RU" sz="1400" spc="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художественно-конструктивном</a:t>
            </a:r>
            <a:r>
              <a:rPr lang="ru-RU" sz="1400" spc="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дизайне;</a:t>
            </a:r>
          </a:p>
          <a:p>
            <a:pPr marL="342900" marR="462915" lvl="0" indent="-342900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buSzPts val="1200"/>
              <a:buFont typeface="Times New Roman"/>
              <a:buChar char="-"/>
              <a:tabLst>
                <a:tab pos="74358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создание</a:t>
            </a:r>
            <a:r>
              <a:rPr lang="ru-RU" sz="1400" spc="17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условий</a:t>
            </a:r>
            <a:r>
              <a:rPr lang="ru-RU" sz="1400" spc="15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для</a:t>
            </a:r>
            <a:r>
              <a:rPr lang="ru-RU" sz="1400" spc="15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формирования</a:t>
            </a:r>
            <a:r>
              <a:rPr lang="ru-RU" sz="1400" spc="12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знаний,</a:t>
            </a:r>
            <a:r>
              <a:rPr lang="ru-RU" sz="1400" spc="16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умений,</a:t>
            </a:r>
            <a:r>
              <a:rPr lang="ru-RU" sz="1400" spc="18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навыков</a:t>
            </a:r>
            <a:r>
              <a:rPr lang="ru-RU" sz="1400" spc="15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для</a:t>
            </a:r>
            <a:r>
              <a:rPr lang="ru-RU" sz="1400" spc="17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достижения</a:t>
            </a:r>
            <a:r>
              <a:rPr lang="ru-RU" sz="1400" spc="-2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определенных</a:t>
            </a:r>
            <a:r>
              <a:rPr lang="ru-RU" sz="1400" spc="-2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результатов;</a:t>
            </a:r>
          </a:p>
          <a:p>
            <a:pPr marL="342900" marR="463550" lvl="0" indent="-342900">
              <a:lnSpc>
                <a:spcPct val="98000"/>
              </a:lnSpc>
              <a:spcBef>
                <a:spcPts val="5"/>
              </a:spcBef>
              <a:spcAft>
                <a:spcPts val="0"/>
              </a:spcAft>
              <a:buSzPts val="1200"/>
              <a:buFont typeface="Times New Roman"/>
              <a:buChar char="-"/>
              <a:tabLst>
                <a:tab pos="77089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создание</a:t>
            </a:r>
            <a:r>
              <a:rPr lang="ru-RU" sz="1400" spc="7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условий</a:t>
            </a:r>
            <a:r>
              <a:rPr lang="ru-RU" sz="1400" spc="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для</a:t>
            </a:r>
            <a:r>
              <a:rPr lang="ru-RU" sz="1400" spc="6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свободного</a:t>
            </a:r>
            <a:r>
              <a:rPr lang="ru-RU" sz="1400" spc="10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экспериментирования</a:t>
            </a:r>
            <a:r>
              <a:rPr lang="ru-RU" sz="1400" spc="8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</a:t>
            </a:r>
            <a:r>
              <a:rPr lang="ru-RU" sz="1400" spc="5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художественными</a:t>
            </a:r>
            <a:r>
              <a:rPr lang="ru-RU" sz="1400" spc="-2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материалами,</a:t>
            </a:r>
            <a:r>
              <a:rPr lang="ru-RU" sz="1400" spc="-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инструментами</a:t>
            </a:r>
            <a:r>
              <a:rPr lang="ru-RU" sz="1400" spc="1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</a:t>
            </a:r>
            <a:r>
              <a:rPr lang="ru-RU" sz="1400" spc="-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техниками.</a:t>
            </a:r>
          </a:p>
          <a:p>
            <a:pPr marL="590550">
              <a:lnSpc>
                <a:spcPts val="1360"/>
              </a:lnSpc>
              <a:spcBef>
                <a:spcPts val="45"/>
              </a:spcBef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Воспитательные</a:t>
            </a:r>
            <a:r>
              <a:rPr lang="ru-RU" sz="1400" b="1" dirty="0">
                <a:latin typeface="Times New Roman"/>
                <a:ea typeface="Times New Roman"/>
              </a:rPr>
              <a:t>:</a:t>
            </a:r>
            <a:endParaRPr lang="ru-RU" sz="1400" b="1" i="1" dirty="0">
              <a:latin typeface="Times New Roman"/>
              <a:ea typeface="Times New Roman"/>
            </a:endParaRPr>
          </a:p>
          <a:p>
            <a:pPr marL="342900" marR="470535" lvl="0" indent="-342900">
              <a:lnSpc>
                <a:spcPct val="100000"/>
              </a:lnSpc>
              <a:spcAft>
                <a:spcPts val="0"/>
              </a:spcAft>
              <a:buSzPts val="1200"/>
              <a:buFont typeface="Times New Roman"/>
              <a:buChar char="-"/>
              <a:tabLst>
                <a:tab pos="68262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формирование</a:t>
            </a:r>
            <a:r>
              <a:rPr lang="ru-RU" sz="1400" spc="-4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оценочного</a:t>
            </a:r>
            <a:r>
              <a:rPr lang="ru-RU" sz="1400" spc="-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отношения</a:t>
            </a:r>
            <a:r>
              <a:rPr lang="ru-RU" sz="1400" spc="-1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</a:t>
            </a:r>
            <a:r>
              <a:rPr lang="ru-RU" sz="1400" spc="-4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окружающему</a:t>
            </a:r>
            <a:r>
              <a:rPr lang="ru-RU" sz="1400" spc="-6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миру,</a:t>
            </a:r>
            <a:r>
              <a:rPr lang="ru-RU" sz="1400" spc="-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эстетического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вкуса,</a:t>
            </a:r>
            <a:r>
              <a:rPr lang="ru-RU" sz="1400" spc="-2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культуры</a:t>
            </a:r>
            <a:r>
              <a:rPr lang="ru-RU" sz="1400" spc="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поведения;</a:t>
            </a:r>
          </a:p>
          <a:p>
            <a:pPr marL="342900" marR="461645" lvl="0" indent="-342900">
              <a:lnSpc>
                <a:spcPct val="100000"/>
              </a:lnSpc>
              <a:spcAft>
                <a:spcPts val="0"/>
              </a:spcAft>
              <a:buSzPts val="1200"/>
              <a:buFont typeface="Times New Roman"/>
              <a:buChar char="-"/>
              <a:tabLst>
                <a:tab pos="72834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формирование</a:t>
            </a:r>
            <a:r>
              <a:rPr lang="ru-RU" sz="1400" spc="2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положительно-эмоционального</a:t>
            </a:r>
            <a:r>
              <a:rPr lang="ru-RU" sz="1400" spc="1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восприятия</a:t>
            </a:r>
            <a:r>
              <a:rPr lang="ru-RU" sz="1400" spc="2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окружающего</a:t>
            </a:r>
            <a:r>
              <a:rPr lang="ru-RU" sz="1400" spc="5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мира,</a:t>
            </a:r>
            <a:r>
              <a:rPr lang="ru-RU" sz="1400" spc="-2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интерес к ручному</a:t>
            </a:r>
            <a:r>
              <a:rPr lang="ru-RU" sz="1400" spc="-4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труду;</a:t>
            </a:r>
          </a:p>
          <a:p>
            <a:pPr marL="342900" marR="458470" lvl="0" indent="-342900" algn="just">
              <a:spcAft>
                <a:spcPts val="0"/>
              </a:spcAft>
              <a:buSzPts val="1200"/>
              <a:buFont typeface="Times New Roman"/>
              <a:buChar char="-"/>
              <a:tabLst>
                <a:tab pos="82296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стимулирование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сотворчества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со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сверстниками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взрослыми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дизайн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деятельности,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используя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результат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творческой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деятельности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быту,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играх,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декоре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помещений</a:t>
            </a:r>
            <a:r>
              <a:rPr lang="ru-RU" sz="1400" spc="-1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в</a:t>
            </a:r>
            <a:r>
              <a:rPr lang="ru-RU" sz="1400" spc="-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детском</a:t>
            </a:r>
            <a:r>
              <a:rPr lang="ru-RU" sz="1400" spc="-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саду,</a:t>
            </a:r>
            <a:r>
              <a:rPr lang="ru-RU" sz="1400" spc="4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доме;</a:t>
            </a:r>
          </a:p>
          <a:p>
            <a:pPr marL="342900" marR="464185" lvl="0" indent="-342900" algn="just">
              <a:lnSpc>
                <a:spcPct val="98000"/>
              </a:lnSpc>
              <a:spcAft>
                <a:spcPts val="0"/>
              </a:spcAft>
              <a:buSzPts val="1200"/>
              <a:buFont typeface="Times New Roman"/>
              <a:buChar char="-"/>
              <a:tabLst>
                <a:tab pos="71310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воспитание бережного отношения к природе, уважение и любовь к близким и</a:t>
            </a:r>
            <a:r>
              <a:rPr lang="ru-RU" sz="1400" spc="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родным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  <a:r>
              <a:rPr lang="ru-RU" sz="1400" dirty="0">
                <a:latin typeface="Times New Roman"/>
                <a:ea typeface="Times New Roman"/>
              </a:rPr>
              <a:t/>
            </a:r>
            <a:br>
              <a:rPr lang="ru-RU" sz="1400" dirty="0">
                <a:latin typeface="Times New Roman"/>
                <a:ea typeface="Times New Roman"/>
              </a:rPr>
            </a:br>
            <a:r>
              <a:rPr lang="ru-RU" sz="1400" b="1" i="1" dirty="0">
                <a:latin typeface="Times New Roman"/>
                <a:ea typeface="Times New Roman"/>
              </a:rPr>
              <a:t>Развивающие</a:t>
            </a:r>
            <a:r>
              <a:rPr lang="ru-RU" sz="1400" b="1" dirty="0">
                <a:latin typeface="Times New Roman"/>
                <a:ea typeface="Times New Roman"/>
              </a:rPr>
              <a:t>:</a:t>
            </a:r>
            <a:endParaRPr lang="ru-RU" sz="1400" b="1" i="1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205"/>
              </a:spcBef>
              <a:spcAft>
                <a:spcPts val="0"/>
              </a:spcAft>
              <a:buSzPts val="1200"/>
              <a:buFont typeface="Times New Roman"/>
              <a:buChar char="-"/>
              <a:tabLst>
                <a:tab pos="68262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развитие</a:t>
            </a:r>
            <a:r>
              <a:rPr lang="ru-RU" sz="1400" spc="-4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интереса</a:t>
            </a:r>
            <a:r>
              <a:rPr lang="ru-RU" sz="1400" spc="-2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к</a:t>
            </a:r>
            <a:r>
              <a:rPr lang="ru-RU" sz="1400" spc="-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дизайн–творчеству;</a:t>
            </a:r>
          </a:p>
          <a:p>
            <a:pPr marL="342900" marR="463550" lvl="0" indent="-342900">
              <a:lnSpc>
                <a:spcPct val="98000"/>
              </a:lnSpc>
              <a:spcBef>
                <a:spcPts val="215"/>
              </a:spcBef>
              <a:spcAft>
                <a:spcPts val="0"/>
              </a:spcAft>
              <a:buSzPts val="1200"/>
              <a:buFont typeface="Times New Roman"/>
              <a:buChar char="-"/>
              <a:tabLst>
                <a:tab pos="74358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развитие</a:t>
            </a:r>
            <a:r>
              <a:rPr lang="ru-RU" sz="1400" spc="14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познавательной,</a:t>
            </a:r>
            <a:r>
              <a:rPr lang="ru-RU" sz="1400" spc="15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творческой</a:t>
            </a:r>
            <a:r>
              <a:rPr lang="ru-RU" sz="1400" spc="15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активности,</a:t>
            </a:r>
            <a:r>
              <a:rPr lang="ru-RU" sz="1400" spc="14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общения,</a:t>
            </a:r>
            <a:r>
              <a:rPr lang="ru-RU" sz="1400" spc="15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самостоятельности,</a:t>
            </a:r>
            <a:r>
              <a:rPr lang="ru-RU" sz="1400" spc="-2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самоутверждения;</a:t>
            </a:r>
          </a:p>
          <a:p>
            <a:pPr marL="342900" lvl="0" indent="-342900">
              <a:lnSpc>
                <a:spcPts val="1375"/>
              </a:lnSpc>
              <a:spcBef>
                <a:spcPts val="20"/>
              </a:spcBef>
              <a:spcAft>
                <a:spcPts val="0"/>
              </a:spcAft>
              <a:buSzPts val="1200"/>
              <a:buFont typeface="Times New Roman"/>
              <a:buChar char="-"/>
              <a:tabLst>
                <a:tab pos="72199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развитие</a:t>
            </a:r>
            <a:r>
              <a:rPr lang="ru-RU" sz="1400" spc="-4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художественного</a:t>
            </a:r>
            <a:r>
              <a:rPr lang="ru-RU" sz="1400" spc="-2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и</a:t>
            </a:r>
            <a:r>
              <a:rPr lang="ru-RU" sz="1400" spc="-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творческого</a:t>
            </a:r>
            <a:r>
              <a:rPr lang="ru-RU" sz="1400" spc="-2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потенциала;</a:t>
            </a:r>
          </a:p>
          <a:p>
            <a:pPr marL="139065" marR="463550" indent="490855">
              <a:lnSpc>
                <a:spcPct val="100000"/>
              </a:lnSpc>
              <a:spcAft>
                <a:spcPts val="0"/>
              </a:spcAft>
              <a:tabLst>
                <a:tab pos="1464945" algn="l"/>
                <a:tab pos="2335530" algn="l"/>
                <a:tab pos="3279775" algn="l"/>
                <a:tab pos="4382770" algn="l"/>
                <a:tab pos="5408930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-развитие	образного	мышления,	воображения,	устойчивого	</a:t>
            </a:r>
            <a:r>
              <a:rPr lang="ru-RU" sz="1400" spc="-5" dirty="0">
                <a:latin typeface="Times New Roman"/>
                <a:ea typeface="Times New Roman"/>
              </a:rPr>
              <a:t>внимания,</a:t>
            </a:r>
            <a:r>
              <a:rPr lang="ru-RU" sz="1400" spc="-28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наблюдательности,</a:t>
            </a:r>
            <a:r>
              <a:rPr lang="ru-RU" sz="1400" spc="1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аккуратности;</a:t>
            </a:r>
          </a:p>
          <a:p>
            <a:pPr marL="342900" lvl="0" indent="-342900">
              <a:lnSpc>
                <a:spcPts val="1355"/>
              </a:lnSpc>
              <a:spcAft>
                <a:spcPts val="0"/>
              </a:spcAft>
              <a:buSzPts val="1200"/>
              <a:buFont typeface="Times New Roman"/>
              <a:buChar char="-"/>
              <a:tabLst>
                <a:tab pos="682625" algn="l"/>
              </a:tabLst>
            </a:pPr>
            <a:r>
              <a:rPr lang="ru-RU" sz="1400" dirty="0">
                <a:latin typeface="Times New Roman"/>
                <a:ea typeface="Times New Roman"/>
              </a:rPr>
              <a:t>развитие</a:t>
            </a:r>
            <a:r>
              <a:rPr lang="ru-RU" sz="1400" spc="-4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мелкой</a:t>
            </a:r>
            <a:r>
              <a:rPr lang="ru-RU" sz="1400" spc="-35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моторики</a:t>
            </a:r>
            <a:r>
              <a:rPr lang="ru-RU" sz="1400" spc="-10" dirty="0">
                <a:latin typeface="Times New Roman"/>
                <a:ea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</a:rPr>
              <a:t>рук.</a:t>
            </a: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9897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208912" cy="54006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сформированы первоначальные представления о дизайне;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развитие умений, дающих возможность преобразовывать предметы окружающего мира по законам красоты;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знакомство с визуальным языком дизайна;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развитие чувства ритма, симметрии, цвета;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сформировано творческое мышление;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развитие способности к созданию задуманного, к созданию выразительного художественного образа под средством конструирования, лепки,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дизайна;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усовершенствованы практические навыки детей;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	развитие умения находить нестандартные решения в проблемных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55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0648"/>
            <a:ext cx="7416824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319" y="7018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дизайн-деятельности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(по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Н. Пантелееву):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аранжировка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предполагает развитие традиций детских рукоделий с ориентацией на украшение одежды и декор интерьера (кукольного, детского, праздничного). Это могут быть: композиции фито-дизайна, букеты, гербарии-картины, бижутерия из искусственного и природного материала, изделия т. н. «бумажного фольклора», витражи и мозаики из цветного пластика, игровые детали и элементы сюжетно-тематических, сказочно-волшебных и орнаментальных композиций и др.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одежды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предполагает ознакомление детей с культурой одежды и некоторыми доступными дошкольникам способами создания рисунков – эскизов, фасонов и декоративной отделки платья. На досуге дети рисуют эскизы костюмов для персонажей литературных произведений, мультфильмов, спектаклей, а также для себя – одежды повседневной и праздничной.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Декоративно-пространственный дизайн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деятельность, имеющая непосредственное значение для развития истоков культуры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социопространственного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творчества, истоков архитектурно-художественного образования детей как практической деятельности по эстетическому благоустройству жизни в детском саду и в семье.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47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352928" cy="525658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используются следующие формы работы: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фронтальная (беседа, показ, объяснение и т.п.);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коллективная (подготовка и оформление выставок);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групповая (используется на практических занятиях, экскурсиях, в подготовке дискуссии и т.д.);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индивидуальная (используется при подготовке и выполнении творческих работ, в работе с одаренными детьми).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другие формы проведения занятий, например, посещение экскурсий, оформление выставок, участие в конкурсах и др. </a:t>
            </a:r>
          </a:p>
        </p:txBody>
      </p:sp>
    </p:spTree>
    <p:extLst>
      <p:ext uri="{BB962C8B-B14F-4D97-AF65-F5344CB8AC3E}">
        <p14:creationId xmlns:p14="http://schemas.microsoft.com/office/powerpoint/2010/main" val="30256705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361</TotalTime>
  <Words>535</Words>
  <Application>Microsoft Office PowerPoint</Application>
  <PresentationFormat>Экран (4:3)</PresentationFormat>
  <Paragraphs>107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Spring</vt:lpstr>
      <vt:lpstr>Презентация PowerPoint</vt:lpstr>
      <vt:lpstr>      Дизайн – это современное искусство художественного конструирования, разработка образцов рационального построения предметной среды; это сознательные и интуитивные усилия по решению проблемы, которая никогда не может быть единственно правильно решена.</vt:lpstr>
      <vt:lpstr>Черты, присущие детскому дизайну: • оригинальность и неповторимость творческого продукта; • знакомство с системой сенсорных эталонов, предпосылкой модульного принципа проектирования; • совместно раздельный характер исполнения замысла; • предметно и пространственно-декоративный характер проектной деятельности; • использование аналогичных материалов и техник; • общий подход в оценке художественности профессионального и “детского” искусства; • самодостаточность неконкурентоспособность продукции детского творчества (эксклюзивного поиска проектанта).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Я хочу вам представить    «Мастер –Класс»  Дизайн   «Кукла Масленица» из ниток. Выполняет работу воспитанница Детского сада №113 Подготовительной группы «Цветики –Семицветики» София О.,  7лет.</vt:lpstr>
      <vt:lpstr>Презентация PowerPoint</vt:lpstr>
      <vt:lpstr>Презентация PowerPoint</vt:lpstr>
      <vt:lpstr>Презентация PowerPoint</vt:lpstr>
      <vt:lpstr>Презентация PowerPoint</vt:lpstr>
      <vt:lpstr>2.Этап  «Головка   куколки» - готовое туловище куколки складываем пополам и кладем на стол;  -отрезаем нитку того же цвета, что и туловище;  -фиксируем голову и завязываем ниточкой.</vt:lpstr>
      <vt:lpstr>Презентация PowerPoint</vt:lpstr>
      <vt:lpstr>3. Этап. «Ручки для куколки»  - выбираем пряжу для рук куколки ,по желанию; -берем книгу и наматываем пряжу так же , как на туловище; - снимем  намотанную пряжу и кладем на стол; - фиксируем  руки ниточками с двух сторон,  - затем разрезаем ножницами   </vt:lpstr>
      <vt:lpstr>Презентация PowerPoint</vt:lpstr>
      <vt:lpstr>Презентация PowerPoint</vt:lpstr>
      <vt:lpstr>   4.Этап      «Юбочка» - Берем деталь туловища, делим    нити на две части, одну часть    поднимаем  и вкладываем    деталь рук во внутрь; - фиксируем ниткой талию (это и     будет Юбка у куколки)</vt:lpstr>
      <vt:lpstr>5.Этап   «Украшение куколки» -   Куколку по желанию можно украсить разноцветной  нитью:  жёлтой, синей,  зеленой. В старину повязывали красную нить –  считалось защитой от нечистой силы.  -  также можно одеть платок на голову  (вырезаем его из ткани) -  вырезаем из ткани прямоугольник – и делаем фартук.</vt:lpstr>
      <vt:lpstr>Также   можно повязать платок на голову</vt:lpstr>
      <vt:lpstr>Делаем фартук из любой ткани.  -  Предварительно подрезаем  низ юбки, чтобы край был ровным.  -  затем подвязываем фартук на пояс куколки. </vt:lpstr>
      <vt:lpstr>6.Этап «Завершающий» - Берем палочку (от мороженного или шпажку и вставляем во внутрь юбочки проталкиваем до самого верха головы , чтобы крепче держалась. </vt:lpstr>
      <vt:lpstr>В старину считалось, что куколки – Масленицы символизировали в семье достаток, оберегали жилище, а помещалась кукла перед входом в дом или в красном углу жилища. Многие  и сейчас верят и на Масленицу делают куколки – Обереги! </vt:lpstr>
      <vt:lpstr>   Куколки делали из разного материала:                        ткани, пряжи, ниток, лыка.</vt:lpstr>
      <vt:lpstr>Вот какие куколки масленицы  у нас получились!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ДС-113</dc:creator>
  <cp:lastModifiedBy>ДС-113</cp:lastModifiedBy>
  <cp:revision>28</cp:revision>
  <dcterms:created xsi:type="dcterms:W3CDTF">2022-03-14T08:35:11Z</dcterms:created>
  <dcterms:modified xsi:type="dcterms:W3CDTF">2022-03-21T05:55:03Z</dcterms:modified>
</cp:coreProperties>
</file>