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8" r:id="rId7"/>
    <p:sldId id="261" r:id="rId8"/>
    <p:sldId id="262" r:id="rId9"/>
    <p:sldId id="267" r:id="rId10"/>
    <p:sldId id="263" r:id="rId11"/>
    <p:sldId id="264" r:id="rId12"/>
    <p:sldId id="265" r:id="rId13"/>
    <p:sldId id="269"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D90036E-FC4A-4F64-93AE-78A7AE529E8D}" type="datetimeFigureOut">
              <a:rPr lang="ru-RU" smtClean="0"/>
              <a:t>18.12.2023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356484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90036E-FC4A-4F64-93AE-78A7AE529E8D}" type="datetimeFigureOut">
              <a:rPr lang="ru-RU" smtClean="0"/>
              <a:t>18.12.2023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196398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90036E-FC4A-4F64-93AE-78A7AE529E8D}" type="datetimeFigureOut">
              <a:rPr lang="ru-RU" smtClean="0"/>
              <a:t>18.12.2023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EA210-3683-4897-A847-7EE82B8AADD9}"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8716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90036E-FC4A-4F64-93AE-78A7AE529E8D}" type="datetimeFigureOut">
              <a:rPr lang="ru-RU" smtClean="0"/>
              <a:t>18.12.2023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34163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90036E-FC4A-4F64-93AE-78A7AE529E8D}" type="datetimeFigureOut">
              <a:rPr lang="ru-RU" smtClean="0"/>
              <a:t>18.12.2023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EA210-3683-4897-A847-7EE82B8AADD9}"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9638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90036E-FC4A-4F64-93AE-78A7AE529E8D}" type="datetimeFigureOut">
              <a:rPr lang="ru-RU" smtClean="0"/>
              <a:t>18.12.2023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1896930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90036E-FC4A-4F64-93AE-78A7AE529E8D}" type="datetimeFigureOut">
              <a:rPr lang="ru-RU" smtClean="0"/>
              <a:t>18.12.2023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623238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90036E-FC4A-4F64-93AE-78A7AE529E8D}" type="datetimeFigureOut">
              <a:rPr lang="ru-RU" smtClean="0"/>
              <a:t>18.12.2023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22170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90036E-FC4A-4F64-93AE-78A7AE529E8D}" type="datetimeFigureOut">
              <a:rPr lang="ru-RU" smtClean="0"/>
              <a:t>18.12.2023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364327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90036E-FC4A-4F64-93AE-78A7AE529E8D}" type="datetimeFigureOut">
              <a:rPr lang="ru-RU" smtClean="0"/>
              <a:t>18.12.2023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388972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D90036E-FC4A-4F64-93AE-78A7AE529E8D}" type="datetimeFigureOut">
              <a:rPr lang="ru-RU" smtClean="0"/>
              <a:t>18.12.2023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98185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D90036E-FC4A-4F64-93AE-78A7AE529E8D}" type="datetimeFigureOut">
              <a:rPr lang="ru-RU" smtClean="0"/>
              <a:t>18.12.2023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336207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D90036E-FC4A-4F64-93AE-78A7AE529E8D}" type="datetimeFigureOut">
              <a:rPr lang="ru-RU" smtClean="0"/>
              <a:t>18.12.2023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362003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0036E-FC4A-4F64-93AE-78A7AE529E8D}" type="datetimeFigureOut">
              <a:rPr lang="ru-RU" smtClean="0"/>
              <a:t>18.12.2023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378716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D90036E-FC4A-4F64-93AE-78A7AE529E8D}" type="datetimeFigureOut">
              <a:rPr lang="ru-RU" smtClean="0"/>
              <a:t>18.12.2023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113716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D90036E-FC4A-4F64-93AE-78A7AE529E8D}" type="datetimeFigureOut">
              <a:rPr lang="ru-RU" smtClean="0"/>
              <a:t>18.12.2023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8EA210-3683-4897-A847-7EE82B8AADD9}" type="slidenum">
              <a:rPr lang="ru-RU" smtClean="0"/>
              <a:t>‹#›</a:t>
            </a:fld>
            <a:endParaRPr lang="ru-RU"/>
          </a:p>
        </p:txBody>
      </p:sp>
    </p:spTree>
    <p:extLst>
      <p:ext uri="{BB962C8B-B14F-4D97-AF65-F5344CB8AC3E}">
        <p14:creationId xmlns:p14="http://schemas.microsoft.com/office/powerpoint/2010/main" val="144924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90036E-FC4A-4F64-93AE-78A7AE529E8D}" type="datetimeFigureOut">
              <a:rPr lang="ru-RU" smtClean="0"/>
              <a:t>18.12.2023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8EA210-3683-4897-A847-7EE82B8AADD9}" type="slidenum">
              <a:rPr lang="ru-RU" smtClean="0"/>
              <a:t>‹#›</a:t>
            </a:fld>
            <a:endParaRPr lang="ru-RU"/>
          </a:p>
        </p:txBody>
      </p:sp>
    </p:spTree>
    <p:extLst>
      <p:ext uri="{BB962C8B-B14F-4D97-AF65-F5344CB8AC3E}">
        <p14:creationId xmlns:p14="http://schemas.microsoft.com/office/powerpoint/2010/main" val="983491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827315"/>
            <a:ext cx="8325394" cy="1750423"/>
          </a:xfrm>
        </p:spPr>
        <p:txBody>
          <a:bodyPr>
            <a:noAutofit/>
          </a:bodyPr>
          <a:lstStyle/>
          <a:p>
            <a:r>
              <a:rPr lang="ru-RU" sz="4000" b="1" dirty="0">
                <a:solidFill>
                  <a:schemeClr val="tx1"/>
                </a:solidFill>
                <a:latin typeface="Times New Roman" panose="02020603050405020304" pitchFamily="18" charset="0"/>
                <a:cs typeface="Times New Roman" panose="02020603050405020304" pitchFamily="18" charset="0"/>
              </a:rPr>
              <a:t>«Формирование навыков безопасного поведения у дошкольников посредством режиссерской игры»</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7564" y="3060298"/>
            <a:ext cx="4946471" cy="2926829"/>
          </a:xfrm>
          <a:prstGeom prst="rect">
            <a:avLst/>
          </a:prstGeom>
        </p:spPr>
      </p:pic>
      <p:sp>
        <p:nvSpPr>
          <p:cNvPr id="4" name="Прямоугольник 3"/>
          <p:cNvSpPr/>
          <p:nvPr/>
        </p:nvSpPr>
        <p:spPr>
          <a:xfrm>
            <a:off x="448087" y="3488137"/>
            <a:ext cx="3198880" cy="2665217"/>
          </a:xfrm>
          <a:prstGeom prst="rect">
            <a:avLst/>
          </a:prstGeom>
        </p:spPr>
        <p:txBody>
          <a:bodyPr wrap="square">
            <a:spAutoFit/>
          </a:bodyPr>
          <a:lstStyle/>
          <a:p>
            <a:pPr algn="just" fontAlgn="base">
              <a:lnSpc>
                <a:spcPct val="107000"/>
              </a:lnSpc>
              <a:spcAft>
                <a:spcPts val="75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Подготовила:</a:t>
            </a:r>
          </a:p>
          <a:p>
            <a:pPr fontAlgn="base">
              <a:lnSpc>
                <a:spcPct val="107000"/>
              </a:lnSpc>
              <a:spcAft>
                <a:spcPts val="75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воспитатель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в.кв.к</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p>
          <a:p>
            <a:pPr fontAlgn="base">
              <a:lnSpc>
                <a:spcPct val="107000"/>
              </a:lnSpc>
              <a:spcAft>
                <a:spcPts val="75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МДОАУ «Детский сад № 151 «Солнышко» г. Орска»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750"/>
              </a:spcAft>
            </a:pPr>
            <a:r>
              <a:rPr lang="ru-RU" b="1" dirty="0" err="1">
                <a:latin typeface="Times New Roman" panose="02020603050405020304" pitchFamily="18" charset="0"/>
                <a:ea typeface="Times New Roman" panose="02020603050405020304" pitchFamily="18" charset="0"/>
                <a:cs typeface="Times New Roman" panose="02020603050405020304" pitchFamily="18" charset="0"/>
              </a:rPr>
              <a:t>Жалгаспаева</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p>
          <a:p>
            <a:pPr fontAlgn="base">
              <a:lnSpc>
                <a:spcPct val="107000"/>
              </a:lnSpc>
              <a:spcAft>
                <a:spcPts val="75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Айсулу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Тургановна</a:t>
            </a:r>
            <a:endParaRPr lang="ru-RU" sz="1400" b="1"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75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latin typeface="Calibri" panose="020F0502020204030204" pitchFamily="34" charset="0"/>
                <a:ea typeface="Times New Roman" panose="02020603050405020304" pitchFamily="18" charset="0"/>
                <a:cs typeface="Times New Roman" panose="02020603050405020304" pitchFamily="18" charset="0"/>
              </a:rPr>
              <a:t>                </a:t>
            </a:r>
            <a:r>
              <a:rPr lang="ru-RU" b="1" dirty="0">
                <a:latin typeface="Times New Roman" panose="02020603050405020304" pitchFamily="18" charset="0"/>
                <a:ea typeface="Times New Roman" panose="02020603050405020304" pitchFamily="18" charset="0"/>
                <a:cs typeface="Times New Roman" panose="02020603050405020304" pitchFamily="18" charset="0"/>
              </a:rPr>
              <a:t>2023 г.</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615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40018" y="1133477"/>
            <a:ext cx="5711964" cy="4283973"/>
          </a:xfrm>
          <a:prstGeom prst="rect">
            <a:avLst/>
          </a:prstGeom>
          <a:ln>
            <a:noFill/>
          </a:ln>
          <a:effectLst>
            <a:softEdge rad="112500"/>
          </a:effectLst>
        </p:spPr>
      </p:pic>
      <p:sp>
        <p:nvSpPr>
          <p:cNvPr id="5" name="TextBox 4">
            <a:extLst>
              <a:ext uri="{FF2B5EF4-FFF2-40B4-BE49-F238E27FC236}">
                <a16:creationId xmlns:a16="http://schemas.microsoft.com/office/drawing/2014/main" id="{E85C8876-3071-A932-EEE6-BFEF9119A265}"/>
              </a:ext>
            </a:extLst>
          </p:cNvPr>
          <p:cNvSpPr txBox="1"/>
          <p:nvPr/>
        </p:nvSpPr>
        <p:spPr>
          <a:xfrm>
            <a:off x="668144" y="804070"/>
            <a:ext cx="2957558" cy="3693319"/>
          </a:xfrm>
          <a:prstGeom prst="rect">
            <a:avLst/>
          </a:prstGeom>
          <a:noFill/>
        </p:spPr>
        <p:txBody>
          <a:bodyPr wrap="square" rtlCol="0">
            <a:spAutoFit/>
          </a:bodyPr>
          <a:lstStyle/>
          <a:p>
            <a:r>
              <a:rPr lang="ru-RU" dirty="0">
                <a:solidFill>
                  <a:schemeClr val="accent2">
                    <a:lumMod val="75000"/>
                  </a:schemeClr>
                </a:solidFill>
                <a:latin typeface="Times New Roman" panose="02020603050405020304" pitchFamily="18" charset="0"/>
                <a:cs typeface="Times New Roman" panose="02020603050405020304" pitchFamily="18" charset="0"/>
              </a:rPr>
              <a:t>Хотелось бы предложить Вашему вниманию </a:t>
            </a:r>
            <a:r>
              <a:rPr lang="ru-RU" b="1" dirty="0">
                <a:solidFill>
                  <a:schemeClr val="accent2">
                    <a:lumMod val="75000"/>
                  </a:schemeClr>
                </a:solidFill>
                <a:latin typeface="Times New Roman" panose="02020603050405020304" pitchFamily="18" charset="0"/>
                <a:cs typeface="Times New Roman" panose="02020603050405020304" pitchFamily="18" charset="0"/>
              </a:rPr>
              <a:t>режиссерские игры, </a:t>
            </a:r>
            <a:r>
              <a:rPr lang="ru-RU" dirty="0">
                <a:solidFill>
                  <a:schemeClr val="accent2">
                    <a:lumMod val="75000"/>
                  </a:schemeClr>
                </a:solidFill>
                <a:latin typeface="Times New Roman" panose="02020603050405020304" pitchFamily="18" charset="0"/>
                <a:cs typeface="Times New Roman" panose="02020603050405020304" pitchFamily="18" charset="0"/>
              </a:rPr>
              <a:t>как одно из эффективных средств для формирования навыков безопасного поведения</a:t>
            </a:r>
            <a:r>
              <a:rPr lang="ru-RU" b="1" dirty="0">
                <a:solidFill>
                  <a:schemeClr val="accent2">
                    <a:lumMod val="75000"/>
                  </a:schemeClr>
                </a:solidFill>
                <a:latin typeface="Times New Roman" panose="02020603050405020304" pitchFamily="18" charset="0"/>
                <a:cs typeface="Times New Roman" panose="02020603050405020304" pitchFamily="18" charset="0"/>
              </a:rPr>
              <a:t>.</a:t>
            </a:r>
          </a:p>
          <a:p>
            <a:r>
              <a:rPr lang="ru-RU" i="1" dirty="0">
                <a:solidFill>
                  <a:schemeClr val="accent2">
                    <a:lumMod val="75000"/>
                  </a:schemeClr>
                </a:solidFill>
                <a:latin typeface="Times New Roman" panose="02020603050405020304" pitchFamily="18" charset="0"/>
                <a:cs typeface="Times New Roman" panose="02020603050405020304" pitchFamily="18" charset="0"/>
              </a:rPr>
              <a:t>Старший дошкольный возраст </a:t>
            </a:r>
            <a:r>
              <a:rPr lang="ru-RU" dirty="0">
                <a:solidFill>
                  <a:schemeClr val="accent2">
                    <a:lumMod val="75000"/>
                  </a:schemeClr>
                </a:solidFill>
                <a:latin typeface="Times New Roman" panose="02020603050405020304" pitchFamily="18" charset="0"/>
                <a:cs typeface="Times New Roman" panose="02020603050405020304" pitchFamily="18" charset="0"/>
              </a:rPr>
              <a:t>– это период расцвета режиссерской игры, которая становится полноценной и совместной деятельностью.</a:t>
            </a:r>
          </a:p>
        </p:txBody>
      </p:sp>
    </p:spTree>
    <p:extLst>
      <p:ext uri="{BB962C8B-B14F-4D97-AF65-F5344CB8AC3E}">
        <p14:creationId xmlns:p14="http://schemas.microsoft.com/office/powerpoint/2010/main" val="122229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11072" y="823451"/>
            <a:ext cx="5326690" cy="399501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30048" y="1618798"/>
            <a:ext cx="5913845" cy="4435384"/>
          </a:xfrm>
          <a:prstGeom prst="rect">
            <a:avLst/>
          </a:prstGeom>
        </p:spPr>
      </p:pic>
    </p:spTree>
    <p:extLst>
      <p:ext uri="{BB962C8B-B14F-4D97-AF65-F5344CB8AC3E}">
        <p14:creationId xmlns:p14="http://schemas.microsoft.com/office/powerpoint/2010/main" val="134104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93505" y="863019"/>
            <a:ext cx="5291853" cy="3968890"/>
          </a:xfr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20094" y="1809751"/>
            <a:ext cx="5630091" cy="4222568"/>
          </a:xfrm>
          <a:prstGeom prst="rect">
            <a:avLst/>
          </a:prstGeom>
        </p:spPr>
      </p:pic>
    </p:spTree>
    <p:extLst>
      <p:ext uri="{BB962C8B-B14F-4D97-AF65-F5344CB8AC3E}">
        <p14:creationId xmlns:p14="http://schemas.microsoft.com/office/powerpoint/2010/main" val="182881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4C33C-0BEE-6089-017D-B68B0FA75F7C}"/>
              </a:ext>
            </a:extLst>
          </p:cNvPr>
          <p:cNvSpPr txBox="1"/>
          <p:nvPr/>
        </p:nvSpPr>
        <p:spPr>
          <a:xfrm>
            <a:off x="754911" y="1997839"/>
            <a:ext cx="8516679" cy="3139321"/>
          </a:xfrm>
          <a:prstGeom prst="rect">
            <a:avLst/>
          </a:prstGeom>
          <a:noFill/>
        </p:spPr>
        <p:txBody>
          <a:bodyPr wrap="square" rtlCol="0">
            <a:spAutoFit/>
          </a:bodyPr>
          <a:lstStyle/>
          <a:p>
            <a:pPr algn="ctr"/>
            <a:endParaRPr lang="ru-RU" dirty="0">
              <a:solidFill>
                <a:schemeClr val="accent2">
                  <a:lumMod val="75000"/>
                </a:schemeClr>
              </a:solidFill>
              <a:latin typeface="Times New Roman" panose="02020603050405020304" pitchFamily="18" charset="0"/>
              <a:cs typeface="Times New Roman" panose="02020603050405020304" pitchFamily="18" charset="0"/>
            </a:endParaRPr>
          </a:p>
          <a:p>
            <a:pPr algn="ctr"/>
            <a:r>
              <a:rPr lang="ru-RU" dirty="0">
                <a:solidFill>
                  <a:schemeClr val="accent2">
                    <a:lumMod val="75000"/>
                  </a:schemeClr>
                </a:solidFill>
                <a:latin typeface="Times New Roman" panose="02020603050405020304" pitchFamily="18" charset="0"/>
                <a:cs typeface="Times New Roman" panose="02020603050405020304" pitchFamily="18" charset="0"/>
              </a:rPr>
              <a:t>Можно отметить, что, проведённая нами работа по формированию основ безопасности жизнедеятельности у детей, посредством вовлечения детей в режиссерскую игру, показала положительный результат – </a:t>
            </a:r>
            <a:r>
              <a:rPr lang="ru-RU" b="1" dirty="0">
                <a:solidFill>
                  <a:schemeClr val="accent2">
                    <a:lumMod val="75000"/>
                  </a:schemeClr>
                </a:solidFill>
                <a:latin typeface="Times New Roman" panose="02020603050405020304" pitchFamily="18" charset="0"/>
                <a:cs typeface="Times New Roman" panose="02020603050405020304" pitchFamily="18" charset="0"/>
              </a:rPr>
              <a:t>дети стали понимать, что мир – многообразный и что от тебя самого зависит, как будет развиваться ситуация и что нужно делать чтобы остаться целым и невредимым.</a:t>
            </a:r>
          </a:p>
          <a:p>
            <a:pPr algn="ctr"/>
            <a:endParaRPr lang="ru-RU" dirty="0">
              <a:solidFill>
                <a:schemeClr val="accent2">
                  <a:lumMod val="75000"/>
                </a:schemeClr>
              </a:solidFill>
              <a:latin typeface="Times New Roman" panose="02020603050405020304" pitchFamily="18" charset="0"/>
              <a:cs typeface="Times New Roman" panose="02020603050405020304" pitchFamily="18" charset="0"/>
            </a:endParaRPr>
          </a:p>
          <a:p>
            <a:pPr algn="ctr"/>
            <a:r>
              <a:rPr lang="ru-RU" dirty="0">
                <a:solidFill>
                  <a:schemeClr val="accent2">
                    <a:lumMod val="75000"/>
                  </a:schemeClr>
                </a:solidFill>
                <a:latin typeface="Times New Roman" panose="02020603050405020304" pitchFamily="18" charset="0"/>
                <a:cs typeface="Times New Roman" panose="02020603050405020304" pitchFamily="18" charset="0"/>
              </a:rPr>
              <a:t>Мы, педагоги, абсолютно уверены в том, что если следовать определённым правилам поведения и учить этому ребёнка с ранних лет, то многих опасных неприятностей можно избежать.</a:t>
            </a:r>
          </a:p>
          <a:p>
            <a:endParaRPr lang="ru-RU" dirty="0"/>
          </a:p>
        </p:txBody>
      </p:sp>
      <p:sp>
        <p:nvSpPr>
          <p:cNvPr id="3" name="TextBox 2">
            <a:extLst>
              <a:ext uri="{FF2B5EF4-FFF2-40B4-BE49-F238E27FC236}">
                <a16:creationId xmlns:a16="http://schemas.microsoft.com/office/drawing/2014/main" id="{2B0FA125-BB4F-61FA-B929-F88440CAEFCC}"/>
              </a:ext>
            </a:extLst>
          </p:cNvPr>
          <p:cNvSpPr txBox="1"/>
          <p:nvPr/>
        </p:nvSpPr>
        <p:spPr>
          <a:xfrm>
            <a:off x="3466214" y="988828"/>
            <a:ext cx="2155526" cy="523220"/>
          </a:xfrm>
          <a:prstGeom prst="rect">
            <a:avLst/>
          </a:prstGeom>
          <a:noFill/>
        </p:spPr>
        <p:txBody>
          <a:bodyPr wrap="none" rtlCol="0">
            <a:spAutoFit/>
          </a:bodyPr>
          <a:lstStyle/>
          <a:p>
            <a:pPr algn="ctr"/>
            <a:r>
              <a:rPr lang="ru-RU" sz="2800" b="1" dirty="0">
                <a:solidFill>
                  <a:schemeClr val="accent2">
                    <a:lumMod val="75000"/>
                  </a:schemeClr>
                </a:solidFill>
                <a:latin typeface="Times New Roman" panose="02020603050405020304" pitchFamily="18" charset="0"/>
                <a:cs typeface="Times New Roman" panose="02020603050405020304" pitchFamily="18" charset="0"/>
              </a:rPr>
              <a:t>Заключение</a:t>
            </a:r>
          </a:p>
        </p:txBody>
      </p:sp>
    </p:spTree>
    <p:extLst>
      <p:ext uri="{BB962C8B-B14F-4D97-AF65-F5344CB8AC3E}">
        <p14:creationId xmlns:p14="http://schemas.microsoft.com/office/powerpoint/2010/main" val="307391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4137" y="147145"/>
            <a:ext cx="8874033" cy="6460938"/>
          </a:xfrm>
        </p:spPr>
      </p:pic>
    </p:spTree>
    <p:extLst>
      <p:ext uri="{BB962C8B-B14F-4D97-AF65-F5344CB8AC3E}">
        <p14:creationId xmlns:p14="http://schemas.microsoft.com/office/powerpoint/2010/main" val="205819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87977"/>
          </a:xfrm>
        </p:spPr>
        <p:txBody>
          <a:bodyPr/>
          <a:lstStyle/>
          <a:p>
            <a:r>
              <a:rPr lang="ru-RU" dirty="0">
                <a:solidFill>
                  <a:schemeClr val="tx1"/>
                </a:solidFill>
              </a:rPr>
              <a:t>                          </a:t>
            </a:r>
          </a:p>
        </p:txBody>
      </p:sp>
      <p:sp>
        <p:nvSpPr>
          <p:cNvPr id="5" name="Объект 4"/>
          <p:cNvSpPr>
            <a:spLocks noGrp="1"/>
          </p:cNvSpPr>
          <p:nvPr>
            <p:ph idx="1"/>
          </p:nvPr>
        </p:nvSpPr>
        <p:spPr>
          <a:xfrm>
            <a:off x="296092" y="174171"/>
            <a:ext cx="8838573" cy="5780105"/>
          </a:xfrm>
        </p:spPr>
        <p:txBody>
          <a:bodyPr>
            <a:normAutofit/>
          </a:bodyPr>
          <a:lstStyle/>
          <a:p>
            <a:pPr marL="0" indent="0">
              <a:buNone/>
            </a:pPr>
            <a:r>
              <a:rPr lang="ru-RU" sz="4800" b="1" dirty="0">
                <a:latin typeface="Times New Roman" panose="02020603050405020304" pitchFamily="18" charset="0"/>
                <a:cs typeface="Times New Roman" panose="02020603050405020304" pitchFamily="18" charset="0"/>
              </a:rPr>
              <a:t>Цель:</a:t>
            </a:r>
          </a:p>
          <a:p>
            <a:pPr marL="0" indent="0">
              <a:buNone/>
            </a:pPr>
            <a:r>
              <a:rPr lang="ru-RU" sz="2800" b="1" dirty="0">
                <a:latin typeface="Times New Roman" panose="02020603050405020304" pitchFamily="18" charset="0"/>
                <a:cs typeface="Times New Roman" panose="02020603050405020304" pitchFamily="18" charset="0"/>
              </a:rPr>
              <a:t>Формирование и систематизация у детей осознанного выполнения общепринятых норм и правил поведения, обеспечивающих сохранность их жизни и здоровья в современных условиях повседневной жизни и умение отражать свои знания в самостоятельных играх</a:t>
            </a:r>
            <a:endParaRPr lang="ru-RU" sz="24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5856742" y="6087080"/>
            <a:ext cx="81246" cy="45719"/>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9165" y="3640183"/>
            <a:ext cx="5807123" cy="3140214"/>
          </a:xfrm>
          <a:prstGeom prst="rect">
            <a:avLst/>
          </a:prstGeom>
        </p:spPr>
      </p:pic>
    </p:spTree>
    <p:extLst>
      <p:ext uri="{BB962C8B-B14F-4D97-AF65-F5344CB8AC3E}">
        <p14:creationId xmlns:p14="http://schemas.microsoft.com/office/powerpoint/2010/main" val="310079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35726"/>
          </a:xfrm>
        </p:spPr>
        <p:txBody>
          <a:bodyPr>
            <a:normAutofit fontScale="90000"/>
          </a:bodyPr>
          <a:lstStyle/>
          <a:p>
            <a:r>
              <a:rPr lang="ru-RU" b="1" dirty="0">
                <a:solidFill>
                  <a:schemeClr val="tx1"/>
                </a:solidFill>
              </a:rPr>
              <a:t>Задачи:</a:t>
            </a:r>
          </a:p>
        </p:txBody>
      </p:sp>
      <p:sp>
        <p:nvSpPr>
          <p:cNvPr id="3" name="Объект 2"/>
          <p:cNvSpPr>
            <a:spLocks noGrp="1"/>
          </p:cNvSpPr>
          <p:nvPr>
            <p:ph idx="1"/>
          </p:nvPr>
        </p:nvSpPr>
        <p:spPr>
          <a:xfrm>
            <a:off x="548640" y="1506583"/>
            <a:ext cx="8725362" cy="4534779"/>
          </a:xfrm>
        </p:spPr>
        <p:txBody>
          <a:bodyPr>
            <a:normAutofit lnSpcReduction="10000"/>
          </a:bodyPr>
          <a:lstStyle/>
          <a:p>
            <a:pPr marL="0" indent="0">
              <a:buNone/>
            </a:pPr>
            <a:r>
              <a:rPr lang="ru-RU" sz="2000" dirty="0">
                <a:solidFill>
                  <a:schemeClr val="tx1"/>
                </a:solidFill>
              </a:rPr>
              <a:t>   </a:t>
            </a:r>
            <a:r>
              <a:rPr lang="ru-RU" sz="2600" b="1" dirty="0">
                <a:solidFill>
                  <a:schemeClr val="tx1"/>
                </a:solidFill>
              </a:rPr>
              <a:t>- формировать представления об опасных для человека ситуациях и особенностей поведения в них;</a:t>
            </a:r>
          </a:p>
          <a:p>
            <a:pPr marL="0" indent="0">
              <a:buNone/>
            </a:pPr>
            <a:r>
              <a:rPr lang="ru-RU" sz="2600" b="1" dirty="0">
                <a:solidFill>
                  <a:schemeClr val="tx1"/>
                </a:solidFill>
              </a:rPr>
              <a:t>   </a:t>
            </a:r>
          </a:p>
          <a:p>
            <a:pPr marL="0" indent="0">
              <a:buNone/>
            </a:pPr>
            <a:r>
              <a:rPr lang="ru-RU" sz="2600" b="1" dirty="0">
                <a:solidFill>
                  <a:schemeClr val="tx1"/>
                </a:solidFill>
              </a:rPr>
              <a:t>  - развивать качества личности, необходимых для обеспечения безопасного поведения в опасных ситуациях;</a:t>
            </a:r>
          </a:p>
          <a:p>
            <a:pPr marL="0" indent="0">
              <a:buNone/>
            </a:pPr>
            <a:endParaRPr lang="ru-RU" sz="2600" b="1" dirty="0">
              <a:solidFill>
                <a:schemeClr val="tx1"/>
              </a:solidFill>
            </a:endParaRPr>
          </a:p>
          <a:p>
            <a:pPr marL="0" indent="0">
              <a:buNone/>
            </a:pPr>
            <a:r>
              <a:rPr lang="ru-RU" sz="2600" b="1" dirty="0">
                <a:solidFill>
                  <a:schemeClr val="tx1"/>
                </a:solidFill>
              </a:rPr>
              <a:t>  - </a:t>
            </a:r>
            <a:r>
              <a:rPr lang="ru-RU" sz="2400" b="1" dirty="0">
                <a:solidFill>
                  <a:schemeClr val="tx1"/>
                </a:solidFill>
              </a:rPr>
              <a:t>воспитывать чувства ответственности за личную безопасность, ценностного отношения к своему здоровью и жизни.</a:t>
            </a:r>
          </a:p>
          <a:p>
            <a:pPr marL="0" indent="0">
              <a:buNone/>
            </a:pPr>
            <a:endParaRPr lang="ru-RU" sz="2000" b="1" dirty="0"/>
          </a:p>
        </p:txBody>
      </p:sp>
    </p:spTree>
    <p:extLst>
      <p:ext uri="{BB962C8B-B14F-4D97-AF65-F5344CB8AC3E}">
        <p14:creationId xmlns:p14="http://schemas.microsoft.com/office/powerpoint/2010/main" val="263127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30630"/>
            <a:ext cx="8596668" cy="644434"/>
          </a:xfrm>
        </p:spPr>
        <p:txBody>
          <a:bodyPr/>
          <a:lstStyle/>
          <a:p>
            <a:r>
              <a:rPr lang="ru-RU" b="1" dirty="0">
                <a:solidFill>
                  <a:schemeClr val="tx1"/>
                </a:solidFill>
              </a:rPr>
              <a:t>Актуальность</a:t>
            </a:r>
          </a:p>
        </p:txBody>
      </p:sp>
      <p:sp>
        <p:nvSpPr>
          <p:cNvPr id="3" name="Объект 2"/>
          <p:cNvSpPr>
            <a:spLocks noGrp="1"/>
          </p:cNvSpPr>
          <p:nvPr>
            <p:ph idx="1"/>
          </p:nvPr>
        </p:nvSpPr>
        <p:spPr>
          <a:xfrm>
            <a:off x="426719" y="775064"/>
            <a:ext cx="8795031" cy="5738949"/>
          </a:xfrm>
        </p:spPr>
        <p:txBody>
          <a:bodyPr>
            <a:noAutofit/>
          </a:bodyPr>
          <a:lstStyle/>
          <a:p>
            <a:pPr marL="0" indent="0">
              <a:buNone/>
            </a:pPr>
            <a:r>
              <a:rPr lang="ru-RU" sz="2000" b="1" i="1" dirty="0">
                <a:solidFill>
                  <a:schemeClr val="tx1"/>
                </a:solidFill>
              </a:rPr>
              <a:t>«Самое дорогое у человека – это жизнь»</a:t>
            </a:r>
          </a:p>
          <a:p>
            <a:pPr marL="0" indent="0">
              <a:buNone/>
            </a:pPr>
            <a:r>
              <a:rPr lang="ru-RU" sz="2000" b="1" i="1" dirty="0">
                <a:solidFill>
                  <a:schemeClr val="tx1"/>
                </a:solidFill>
              </a:rPr>
              <a:t>Н. А. Островский</a:t>
            </a:r>
          </a:p>
          <a:p>
            <a:pPr marL="0" indent="0">
              <a:buNone/>
            </a:pPr>
            <a:r>
              <a:rPr lang="ru-RU" sz="2000" b="1" dirty="0">
                <a:solidFill>
                  <a:schemeClr val="tx1"/>
                </a:solidFill>
              </a:rPr>
              <a:t>Дошкольный возраст - </a:t>
            </a:r>
            <a:r>
              <a:rPr lang="ru-RU" sz="2000" dirty="0">
                <a:solidFill>
                  <a:schemeClr val="tx1"/>
                </a:solidFill>
              </a:rPr>
              <a:t>важнейший период, когда формируется человеческая личность, закладываются прочные основы опыта жизнедеятельности. Малыш ещё не может самостоятельно определить всю меру опасности. Поэтому взрослые всегда защищают ребёнка. Как сберечь здоровье детей? Как помочь разобраться в многообразии жизненных ситуаций? С первых лет жизни любознательность ребенка, его активность в вопросах познания окружающего, порой становится небезопасным для него. Детям нужно разумно помогать избегать повреждений. Необходимо создать педагогические условия для ознакомления детей с различными видами опасностей. В дошкольных учреждениях всё больше внимания уделяют формированию у воспитанников навыков безопасного поведения. Кроме этого, у ребёнка дошкольного возраста отсутствует опыт поведения в сложных ситуациях, он не знает или не умеет применять правила безопасности. А опасности подстерегают его повсюду: дома, на улице, на дороге, на природе. </a:t>
            </a:r>
          </a:p>
        </p:txBody>
      </p:sp>
    </p:spTree>
    <p:extLst>
      <p:ext uri="{BB962C8B-B14F-4D97-AF65-F5344CB8AC3E}">
        <p14:creationId xmlns:p14="http://schemas.microsoft.com/office/powerpoint/2010/main" val="414642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153" y="296863"/>
            <a:ext cx="8486928" cy="6164897"/>
          </a:xfrm>
        </p:spPr>
      </p:pic>
    </p:spTree>
    <p:extLst>
      <p:ext uri="{BB962C8B-B14F-4D97-AF65-F5344CB8AC3E}">
        <p14:creationId xmlns:p14="http://schemas.microsoft.com/office/powerpoint/2010/main" val="140371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2987" y="3483429"/>
            <a:ext cx="3363053" cy="3004458"/>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081" y="3561806"/>
            <a:ext cx="4039091" cy="302931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849" y="182464"/>
            <a:ext cx="4238323" cy="3178742"/>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827" y="182464"/>
            <a:ext cx="4139639" cy="3104729"/>
          </a:xfrm>
          <a:prstGeom prst="rect">
            <a:avLst/>
          </a:prstGeom>
        </p:spPr>
      </p:pic>
    </p:spTree>
    <p:extLst>
      <p:ext uri="{BB962C8B-B14F-4D97-AF65-F5344CB8AC3E}">
        <p14:creationId xmlns:p14="http://schemas.microsoft.com/office/powerpoint/2010/main" val="160765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006" y="256233"/>
            <a:ext cx="4963885" cy="3584247"/>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433" y="2769326"/>
            <a:ext cx="5077098" cy="3892731"/>
          </a:xfrm>
          <a:prstGeom prst="rect">
            <a:avLst/>
          </a:prstGeom>
        </p:spPr>
      </p:pic>
    </p:spTree>
    <p:extLst>
      <p:ext uri="{BB962C8B-B14F-4D97-AF65-F5344CB8AC3E}">
        <p14:creationId xmlns:p14="http://schemas.microsoft.com/office/powerpoint/2010/main" val="393000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86800" y="645795"/>
            <a:ext cx="3890466" cy="2917849"/>
          </a:xfrm>
          <a:prstGeom prst="rect">
            <a:avLst/>
          </a:prstGeom>
          <a:ln>
            <a:noFill/>
          </a:ln>
          <a:effectLst>
            <a:softEdge rad="112500"/>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12990"/>
          <a:stretch/>
        </p:blipFill>
        <p:spPr>
          <a:xfrm rot="5400000">
            <a:off x="3072998" y="3402233"/>
            <a:ext cx="3540642" cy="3051922"/>
          </a:xfrm>
          <a:prstGeom prst="rect">
            <a:avLst/>
          </a:prstGeom>
          <a:ln>
            <a:noFill/>
          </a:ln>
          <a:effectLst>
            <a:softEdge rad="112500"/>
          </a:effectLst>
        </p:spPr>
      </p:pic>
      <p:pic>
        <p:nvPicPr>
          <p:cNvPr id="2" name="Рисунок 1">
            <a:extLst>
              <a:ext uri="{FF2B5EF4-FFF2-40B4-BE49-F238E27FC236}">
                <a16:creationId xmlns:a16="http://schemas.microsoft.com/office/drawing/2014/main" id="{6EFE46EA-69E5-7250-1DF5-34554FFABF18}"/>
              </a:ext>
            </a:extLst>
          </p:cNvPr>
          <p:cNvPicPr>
            <a:picLocks noChangeAspect="1"/>
          </p:cNvPicPr>
          <p:nvPr/>
        </p:nvPicPr>
        <p:blipFill>
          <a:blip r:embed="rId4"/>
          <a:stretch>
            <a:fillRect/>
          </a:stretch>
        </p:blipFill>
        <p:spPr>
          <a:xfrm>
            <a:off x="6235207" y="159486"/>
            <a:ext cx="3054261" cy="4069230"/>
          </a:xfrm>
          <a:prstGeom prst="rect">
            <a:avLst/>
          </a:prstGeom>
          <a:ln>
            <a:noFill/>
          </a:ln>
          <a:effectLst>
            <a:softEdge rad="112500"/>
          </a:effectLst>
        </p:spPr>
      </p:pic>
    </p:spTree>
    <p:extLst>
      <p:ext uri="{BB962C8B-B14F-4D97-AF65-F5344CB8AC3E}">
        <p14:creationId xmlns:p14="http://schemas.microsoft.com/office/powerpoint/2010/main" val="282583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3922" y="2114407"/>
            <a:ext cx="5654681" cy="4241010"/>
          </a:xfrm>
        </p:spPr>
      </p:pic>
      <p:sp>
        <p:nvSpPr>
          <p:cNvPr id="2" name="TextBox 1">
            <a:extLst>
              <a:ext uri="{FF2B5EF4-FFF2-40B4-BE49-F238E27FC236}">
                <a16:creationId xmlns:a16="http://schemas.microsoft.com/office/drawing/2014/main" id="{252E7634-6DC8-A0ED-BC31-8968310D3204}"/>
              </a:ext>
            </a:extLst>
          </p:cNvPr>
          <p:cNvSpPr txBox="1"/>
          <p:nvPr/>
        </p:nvSpPr>
        <p:spPr>
          <a:xfrm>
            <a:off x="1180215" y="83082"/>
            <a:ext cx="7985050" cy="2031325"/>
          </a:xfrm>
          <a:prstGeom prst="rect">
            <a:avLst/>
          </a:prstGeom>
          <a:noFill/>
        </p:spPr>
        <p:txBody>
          <a:bodyPr wrap="square" rtlCol="0">
            <a:spAutoFit/>
          </a:bodyPr>
          <a:lstStyle/>
          <a:p>
            <a:r>
              <a:rPr lang="ru-RU" b="1" dirty="0">
                <a:solidFill>
                  <a:schemeClr val="accent2">
                    <a:lumMod val="75000"/>
                  </a:schemeClr>
                </a:solidFill>
                <a:latin typeface="Times New Roman" panose="02020603050405020304" pitchFamily="18" charset="0"/>
                <a:cs typeface="Times New Roman" panose="02020603050405020304" pitchFamily="18" charset="0"/>
              </a:rPr>
              <a:t>Режиссерская игра - </a:t>
            </a:r>
            <a:r>
              <a:rPr lang="ru-RU" dirty="0">
                <a:solidFill>
                  <a:schemeClr val="accent2">
                    <a:lumMod val="75000"/>
                  </a:schemeClr>
                </a:solidFill>
                <a:latin typeface="Times New Roman" panose="02020603050405020304" pitchFamily="18" charset="0"/>
                <a:cs typeface="Times New Roman" panose="02020603050405020304" pitchFamily="18" charset="0"/>
              </a:rPr>
              <a:t>один из самых эффективных способов воздействия на ребенка, в котором наиболее ярко проявляется принцип обучения: учить играя! Эти игры наиболее доступны для детей, являются интересным способом переработки информации, выражения эмоций, впечатлений. Воспитательные возможности режиссерских игр усиливаются тем, что их тематика практически не ограничена. Тема ОБЖ предлагает ребенку многогранные сюжеты для данных игр. </a:t>
            </a:r>
          </a:p>
        </p:txBody>
      </p:sp>
    </p:spTree>
    <p:extLst>
      <p:ext uri="{BB962C8B-B14F-4D97-AF65-F5344CB8AC3E}">
        <p14:creationId xmlns:p14="http://schemas.microsoft.com/office/powerpoint/2010/main" val="1936130574"/>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496</TotalTime>
  <Words>468</Words>
  <Application>Microsoft Office PowerPoint</Application>
  <PresentationFormat>Широкоэкранный</PresentationFormat>
  <Paragraphs>28</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Times New Roman</vt:lpstr>
      <vt:lpstr>Trebuchet MS</vt:lpstr>
      <vt:lpstr>Wingdings 3</vt:lpstr>
      <vt:lpstr>Аспект</vt:lpstr>
      <vt:lpstr>«Формирование навыков безопасного поведения у дошкольников посредством режиссерской игры»</vt:lpstr>
      <vt:lpstr>                          </vt:lpstr>
      <vt:lpstr>Задачи:</vt:lpstr>
      <vt:lpstr>Актуальность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навыков безопасного поведения у дошкольников посредством режиссерской игры»</dc:title>
  <dc:creator>Пользователь Windows</dc:creator>
  <cp:lastModifiedBy>pc</cp:lastModifiedBy>
  <cp:revision>22</cp:revision>
  <dcterms:created xsi:type="dcterms:W3CDTF">2023-12-06T08:46:03Z</dcterms:created>
  <dcterms:modified xsi:type="dcterms:W3CDTF">2023-12-18T06:49:46Z</dcterms:modified>
</cp:coreProperties>
</file>