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1" r:id="rId3"/>
    <p:sldId id="300" r:id="rId4"/>
    <p:sldId id="302" r:id="rId5"/>
    <p:sldId id="299" r:id="rId6"/>
    <p:sldId id="303" r:id="rId7"/>
    <p:sldId id="335" r:id="rId8"/>
    <p:sldId id="336" r:id="rId9"/>
    <p:sldId id="334" r:id="rId10"/>
    <p:sldId id="323" r:id="rId11"/>
    <p:sldId id="324" r:id="rId12"/>
    <p:sldId id="332" r:id="rId13"/>
    <p:sldId id="351" r:id="rId14"/>
    <p:sldId id="337" r:id="rId15"/>
    <p:sldId id="338" r:id="rId16"/>
    <p:sldId id="328" r:id="rId17"/>
    <p:sldId id="329" r:id="rId18"/>
    <p:sldId id="330" r:id="rId19"/>
    <p:sldId id="331" r:id="rId20"/>
    <p:sldId id="349" r:id="rId21"/>
    <p:sldId id="345" r:id="rId22"/>
    <p:sldId id="342" r:id="rId23"/>
    <p:sldId id="326" r:id="rId24"/>
    <p:sldId id="347" r:id="rId25"/>
    <p:sldId id="348" r:id="rId26"/>
    <p:sldId id="352" r:id="rId27"/>
    <p:sldId id="353" r:id="rId28"/>
    <p:sldId id="339" r:id="rId29"/>
    <p:sldId id="33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5444587-ED87-471E-AE99-8A8CEC3ADEBB}">
          <p14:sldIdLst>
            <p14:sldId id="256"/>
            <p14:sldId id="281"/>
            <p14:sldId id="300"/>
            <p14:sldId id="302"/>
            <p14:sldId id="299"/>
          </p14:sldIdLst>
        </p14:section>
        <p14:section name="Раздел без заголовка" id="{382C0ECE-E86A-4509-BB4A-37D273299A81}">
          <p14:sldIdLst>
            <p14:sldId id="303"/>
            <p14:sldId id="335"/>
            <p14:sldId id="336"/>
            <p14:sldId id="334"/>
            <p14:sldId id="323"/>
            <p14:sldId id="324"/>
            <p14:sldId id="332"/>
            <p14:sldId id="351"/>
            <p14:sldId id="337"/>
            <p14:sldId id="338"/>
            <p14:sldId id="328"/>
            <p14:sldId id="329"/>
            <p14:sldId id="330"/>
            <p14:sldId id="331"/>
            <p14:sldId id="349"/>
            <p14:sldId id="345"/>
            <p14:sldId id="342"/>
            <p14:sldId id="326"/>
            <p14:sldId id="347"/>
            <p14:sldId id="348"/>
            <p14:sldId id="352"/>
            <p14:sldId id="353"/>
            <p14:sldId id="339"/>
            <p14:sldId id="33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53" autoAdjust="0"/>
  </p:normalViewPr>
  <p:slideViewPr>
    <p:cSldViewPr>
      <p:cViewPr varScale="1">
        <p:scale>
          <a:sx n="85" d="100"/>
          <a:sy n="85" d="100"/>
        </p:scale>
        <p:origin x="-1122" y="-78"/>
      </p:cViewPr>
      <p:guideLst>
        <p:guide orient="horz" pos="432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474D5-51D7-4F44-B9E7-B47CE81C1F38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A038D-7679-40BB-A576-6425BF25F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034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A038D-7679-40BB-A576-6425BF25F1C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007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A038D-7679-40BB-A576-6425BF25F1C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424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>
                <a:solidFill>
                  <a:srgbClr val="FF0000"/>
                </a:solidFill>
              </a:rPr>
              <a:t>«</a:t>
            </a:r>
            <a:r>
              <a:rPr lang="ru-RU" sz="4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Экономическое воспитание дошкольников: формирование предпосылок финансовой грамотности»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8502" y="5517232"/>
            <a:ext cx="5936704" cy="1008112"/>
          </a:xfrm>
        </p:spPr>
        <p:txBody>
          <a:bodyPr/>
          <a:lstStyle/>
          <a:p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Казбаева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</a:t>
            </a:r>
            <a:r>
              <a:rPr lang="en-US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endParaRPr lang="ru-RU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3861048"/>
            <a:ext cx="1928794" cy="1901383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467544" y="116632"/>
            <a:ext cx="7992888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 «Детский сад №115 «Белочка» комбинированного вида г. Орска»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956616"/>
            <a:ext cx="1928794" cy="1901383"/>
          </a:xfrm>
          <a:prstGeom prst="rect">
            <a:avLst/>
          </a:prstGeom>
          <a:noFill/>
        </p:spPr>
      </p:pic>
      <p:pic>
        <p:nvPicPr>
          <p:cNvPr id="1026" name="Picture 2" descr="F:\методическая работа 2019\план на 2019-2020 уч.год\семинары\семинар финансовая грамотность\финансовая грамотность\shutterstock-38873056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57" y="2718464"/>
            <a:ext cx="3087565" cy="335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 rot="16200000">
            <a:off x="770432" y="2650647"/>
            <a:ext cx="978408" cy="144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9288860">
            <a:off x="2089272" y="2761862"/>
            <a:ext cx="1147683" cy="94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20459078">
            <a:off x="2840001" y="3603182"/>
            <a:ext cx="1979522" cy="89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5436096" y="3857629"/>
            <a:ext cx="3168352" cy="107157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беседы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3206622" y="1450412"/>
            <a:ext cx="3653725" cy="12722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сюжетно-ролевые, дидактические, настольные игры</a:t>
            </a:r>
          </a:p>
        </p:txBody>
      </p:sp>
      <p:sp>
        <p:nvSpPr>
          <p:cNvPr id="12" name="Облако 11"/>
          <p:cNvSpPr/>
          <p:nvPr/>
        </p:nvSpPr>
        <p:spPr>
          <a:xfrm>
            <a:off x="59341" y="1268760"/>
            <a:ext cx="3144507" cy="91220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интеллектуальные игры и развлечения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04663"/>
            <a:ext cx="8229600" cy="432049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 работы с детьми по финансовой грамотности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4436368" y="5021560"/>
            <a:ext cx="3168352" cy="119761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чтение стихов, сказок, пословиц, поговорок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5796136" y="2566770"/>
            <a:ext cx="3168352" cy="119761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тематические занятия</a:t>
            </a:r>
          </a:p>
        </p:txBody>
      </p:sp>
      <p:sp>
        <p:nvSpPr>
          <p:cNvPr id="16" name="Стрелка вправо 15"/>
          <p:cNvSpPr/>
          <p:nvPr/>
        </p:nvSpPr>
        <p:spPr>
          <a:xfrm rot="707973">
            <a:off x="2979786" y="5411232"/>
            <a:ext cx="1238066" cy="164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лако 16"/>
          <p:cNvSpPr/>
          <p:nvPr/>
        </p:nvSpPr>
        <p:spPr>
          <a:xfrm>
            <a:off x="0" y="1285860"/>
            <a:ext cx="3357554" cy="91220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интеллектуальные игры и развлечения </a:t>
            </a:r>
          </a:p>
        </p:txBody>
      </p:sp>
      <p:sp>
        <p:nvSpPr>
          <p:cNvPr id="18" name="Стрелка вправо 17"/>
          <p:cNvSpPr/>
          <p:nvPr/>
        </p:nvSpPr>
        <p:spPr>
          <a:xfrm rot="21222993" flipV="1">
            <a:off x="3360731" y="4513503"/>
            <a:ext cx="1549622" cy="143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23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956616"/>
            <a:ext cx="1928794" cy="1901383"/>
          </a:xfrm>
          <a:prstGeom prst="rect">
            <a:avLst/>
          </a:prstGeom>
          <a:noFill/>
        </p:spPr>
      </p:pic>
      <p:pic>
        <p:nvPicPr>
          <p:cNvPr id="5" name="Содержимое 4" descr="1545398199_a630d708e8442dc65bc0426ab8f694f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2643182"/>
            <a:ext cx="3259638" cy="3264653"/>
          </a:xfrm>
        </p:spPr>
      </p:pic>
      <p:sp>
        <p:nvSpPr>
          <p:cNvPr id="6" name="Стрелка вверх 5"/>
          <p:cNvSpPr/>
          <p:nvPr/>
        </p:nvSpPr>
        <p:spPr>
          <a:xfrm>
            <a:off x="1643042" y="1571612"/>
            <a:ext cx="214314" cy="133559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2199163">
            <a:off x="3003485" y="2003946"/>
            <a:ext cx="194229" cy="12714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4364668">
            <a:off x="3885331" y="3151909"/>
            <a:ext cx="207497" cy="16298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5400000">
            <a:off x="4020892" y="4520969"/>
            <a:ext cx="268694" cy="15479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285720" y="214290"/>
            <a:ext cx="3714776" cy="120015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анкетирование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3714744" y="1285860"/>
            <a:ext cx="3714776" cy="120015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консультации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5000628" y="4357694"/>
            <a:ext cx="3714776" cy="120015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раздники и развлечения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4929190" y="2786058"/>
            <a:ext cx="3714776" cy="120015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одительские собрания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8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956616"/>
            <a:ext cx="1928794" cy="190138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15289" y="1327994"/>
            <a:ext cx="711342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Планируемые результаты освоения Программы</a:t>
            </a:r>
            <a:endParaRPr lang="ru-RU" sz="32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3568" y="2657982"/>
            <a:ext cx="79208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отдаленной же перспективе стоит цель – воспитать человека  умеющего и желающего много и активно трудиться, честно зарабатывать деньги и любящего свою страну.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84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Развивающая среда в группе «Звездочки»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365" y="1600200"/>
            <a:ext cx="5483269" cy="4525963"/>
          </a:xfrm>
        </p:spPr>
      </p:pic>
    </p:spTree>
    <p:extLst>
      <p:ext uri="{BB962C8B-B14F-4D97-AF65-F5344CB8AC3E}">
        <p14:creationId xmlns:p14="http://schemas.microsoft.com/office/powerpoint/2010/main" val="1918436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Лэпбук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по финансовой грамотности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Дидактическое пособие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«Юные финансисты» предназначено для детей старшего дошкольного возраста. Содержание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можно пополнять и усложнять. Данное пособие является средством развивающего обучения, предполагает использование современных технологий : технологии организации коллективной творческой деятельности, коммуникативных технологий, игровых технологий.                                        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Цель: раскрыть ребенку окружающий его мир, как мир духовных и материальных ценностей, как часть общечеловеческой культуры и в процессе познания научить соответствующим формам поведения.</a:t>
            </a:r>
            <a:endParaRPr lang="ru-RU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800" b="1" dirty="0">
                <a:solidFill>
                  <a:srgbClr val="FF0000"/>
                </a:solidFill>
              </a:rPr>
              <a:t>Задачи : </a:t>
            </a:r>
          </a:p>
          <a:p>
            <a:pPr marL="0" lvl="0" indent="0">
              <a:buNone/>
            </a:pPr>
            <a:r>
              <a:rPr lang="ru-RU" sz="2800" dirty="0">
                <a:solidFill>
                  <a:srgbClr val="0000FF"/>
                </a:solidFill>
              </a:rPr>
              <a:t>Образовательные:                                         </a:t>
            </a:r>
          </a:p>
          <a:p>
            <a:pPr lvl="0">
              <a:buFontTx/>
              <a:buChar char="-"/>
            </a:pPr>
            <a:r>
              <a:rPr lang="ru-RU" sz="2800" dirty="0">
                <a:solidFill>
                  <a:prstClr val="black"/>
                </a:solidFill>
              </a:rPr>
              <a:t>Формировать представление об истории появления денег.                                                          </a:t>
            </a:r>
          </a:p>
          <a:p>
            <a:pPr lvl="0">
              <a:buFontTx/>
              <a:buChar char="-"/>
            </a:pPr>
            <a:r>
              <a:rPr lang="ru-RU" sz="2800" dirty="0">
                <a:solidFill>
                  <a:prstClr val="black"/>
                </a:solidFill>
              </a:rPr>
              <a:t> Закрепить знания детей о монетах и банкнотах других стран, литературных произведениях, в которых есть упоминание о деньгах, банках, продажах, обмене.                                                </a:t>
            </a:r>
            <a:r>
              <a:rPr lang="ru-RU" sz="2800" dirty="0">
                <a:solidFill>
                  <a:srgbClr val="0000FF"/>
                </a:solidFill>
              </a:rPr>
              <a:t>Развивающие:                                                          </a:t>
            </a:r>
          </a:p>
          <a:p>
            <a:pPr lvl="0">
              <a:buFontTx/>
              <a:buChar char="-"/>
            </a:pPr>
            <a:r>
              <a:rPr lang="ru-RU" sz="2800" dirty="0">
                <a:solidFill>
                  <a:prstClr val="black"/>
                </a:solidFill>
              </a:rPr>
              <a:t>Стимулировать познавательную активность, способствовать развитию коммуникативных навыков;</a:t>
            </a:r>
          </a:p>
          <a:p>
            <a:pPr lvl="0">
              <a:buFontTx/>
              <a:buChar char="-"/>
            </a:pPr>
            <a:r>
              <a:rPr lang="ru-RU" sz="2800" dirty="0">
                <a:solidFill>
                  <a:prstClr val="black"/>
                </a:solidFill>
              </a:rPr>
              <a:t>Развивать память, мышление, усидчивость.                                                                   </a:t>
            </a:r>
            <a:r>
              <a:rPr lang="ru-RU" sz="2800" dirty="0">
                <a:solidFill>
                  <a:srgbClr val="0000FF"/>
                </a:solidFill>
              </a:rPr>
              <a:t>Речевые:  </a:t>
            </a:r>
            <a:r>
              <a:rPr lang="ru-RU" sz="2800" dirty="0">
                <a:solidFill>
                  <a:prstClr val="black"/>
                </a:solidFill>
              </a:rPr>
              <a:t>                                                                </a:t>
            </a:r>
          </a:p>
          <a:p>
            <a:pPr lvl="0">
              <a:buFontTx/>
              <a:buChar char="-"/>
            </a:pPr>
            <a:r>
              <a:rPr lang="ru-RU" sz="2800" dirty="0">
                <a:solidFill>
                  <a:prstClr val="black"/>
                </a:solidFill>
              </a:rPr>
              <a:t>Учить аргументированно выражать свое мнение и уважать мнение товарищей.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6978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t="4826" b="8964"/>
          <a:stretch/>
        </p:blipFill>
        <p:spPr>
          <a:xfrm>
            <a:off x="395536" y="181356"/>
            <a:ext cx="8524947" cy="6525344"/>
          </a:xfrm>
        </p:spPr>
      </p:pic>
    </p:spTree>
    <p:extLst>
      <p:ext uri="{BB962C8B-B14F-4D97-AF65-F5344CB8AC3E}">
        <p14:creationId xmlns:p14="http://schemas.microsoft.com/office/powerpoint/2010/main" val="3472611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0" y="90000"/>
            <a:ext cx="9024000" cy="6768000"/>
          </a:xfrm>
        </p:spPr>
      </p:pic>
    </p:spTree>
    <p:extLst>
      <p:ext uri="{BB962C8B-B14F-4D97-AF65-F5344CB8AC3E}">
        <p14:creationId xmlns:p14="http://schemas.microsoft.com/office/powerpoint/2010/main" val="192551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13855"/>
            <a:ext cx="9216000" cy="6912000"/>
          </a:xfrm>
        </p:spPr>
      </p:pic>
    </p:spTree>
    <p:extLst>
      <p:ext uri="{BB962C8B-B14F-4D97-AF65-F5344CB8AC3E}">
        <p14:creationId xmlns:p14="http://schemas.microsoft.com/office/powerpoint/2010/main" val="3903875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0"/>
            <a:ext cx="9072000" cy="6804000"/>
          </a:xfrm>
        </p:spPr>
      </p:pic>
    </p:spTree>
    <p:extLst>
      <p:ext uri="{BB962C8B-B14F-4D97-AF65-F5344CB8AC3E}">
        <p14:creationId xmlns:p14="http://schemas.microsoft.com/office/powerpoint/2010/main" val="332689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956616"/>
            <a:ext cx="1928794" cy="1901383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 не стало дитя, лишь беспомощным ртом -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Приучай его с детства заниматься трудом,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Чем он раньше познает, как хлеб достаётся -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 полезней ему будет в жизни потом!..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802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6421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/>
                </a:solidFill>
              </a:rPr>
              <a:t>Арифметическая задача «Выбор подарка», д/игра «Какие ошибки допустил художник»</a:t>
            </a:r>
            <a:endParaRPr lang="ru-RU" dirty="0">
              <a:solidFill>
                <a:schemeClr val="accent4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" t="4773" r="-1363" b="6364"/>
          <a:stretch/>
        </p:blipFill>
        <p:spPr>
          <a:xfrm>
            <a:off x="107504" y="2924944"/>
            <a:ext cx="4084623" cy="319552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 t="15350" b="12200"/>
          <a:stretch/>
        </p:blipFill>
        <p:spPr>
          <a:xfrm>
            <a:off x="4602832" y="2988249"/>
            <a:ext cx="4208397" cy="306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10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4378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Дидактические игры: «Бизнес» , «Банкиры», «Товар-деньги».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" y="1916832"/>
            <a:ext cx="3096344" cy="309634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26" y="2708920"/>
            <a:ext cx="3132349" cy="31293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" t="15548" r="7917" b="23463"/>
          <a:stretch/>
        </p:blipFill>
        <p:spPr>
          <a:xfrm>
            <a:off x="5625810" y="4149080"/>
            <a:ext cx="3518190" cy="239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92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subTitle" idx="1"/>
          </p:nvPr>
        </p:nvSpPr>
        <p:spPr>
          <a:xfrm>
            <a:off x="23168" y="167511"/>
            <a:ext cx="9120832" cy="168684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Сюжетно-ролевые игры: 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«Строители», «Поликлиника», «Кафе».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5" b="18945"/>
          <a:stretch>
            <a:fillRect/>
          </a:stretch>
        </p:blipFill>
        <p:spPr>
          <a:xfrm>
            <a:off x="2506956" y="3028683"/>
            <a:ext cx="3860800" cy="28956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22" y="3789040"/>
            <a:ext cx="2952328" cy="2952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8" y="1854355"/>
            <a:ext cx="2844912" cy="284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68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2" y="1600834"/>
            <a:ext cx="3027555" cy="2502527"/>
          </a:xfrm>
          <a:ln w="19050">
            <a:solidFill>
              <a:srgbClr val="0066FF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subTitle" idx="4294967295"/>
          </p:nvPr>
        </p:nvSpPr>
        <p:spPr>
          <a:xfrm>
            <a:off x="0" y="620689"/>
            <a:ext cx="9144000" cy="936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00B0F0"/>
                </a:solidFill>
              </a:rPr>
              <a:t>«Магазин»      «Парикмахерская»      «Дом моды»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059" y="2591725"/>
            <a:ext cx="3152123" cy="295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44008" y="5004412"/>
            <a:ext cx="4499992" cy="800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184" y="3492244"/>
            <a:ext cx="2728813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3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9302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Технологические карты по сюжетно-ролевым играм, картотека по финансовым играм 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04864"/>
            <a:ext cx="5863381" cy="4525963"/>
          </a:xfrm>
        </p:spPr>
      </p:pic>
    </p:spTree>
    <p:extLst>
      <p:ext uri="{BB962C8B-B14F-4D97-AF65-F5344CB8AC3E}">
        <p14:creationId xmlns:p14="http://schemas.microsoft.com/office/powerpoint/2010/main" val="1491881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Анкеты для родителей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«Финансовая грамотность»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2" t="18133" r="1" b="10272"/>
          <a:stretch/>
        </p:blipFill>
        <p:spPr>
          <a:xfrm>
            <a:off x="2267744" y="2420889"/>
            <a:ext cx="4567237" cy="3240360"/>
          </a:xfrm>
        </p:spPr>
      </p:pic>
    </p:spTree>
    <p:extLst>
      <p:ext uri="{BB962C8B-B14F-4D97-AF65-F5344CB8AC3E}">
        <p14:creationId xmlns:p14="http://schemas.microsoft.com/office/powerpoint/2010/main" val="3448561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Консультации для родителей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4" r="13405" b="12983"/>
          <a:stretch/>
        </p:blipFill>
        <p:spPr>
          <a:xfrm>
            <a:off x="1907704" y="1628800"/>
            <a:ext cx="5565490" cy="34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0360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66FF"/>
                </a:solidFill>
              </a:rPr>
              <a:t>В ходе работы мною был реализован проект «Юные финансисты» с 2018-2019г.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66FF"/>
                </a:solidFill>
              </a:rPr>
              <a:t>Цель проекта </a:t>
            </a:r>
          </a:p>
          <a:p>
            <a:r>
              <a:rPr lang="ru-RU" dirty="0" smtClean="0">
                <a:solidFill>
                  <a:srgbClr val="0066FF"/>
                </a:solidFill>
              </a:rPr>
              <a:t>Формирование представления детей о деньгах: как и где они зарабатываются.</a:t>
            </a:r>
          </a:p>
          <a:p>
            <a:r>
              <a:rPr lang="ru-RU" dirty="0" smtClean="0">
                <a:solidFill>
                  <a:srgbClr val="0066FF"/>
                </a:solidFill>
              </a:rPr>
              <a:t>Расширение представлений, о том, как планируется и расходуется семейный бюджет.</a:t>
            </a:r>
          </a:p>
          <a:p>
            <a:r>
              <a:rPr lang="ru-RU" dirty="0" smtClean="0">
                <a:solidFill>
                  <a:srgbClr val="0066FF"/>
                </a:solidFill>
              </a:rPr>
              <a:t>Получение навыков совершения реальной покупки в магазине.</a:t>
            </a:r>
            <a:endParaRPr lang="ru-RU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738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27363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Невозможно экономическое воспитание без развития речи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Дети учатся выражать свои мысли, составлять рассказы, описывать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явления.</a:t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Большую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помощь оказывает чтение художественной литературы: рассказы с экономическим содержанием, народный фольклор : пословицы, поговорки, сказки.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" r="9318" b="3909"/>
          <a:stretch/>
        </p:blipFill>
        <p:spPr>
          <a:xfrm>
            <a:off x="1907704" y="3212976"/>
            <a:ext cx="4896544" cy="3276378"/>
          </a:xfrm>
        </p:spPr>
      </p:pic>
    </p:spTree>
    <p:extLst>
      <p:ext uri="{BB962C8B-B14F-4D97-AF65-F5344CB8AC3E}">
        <p14:creationId xmlns:p14="http://schemas.microsoft.com/office/powerpoint/2010/main" val="1369442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956616"/>
            <a:ext cx="1928794" cy="190138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15289" y="1500174"/>
            <a:ext cx="71134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093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956616"/>
            <a:ext cx="1928794" cy="1901383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600200"/>
            <a:ext cx="4176464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Современная жизнь диктует свои стандарты: в условиях рыночной экономики человеку в любом возрасте, чтобы быть успешным, необходимо быть финансово грамотным. Поэтому обучение основам экономических знаний необходимо начинать уже в детском саду, ведь представления о деньгах и их применении начинают формироваться в дошкольном возрасте.</a:t>
            </a:r>
            <a:endParaRPr lang="ru-RU" sz="2800" dirty="0"/>
          </a:p>
        </p:txBody>
      </p:sp>
      <p:pic>
        <p:nvPicPr>
          <p:cNvPr id="1026" name="Picture 2" descr="G:\Семинар Фин грамотность\Фото финанс гр\20191003_1137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39248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2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956616"/>
            <a:ext cx="1928794" cy="1901383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Федеральный государственный образовательный стандарт</a:t>
            </a:r>
            <a:r>
              <a:rPr lang="ru-RU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дошкольного образования ставит задачу формирования общей культуры личности детей.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600" dirty="0"/>
          </a:p>
        </p:txBody>
      </p:sp>
      <p:pic>
        <p:nvPicPr>
          <p:cNvPr id="2050" name="Picture 2" descr="G:\Семинар Фин грамотность\Фото финанс гр\20191203_1615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96952"/>
            <a:ext cx="4536504" cy="305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2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956616"/>
            <a:ext cx="1928794" cy="1901383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/>
                <a:ea typeface="Times New Roman"/>
              </a:rPr>
              <a:t>Финансовая грамотность</a:t>
            </a:r>
            <a:r>
              <a:rPr lang="ru-RU" sz="2400" dirty="0" smtClean="0">
                <a:latin typeface="Times New Roman"/>
                <a:ea typeface="Times New Roman"/>
              </a:rPr>
              <a:t> – это особое качество человека, которое формируется с самого малого возраста и показывает умение самостоятельно зарабатывать деньги и грамотно ими управлять.</a:t>
            </a:r>
            <a:endParaRPr lang="ru-RU" sz="2400" dirty="0"/>
          </a:p>
        </p:txBody>
      </p:sp>
      <p:pic>
        <p:nvPicPr>
          <p:cNvPr id="1026" name="Picture 2" descr="C:\Users\Admin\Desktop\IMG-3dee79f02dd202112254cf12e102306a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628800"/>
            <a:ext cx="3240360" cy="1944216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94821"/>
            <a:ext cx="3206508" cy="232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FF"/>
                </a:solidFill>
              </a:rPr>
              <a:t>Программа и методические пособия по финансовой грамотности</a:t>
            </a:r>
            <a:endParaRPr lang="ru-RU" dirty="0"/>
          </a:p>
        </p:txBody>
      </p:sp>
      <p:pic>
        <p:nvPicPr>
          <p:cNvPr id="4" name="Picture 2" descr="C:\Users\User\Desktop\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956616"/>
            <a:ext cx="1928794" cy="1901383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556792"/>
            <a:ext cx="734481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02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/>
          <a:stretch/>
        </p:blipFill>
        <p:spPr>
          <a:xfrm>
            <a:off x="0" y="0"/>
            <a:ext cx="9108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39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/>
          <a:stretch/>
        </p:blipFill>
        <p:spPr>
          <a:xfrm>
            <a:off x="118027" y="116632"/>
            <a:ext cx="9036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42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956616"/>
            <a:ext cx="1928794" cy="1901383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600201"/>
            <a:ext cx="5328592" cy="43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6909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18393</TotalTime>
  <Words>475</Words>
  <Application>Microsoft Office PowerPoint</Application>
  <PresentationFormat>Экран (4:3)</PresentationFormat>
  <Paragraphs>52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  «Экономическое воспитание дошкольников: формирование предпосылок финансовой грамотности»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Программа и методические пособия по финансовой грамотности</vt:lpstr>
      <vt:lpstr>Презентация PowerPoint</vt:lpstr>
      <vt:lpstr>Презентация PowerPoint</vt:lpstr>
      <vt:lpstr>Презентация PowerPoint</vt:lpstr>
      <vt:lpstr>Методы и приемы работы с детьми по финансовой грамотности</vt:lpstr>
      <vt:lpstr>Презентация PowerPoint</vt:lpstr>
      <vt:lpstr>Презентация PowerPoint</vt:lpstr>
      <vt:lpstr>Развивающая среда в группе «Звездочки»</vt:lpstr>
      <vt:lpstr>Лэпбук по финансовой грамотности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Арифметическая задача «Выбор подарка», д/игра «Какие ошибки допустил художник»</vt:lpstr>
      <vt:lpstr>Дидактические игры: «Бизнес» , «Банкиры», «Товар-деньги».</vt:lpstr>
      <vt:lpstr>                       </vt:lpstr>
      <vt:lpstr>           </vt:lpstr>
      <vt:lpstr>Технологические карты по сюжетно-ролевым играм, картотека по финансовым играм .</vt:lpstr>
      <vt:lpstr>Анкеты для родителей  «Финансовая грамотность»</vt:lpstr>
      <vt:lpstr>Консультации для родителей</vt:lpstr>
      <vt:lpstr>Презентация PowerPoint</vt:lpstr>
      <vt:lpstr>Невозможно экономическое воспитание без развития речи. Дети учатся выражать свои мысли, составлять рассказы, описывать явления. Большую помощь оказывает чтение художественной литературы: рассказы с экономическим содержанием, народный фольклор : пословицы, поговорки, сказки.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финансовой грамотности дошкольников в игровой деятельности»</dc:title>
  <dc:creator>Пользователь</dc:creator>
  <cp:lastModifiedBy>Future</cp:lastModifiedBy>
  <cp:revision>178</cp:revision>
  <dcterms:created xsi:type="dcterms:W3CDTF">2019-10-03T05:53:57Z</dcterms:created>
  <dcterms:modified xsi:type="dcterms:W3CDTF">2020-12-07T05:07:05Z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263390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