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>
        <p:scale>
          <a:sx n="87" d="100"/>
          <a:sy n="87" d="100"/>
        </p:scale>
        <p:origin x="-125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3512" y="548680"/>
            <a:ext cx="7772400" cy="178010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Движущие силы сказочных игр (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как метод развития эмоционально-волевой сферы ребенка)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132856"/>
            <a:ext cx="7488832" cy="4464496"/>
          </a:xfrm>
        </p:spPr>
        <p:txBody>
          <a:bodyPr>
            <a:normAutofit lnSpcReduction="10000"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«Сказка </a:t>
            </a:r>
            <a:r>
              <a:rPr lang="ru-RU" i="1" dirty="0">
                <a:solidFill>
                  <a:srgbClr val="FF0000"/>
                </a:solidFill>
              </a:rPr>
              <a:t>ложь, да в ней намек! Добрым молодцам </a:t>
            </a:r>
            <a:r>
              <a:rPr lang="ru-RU" i="1" dirty="0" smtClean="0">
                <a:solidFill>
                  <a:srgbClr val="FF0000"/>
                </a:solidFill>
              </a:rPr>
              <a:t>урок»</a:t>
            </a:r>
            <a:endParaRPr lang="ru-RU" i="1" dirty="0">
              <a:solidFill>
                <a:srgbClr val="FF0000"/>
              </a:solidFill>
            </a:endParaRPr>
          </a:p>
          <a:p>
            <a:r>
              <a:rPr lang="ru-RU" i="1" dirty="0" smtClean="0">
                <a:solidFill>
                  <a:srgbClr val="FF0000"/>
                </a:solidFill>
              </a:rPr>
              <a:t>                                                                           Александр Пушкин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ГБУ «Центральная ПМПК Оренбургской области» 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педагог-психолог: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Беловолова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Ксения Юрьевна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к3\Downloads\deceive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536803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77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правильно вести себя, если попал в трудную ситуацию: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Можно попросить совета (у кого?)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Можно попросить помощи (у кого?)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Можно понаблюдать, как другие справляются.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Можно прочитать книгу или посмотреть фильм, где герой справляется с такой проблемой.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Можно как следует подумать, придумать варианты и пробовать, пока не получится.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НЕОКОНЧЕННАЯ СКАЗКА. ИЩЕМ ВЫХОД ИЗ ТРУДНЫХ 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3027720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06531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сочинения терапевтической сказки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Знакомство с героем.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Изменение ситуации.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Решающая встреча. Знакомство с Наставником.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Герой отправляется в путь.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Испытания, союзники, враги.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Решающее испытание.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Новое сокровище.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ПОМОГАЮЩАЯ СКАЗКА. СОЧИНЯЕМ ПОМОГАЮЩУЮ СКАЗКУ. ЧИТАЕМ, ОБСУЖДАЕМ, ИГРАЕМ</a:t>
            </a:r>
          </a:p>
        </p:txBody>
      </p:sp>
      <p:pic>
        <p:nvPicPr>
          <p:cNvPr id="10242" name="Picture 2" descr="C:\Users\к3\Downloads\a-121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33056"/>
            <a:ext cx="1621483" cy="282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846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Первое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ограничение – смысловое.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ограничение –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временно́е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Третье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ограничение – личностное.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Четвёртое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ограничение – медико-психологическое.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tx1"/>
                </a:solidFill>
              </a:rPr>
              <a:t>ОГРАНИЧЕНИЯ И «ТЕХНИКА СКАЗОЧНОЙ БЕЗОПАСНОСТИ</a:t>
            </a:r>
            <a:r>
              <a:rPr lang="ru-RU" dirty="0" smtClean="0">
                <a:solidFill>
                  <a:schemeClr val="tx1"/>
                </a:solidFill>
              </a:rPr>
              <a:t>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к3\Downloads\d794t0q-19644567-7825-45fd-90e6-49181af7ba97-1024x7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861048"/>
            <a:ext cx="4043288" cy="27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98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Сочиняя историю, вы не должны стыдить ребёнка, не должны высмеивать его недостатки, даже через героя истории.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Не нужно сочинять историю-катастрофу, историю, запугивающую ребёнка.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Герой сказки не должен подавлять своими способностями и умениями, а должен восприниматься “равным”, “таким, как я”.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Сказка должна иметь чёткий посыл, показывать новые возможности, создавать импульс для действия, рождать надежду.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Терапевтическая сказка не должна противоречить правилам безопасности жизни ребёнка.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Использование сказок и историй не всегда достаточно. В сложных случаях сказка – вспомогательный инструмент, её использование не предполагает отказа от других форм медицинской или психологической помощи.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Удачно сочиненная терапевтическая история только запускает процесс изменений, и этот процесс может быть довольно длительным.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Техника сказочной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1084810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чего родителям сказки?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во-первых, родители сами были детьми;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во-вторых, они растеряны и напуганы проблемами детей и сами нуждаются в поддержке и помощи;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в-третьих, зачастую проблема – дело семейное. Тревожные дети растут у тревожных родителей, обидчивые – у обидчивых;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в-четвертых родители хотят, как лучше, и они хотят избежать ошибок своих родителей;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но при этом, в-пятых, они сами ловят себя на том, что произносят мамины слова или копируют папины интонации.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СКАЗКИ ДЛЯ РОДИТЕЛЕЙ КАК ЧАСТЬ ТЕРАПИИ ДЕТСКИХ ПРОБЛЕМ</a:t>
            </a:r>
          </a:p>
        </p:txBody>
      </p:sp>
    </p:spTree>
    <p:extLst>
      <p:ext uri="{BB962C8B-B14F-4D97-AF65-F5344CB8AC3E}">
        <p14:creationId xmlns:p14="http://schemas.microsoft.com/office/powerpoint/2010/main" val="2673678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132856"/>
            <a:ext cx="7408333" cy="399330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вида сказок для тревожных детей: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Сказка, помогающая набраться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решимости.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Сказка, помогающая успокоиться.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СОЧИНЯЕМ ТЕРАПЕВТИЧЕСКИЕ СКАЗКИ ДЛЯ ТРЕВОЖНЫХ ДЕТЕЙ. ДВА ВИДА СКАЗОК ДЛЯ ТРЕВОЖНЫХ ДЕТЕЙ</a:t>
            </a:r>
          </a:p>
        </p:txBody>
      </p:sp>
      <p:pic>
        <p:nvPicPr>
          <p:cNvPr id="12290" name="Picture 2" descr="C:\Users\к3\Downloads\hello_html_3bbe3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1008"/>
            <a:ext cx="5544616" cy="30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093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1.Герой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сказки – нерешителен, тревожен.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Проблема героя – совпадает с проблемой адресата сказки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А)Герой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может решиться, испытывает сомнения, тревожится.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Б)Чувствует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себя уставшим, напряжённым, расстроенным.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Критическая ситуация героя –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Герой что-то теряет из-за нерешительности, неспособности собраться.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может действовать из-за усталости, нервозности, напряжённости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Путь героя сказки –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А) Герой делает выбор между опасностью нового или скукой того, что есть, учится преодолевать неуверенность. Б) Герой учится отдыхать и расслабляться.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СОЧИНЕНИЯ СКАЗОК ДЛЯ ТРЕВОЖНЫХ ДЕТЕЙ</a:t>
            </a:r>
          </a:p>
        </p:txBody>
      </p:sp>
    </p:spTree>
    <p:extLst>
      <p:ext uri="{BB962C8B-B14F-4D97-AF65-F5344CB8AC3E}">
        <p14:creationId xmlns:p14="http://schemas.microsoft.com/office/powerpoint/2010/main" val="179916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04664"/>
            <a:ext cx="7408333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Ресурсы героя сказки – А и Б) Внутренние в виде чувствительности, умения сопереживать, сочувствовать. Внешние в виде учителей, помощников.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Препятствия на пути героя – А) Препятствия в виде неудачи.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Препятствия не предполагаются.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Варианты разрешения трудной ситуации, решения проблемы – А) «Инструкция» по преодолению нерешительности, слова для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самоподдержки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Б) Способы снятия нервного напряжения.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Вывод, урок – А) Формулируется кратко, ёмко.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Не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предполагается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Триумф героя – А) Само действие является победой над тревожностью. Б) Мягкий триумф – состояние отдыха, расслабления.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5268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СДЕЛАТЬ СКАЗКУ МЕДИТАТИВНОЙ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Медитативная сказка не учит, но успокаивает и снимает тревоги. В ней не должно быть острого конфликта, противоречия, борьбы добра со злом.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Повторы – важная примета медитативной сказки. Особенно сильной получится сказка, если вам удастся ввести в неё три вида образов – зрительные, слуховые и тактильные – вижу-слышу-чувствую.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Важная часть медитативной сказки – образы, связанные с покоем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Ритм также придаёт сказке силу медитации, уводит от повседневных тревог, сосредотачивает на моменте «здесь и сейчас», успокаивает и снимает напряжение.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МЕДИТАТИВНЫЕ СКАЗКИ КАК ОДИН ИЗ ВИДОВ СКАЗОК ОТ ТРЕВОГИ</a:t>
            </a:r>
          </a:p>
        </p:txBody>
      </p:sp>
    </p:spTree>
    <p:extLst>
      <p:ext uri="{BB962C8B-B14F-4D97-AF65-F5344CB8AC3E}">
        <p14:creationId xmlns:p14="http://schemas.microsoft.com/office/powerpoint/2010/main" val="211611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908720"/>
            <a:ext cx="2674640" cy="554461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Franklin Gothic Demi" pitchFamily="34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Franklin Gothic Demi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Franklin Gothic Demi" pitchFamily="34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Franklin Gothic Dem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Franklin Gothic Demi" pitchFamily="34" charset="0"/>
              </a:rPr>
              <a:t>В </a:t>
            </a:r>
            <a:r>
              <a:rPr lang="ru-RU" sz="2000" b="1" dirty="0">
                <a:solidFill>
                  <a:schemeClr val="tx1"/>
                </a:solidFill>
                <a:latin typeface="Franklin Gothic Demi" pitchFamily="34" charset="0"/>
              </a:rPr>
              <a:t>мире много сказок,</a:t>
            </a:r>
            <a:br>
              <a:rPr lang="ru-RU" sz="2000" b="1" dirty="0">
                <a:solidFill>
                  <a:schemeClr val="tx1"/>
                </a:solidFill>
                <a:latin typeface="Franklin Gothic Demi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Franklin Gothic Demi" pitchFamily="34" charset="0"/>
              </a:rPr>
              <a:t>Грустных и смешных.</a:t>
            </a:r>
            <a:br>
              <a:rPr lang="ru-RU" sz="2000" b="1" dirty="0">
                <a:solidFill>
                  <a:schemeClr val="tx1"/>
                </a:solidFill>
                <a:latin typeface="Franklin Gothic Demi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Franklin Gothic Demi" pitchFamily="34" charset="0"/>
              </a:rPr>
              <a:t>И прожить на свете</a:t>
            </a:r>
            <a:br>
              <a:rPr lang="ru-RU" sz="2000" b="1" dirty="0">
                <a:solidFill>
                  <a:schemeClr val="tx1"/>
                </a:solidFill>
                <a:latin typeface="Franklin Gothic Demi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Franklin Gothic Demi" pitchFamily="34" charset="0"/>
              </a:rPr>
              <a:t>Нам нельзя без них.</a:t>
            </a:r>
            <a:br>
              <a:rPr lang="ru-RU" sz="2000" b="1" dirty="0">
                <a:solidFill>
                  <a:schemeClr val="tx1"/>
                </a:solidFill>
                <a:latin typeface="Franklin Gothic Demi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Franklin Gothic Demi" pitchFamily="34" charset="0"/>
              </a:rPr>
              <a:t>Пусть герои сказок</a:t>
            </a:r>
            <a:br>
              <a:rPr lang="ru-RU" sz="2000" b="1" dirty="0">
                <a:solidFill>
                  <a:schemeClr val="tx1"/>
                </a:solidFill>
                <a:latin typeface="Franklin Gothic Demi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Franklin Gothic Demi" pitchFamily="34" charset="0"/>
              </a:rPr>
              <a:t>Дарят нам тепло,</a:t>
            </a:r>
            <a:br>
              <a:rPr lang="ru-RU" sz="2000" b="1" dirty="0">
                <a:solidFill>
                  <a:schemeClr val="tx1"/>
                </a:solidFill>
                <a:latin typeface="Franklin Gothic Demi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Franklin Gothic Demi" pitchFamily="34" charset="0"/>
              </a:rPr>
              <a:t>Пусть Добро навеки</a:t>
            </a:r>
            <a:br>
              <a:rPr lang="ru-RU" sz="2000" b="1" dirty="0">
                <a:solidFill>
                  <a:schemeClr val="tx1"/>
                </a:solidFill>
                <a:latin typeface="Franklin Gothic Demi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Franklin Gothic Demi" pitchFamily="34" charset="0"/>
              </a:rPr>
              <a:t>Побеждает Зло!</a:t>
            </a:r>
            <a:r>
              <a:rPr lang="ru-RU" sz="2000" b="1" dirty="0">
                <a:latin typeface="Franklin Gothic Demi" pitchFamily="34" charset="0"/>
              </a:rPr>
              <a:t/>
            </a:r>
            <a:br>
              <a:rPr lang="ru-RU" sz="2000" b="1" dirty="0">
                <a:latin typeface="Franklin Gothic Demi" pitchFamily="34" charset="0"/>
              </a:rPr>
            </a:br>
            <a:r>
              <a:rPr lang="ru-RU" sz="2000" b="1" dirty="0" smtClean="0">
                <a:latin typeface="Franklin Gothic Demi" pitchFamily="34" charset="0"/>
              </a:rPr>
              <a:t/>
            </a:r>
            <a:br>
              <a:rPr lang="ru-RU" sz="2000" b="1" dirty="0" smtClean="0">
                <a:latin typeface="Franklin Gothic Demi" pitchFamily="34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Franklin Gothic Demi" pitchFamily="34" charset="0"/>
              </a:rPr>
              <a:t>М.</a:t>
            </a:r>
            <a:r>
              <a:rPr lang="ru-RU" sz="2000" b="1" dirty="0" smtClean="0">
                <a:latin typeface="Franklin Gothic Demi" pitchFamily="34" charset="0"/>
              </a:rPr>
              <a:t>. </a:t>
            </a:r>
            <a:r>
              <a:rPr lang="ru-RU" sz="2000" b="1" dirty="0" err="1" smtClean="0">
                <a:solidFill>
                  <a:schemeClr val="tx1"/>
                </a:solidFill>
                <a:latin typeface="Franklin Gothic Demi" pitchFamily="34" charset="0"/>
              </a:rPr>
              <a:t>Шаинский</a:t>
            </a:r>
            <a:r>
              <a:rPr lang="ru-RU" sz="2000" b="1" dirty="0" smtClean="0">
                <a:solidFill>
                  <a:schemeClr val="tx1"/>
                </a:solidFill>
                <a:latin typeface="Franklin Gothic Demi" pitchFamily="34" charset="0"/>
              </a:rPr>
              <a:t>.</a:t>
            </a:r>
            <a:r>
              <a:rPr lang="ru-RU" b="1" dirty="0">
                <a:latin typeface="Franklin Gothic Demi" pitchFamily="34" charset="0"/>
              </a:rPr>
              <a:t/>
            </a:r>
            <a:br>
              <a:rPr lang="ru-RU" b="1" dirty="0">
                <a:latin typeface="Franklin Gothic Demi" pitchFamily="34" charset="0"/>
              </a:rPr>
            </a:br>
            <a:endParaRPr lang="ru-RU" b="1" dirty="0">
              <a:latin typeface="Franklin Gothic Demi" pitchFamily="34" charset="0"/>
            </a:endParaRPr>
          </a:p>
        </p:txBody>
      </p:sp>
      <p:pic>
        <p:nvPicPr>
          <p:cNvPr id="5122" name="Picture 2" descr="C:\Users\к3\Downloads\91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50405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2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«Не бойся сказок. Бойся лжи.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сказка? Сказка не обманет.</a:t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Ребёнку сказку расскажи».</a:t>
            </a:r>
          </a:p>
        </p:txBody>
      </p:sp>
      <p:pic>
        <p:nvPicPr>
          <p:cNvPr id="2050" name="Picture 2" descr="C:\Users\к3\Downloads\wonder-day-kolobok-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45" y="2674938"/>
            <a:ext cx="592304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06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1.К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художественным сказкам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2.Народные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сказки.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3.Авторские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художественные сказки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4.Дидактические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сказки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5.Психокоррекционные сказки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(психотерапевтические сказки, медитативные сказки)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Выделяют пять видов сказок</a:t>
            </a:r>
          </a:p>
        </p:txBody>
      </p:sp>
      <p:pic>
        <p:nvPicPr>
          <p:cNvPr id="3074" name="Picture 2" descr="C:\Users\к3\Downloads\kotvsapogah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2627784" cy="263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26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1.Отсутствие в сказках дидактики, нравоучений.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2.Неопределенность места действия главного героя.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3.Образность языка.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4.Кладезь мудрости.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5.Победа Добра.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6.Наличие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Тайны 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Волшебства.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Преимущество сказок для личности ребенка заключается в следующем:</a:t>
            </a:r>
          </a:p>
        </p:txBody>
      </p:sp>
      <p:pic>
        <p:nvPicPr>
          <p:cNvPr id="4098" name="Picture 2" descr="C:\Users\к3\Downloads\1614587374_11-p-kartinki-skazki-na-belom-fone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365104"/>
            <a:ext cx="4248512" cy="224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59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1.Клиентская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сказка.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2.Неоконченная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сказка.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3.Терапевтическая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сказка.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СКАЗКИ ДЛЯ КОРРЕКЦИИ ПОВЕДЕНИЯ.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903" y="3212976"/>
            <a:ext cx="25177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00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анализа клиентской сказки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Основная тема сказки, то, о чём рассказывает сказка.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Герой, его характер, мотивы поступков.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Отношения между героем и другими персонажами.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Важнейшие события.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Трудности главного героя сказки.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КЛИЕНТСКАЯ СКАЗКА – АНАЛИЗИРУЕМ И ПЕРЕСОЧИНЯЕМ.</a:t>
            </a:r>
          </a:p>
        </p:txBody>
      </p:sp>
      <p:pic>
        <p:nvPicPr>
          <p:cNvPr id="7170" name="Picture 2" descr="C:\Users\к3\Downloads\img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3120008" cy="235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93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Способы разрешения проблем: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1.Эффективный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2.Временно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эффективный способ.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3.Условно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эффективный способ.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4.Неэффективный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к3\Downloads\scale_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1008"/>
            <a:ext cx="36724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08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060848"/>
            <a:ext cx="7408333" cy="4497363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герой сказки?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Благополучие-неблагополучие начальной ситуации.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Мера активности героя.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Возможные ловушки - события или повороты сюжета, влияющие на развитие сюжета и делающие данный сюжет неосуществимым.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Благополучие или неблагополучие жизненной позиции в момент завершения истории. Переживания героя.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 завершения сюжета. Сюжет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завршён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окончание истории предполагает, что “продолжение следует”.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Сценарная “расплата”.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Инициирующий урок.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Определяем конструктивные пути прохождения ловушек, минимизируем сценарную расплату. В случае неблагополучной жизненной позиции, отношений с окружающими людьми и с миром  проводим необходимую коррекцию.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клиентской сказки с позиций сценарного анализа (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Н.Буравцова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51313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прогнать противника;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попытаться договориться с ним;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предложить взаимно полезное общее дело;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вызвать противника на честное единоборство;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 даже подружиться с ним!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 можно найти союзников и победить дракона сообща.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победить дракона (или как справиться с любым другим противником).</a:t>
            </a:r>
          </a:p>
        </p:txBody>
      </p:sp>
      <p:pic>
        <p:nvPicPr>
          <p:cNvPr id="9218" name="Picture 2" descr="C:\Users\к3\Downloads\weqknolfmp9v1ykadebv3l4maffjpcmd_5ilkguicfsinw0-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176"/>
            <a:ext cx="2160240" cy="183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2750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252</TotalTime>
  <Words>1120</Words>
  <Application>Microsoft Office PowerPoint</Application>
  <PresentationFormat>Экран (4:3)</PresentationFormat>
  <Paragraphs>138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Движущие силы сказочных игр (сказкотерапия как метод развития эмоционально-волевой сферы ребенка)</vt:lpstr>
      <vt:lpstr>«Не бойся сказок. Бойся лжи. А сказка? Сказка не обманет. Ребёнку сказку расскажи».</vt:lpstr>
      <vt:lpstr>Выделяют пять видов сказок</vt:lpstr>
      <vt:lpstr>Преимущество сказок для личности ребенка заключается в следующем:</vt:lpstr>
      <vt:lpstr>СКАЗКИ ДЛЯ КОРРЕКЦИИ ПОВЕДЕНИЯ. </vt:lpstr>
      <vt:lpstr>КЛИЕНТСКАЯ СКАЗКА – АНАЛИЗИРУЕМ И ПЕРЕСОЧИНЯЕМ.</vt:lpstr>
      <vt:lpstr>Презентация PowerPoint</vt:lpstr>
      <vt:lpstr>Анализ клиентской сказки с позиций сценарного анализа (Н.Буравцова).</vt:lpstr>
      <vt:lpstr>Как победить дракона (или как справиться с любым другим противником).</vt:lpstr>
      <vt:lpstr>НЕОКОНЧЕННАЯ СКАЗКА. ИЩЕМ ВЫХОД ИЗ ТРУДНЫХ СИТУАЦИЙ.</vt:lpstr>
      <vt:lpstr>ПОМОГАЮЩАЯ СКАЗКА. СОЧИНЯЕМ ПОМОГАЮЩУЮ СКАЗКУ. ЧИТАЕМ, ОБСУЖДАЕМ, ИГРАЕМ</vt:lpstr>
      <vt:lpstr> ОГРАНИЧЕНИЯ И «ТЕХНИКА СКАЗОЧНОЙ БЕЗОПАСНОСТИ».</vt:lpstr>
      <vt:lpstr>Техника сказочной безопасности.</vt:lpstr>
      <vt:lpstr>СКАЗКИ ДЛЯ РОДИТЕЛЕЙ КАК ЧАСТЬ ТЕРАПИИ ДЕТСКИХ ПРОБЛЕМ</vt:lpstr>
      <vt:lpstr>СОЧИНЯЕМ ТЕРАПЕВТИЧЕСКИЕ СКАЗКИ ДЛЯ ТРЕВОЖНЫХ ДЕТЕЙ. ДВА ВИДА СКАЗОК ДЛЯ ТРЕВОЖНЫХ ДЕТЕЙ</vt:lpstr>
      <vt:lpstr>АЛГОРИТМ СОЧИНЕНИЯ СКАЗОК ДЛЯ ТРЕВОЖНЫХ ДЕТЕЙ</vt:lpstr>
      <vt:lpstr>Презентация PowerPoint</vt:lpstr>
      <vt:lpstr>МЕДИТАТИВНЫЕ СКАЗКИ КАК ОДИН ИЗ ВИДОВ СКАЗОК ОТ ТРЕВОГИ</vt:lpstr>
      <vt:lpstr>  В мире много сказок, Грустных и смешных. И прожить на свете Нам нельзя без них. Пусть герои сказок Дарят нам тепло, Пусть Добро навеки Побеждает Зло!  М.. Шаинский.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Движущие силы сказочных игр (сказкотерапия как метод развития эмоционально-волевой сферы ребенка)</dc:title>
  <dc:creator>к3</dc:creator>
  <cp:lastModifiedBy>к1</cp:lastModifiedBy>
  <cp:revision>16</cp:revision>
  <dcterms:created xsi:type="dcterms:W3CDTF">2021-10-29T04:49:25Z</dcterms:created>
  <dcterms:modified xsi:type="dcterms:W3CDTF">2021-10-29T10:22:37Z</dcterms:modified>
</cp:coreProperties>
</file>