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32B8D"/>
    <a:srgbClr val="729F11"/>
    <a:srgbClr val="CB29AC"/>
    <a:srgbClr val="6F267F"/>
    <a:srgbClr val="FECB00"/>
    <a:srgbClr val="111E31"/>
    <a:srgbClr val="F7E8E1"/>
    <a:srgbClr val="F1FCFE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094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600" y="1562100"/>
            <a:ext cx="6261100" cy="2349500"/>
          </a:xfrm>
        </p:spPr>
        <p:txBody>
          <a:bodyPr>
            <a:normAutofit/>
          </a:bodyPr>
          <a:lstStyle/>
          <a:p>
            <a:r>
              <a:rPr lang="ru-RU" sz="4600" b="1" dirty="0" smtClean="0">
                <a:solidFill>
                  <a:srgbClr val="6F267F"/>
                </a:solidFill>
                <a:latin typeface="Comic Sans MS" pitchFamily="66" charset="0"/>
              </a:rPr>
              <a:t>Дидактическая игра </a:t>
            </a:r>
            <a:br>
              <a:rPr lang="ru-RU" sz="4600" b="1" dirty="0" smtClean="0">
                <a:solidFill>
                  <a:srgbClr val="6F267F"/>
                </a:solidFill>
                <a:latin typeface="Comic Sans MS" pitchFamily="66" charset="0"/>
              </a:rPr>
            </a:br>
            <a:r>
              <a:rPr lang="ru-RU" sz="4600" b="1" dirty="0" smtClean="0">
                <a:solidFill>
                  <a:srgbClr val="6F267F"/>
                </a:solidFill>
                <a:latin typeface="Comic Sans MS" pitchFamily="66" charset="0"/>
              </a:rPr>
              <a:t>«Путешествие по родному городу»</a:t>
            </a:r>
            <a:endParaRPr lang="en-US" sz="4600" b="1" dirty="0">
              <a:solidFill>
                <a:srgbClr val="6F267F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7100" y="3967798"/>
            <a:ext cx="4992624" cy="165576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B29AC"/>
                </a:solidFill>
                <a:latin typeface="Comic Sans MS" pitchFamily="66" charset="0"/>
              </a:rPr>
              <a:t>Подготовила: </a:t>
            </a:r>
          </a:p>
          <a:p>
            <a:r>
              <a:rPr lang="ru-RU" b="1" dirty="0" smtClean="0">
                <a:solidFill>
                  <a:srgbClr val="CB29AC"/>
                </a:solidFill>
                <a:latin typeface="Comic Sans MS" pitchFamily="66" charset="0"/>
              </a:rPr>
              <a:t>Воспитатель </a:t>
            </a:r>
            <a:r>
              <a:rPr lang="ru-RU" b="1" dirty="0" err="1" smtClean="0">
                <a:solidFill>
                  <a:srgbClr val="CB29AC"/>
                </a:solidFill>
                <a:latin typeface="Comic Sans MS" pitchFamily="66" charset="0"/>
              </a:rPr>
              <a:t>Долкан</a:t>
            </a:r>
            <a:r>
              <a:rPr lang="ru-RU" b="1" dirty="0" smtClean="0">
                <a:solidFill>
                  <a:srgbClr val="CB29AC"/>
                </a:solidFill>
                <a:latin typeface="Comic Sans MS" pitchFamily="66" charset="0"/>
              </a:rPr>
              <a:t> А.В.</a:t>
            </a:r>
          </a:p>
          <a:p>
            <a:r>
              <a:rPr lang="ru-RU" b="1" dirty="0" smtClean="0">
                <a:solidFill>
                  <a:srgbClr val="CB29AC"/>
                </a:solidFill>
                <a:latin typeface="Comic Sans MS" pitchFamily="66" charset="0"/>
              </a:rPr>
              <a:t>МДОАУ «Детский сад №121</a:t>
            </a:r>
          </a:p>
          <a:p>
            <a:r>
              <a:rPr lang="ru-RU" b="1" dirty="0" smtClean="0">
                <a:solidFill>
                  <a:srgbClr val="CB29AC"/>
                </a:solidFill>
                <a:latin typeface="Comic Sans MS" pitchFamily="66" charset="0"/>
              </a:rPr>
              <a:t> «Золотой колосок» г.Орска</a:t>
            </a:r>
            <a:endParaRPr lang="en-US" b="1" dirty="0" smtClean="0">
              <a:solidFill>
                <a:srgbClr val="CB29AC"/>
              </a:solidFill>
              <a:latin typeface="Comic Sans MS" pitchFamily="66" charset="0"/>
            </a:endParaRPr>
          </a:p>
          <a:p>
            <a:endParaRPr lang="en-US" dirty="0">
              <a:solidFill>
                <a:srgbClr val="FEC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8074" y="2980034"/>
            <a:ext cx="71241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Спасибо за внимание!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58800"/>
            <a:ext cx="617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Дидактическая игра может </a:t>
            </a:r>
            <a:r>
              <a:rPr lang="ru-RU" sz="2800" b="1" smtClean="0">
                <a:solidFill>
                  <a:srgbClr val="FF6600"/>
                </a:solidFill>
                <a:latin typeface="Comic Sans MS" pitchFamily="66" charset="0"/>
              </a:rPr>
              <a:t>быть </a:t>
            </a:r>
            <a:r>
              <a:rPr lang="ru-RU" sz="2800" b="1" smtClean="0">
                <a:solidFill>
                  <a:srgbClr val="FF6600"/>
                </a:solidFill>
                <a:latin typeface="Comic Sans MS" pitchFamily="66" charset="0"/>
              </a:rPr>
              <a:t>полезна </a:t>
            </a:r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при работе с детьми </a:t>
            </a:r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педагогам, </a:t>
            </a:r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воспитателям, а также родителям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50" y="3270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632B8D"/>
                </a:solidFill>
                <a:latin typeface="Comic Sans MS" pitchFamily="66" charset="0"/>
              </a:rPr>
              <a:t>Представляю вашему вниманию дидактическую игру </a:t>
            </a:r>
            <a:br>
              <a:rPr lang="ru-RU" sz="3200" dirty="0" smtClean="0">
                <a:solidFill>
                  <a:srgbClr val="632B8D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632B8D"/>
                </a:solidFill>
                <a:latin typeface="Comic Sans MS" pitchFamily="66" charset="0"/>
              </a:rPr>
              <a:t>«Путешествие по родному городу»</a:t>
            </a:r>
            <a:endParaRPr lang="ru-RU" sz="3200" dirty="0">
              <a:solidFill>
                <a:srgbClr val="632B8D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Тоня\Desktop\огород\IMG_20210316_151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1720850"/>
            <a:ext cx="65786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778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Игра разработана с помощью компьютера в программе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</a:rPr>
              <a:t>Microsoft Office Word 2007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092" y="2159000"/>
            <a:ext cx="7028607" cy="3797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332" y="449992"/>
            <a:ext cx="3706368" cy="8962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Задачи игры: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81" name="Group 2"/>
          <p:cNvGrpSpPr>
            <a:grpSpLocks/>
          </p:cNvGrpSpPr>
          <p:nvPr/>
        </p:nvGrpSpPr>
        <p:grpSpPr bwMode="auto">
          <a:xfrm>
            <a:off x="1929384" y="4400426"/>
            <a:ext cx="6135688" cy="768351"/>
            <a:chOff x="1248" y="1306"/>
            <a:chExt cx="3865" cy="484"/>
          </a:xfrm>
        </p:grpSpPr>
        <p:sp>
          <p:nvSpPr>
            <p:cNvPr id="8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4" name="Text Box 5"/>
            <p:cNvSpPr txBox="1">
              <a:spLocks noChangeArrowheads="1"/>
            </p:cNvSpPr>
            <p:nvPr/>
          </p:nvSpPr>
          <p:spPr bwMode="gray">
            <a:xfrm>
              <a:off x="1792" y="1306"/>
              <a:ext cx="332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5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86" name="Group 7"/>
          <p:cNvGrpSpPr>
            <a:grpSpLocks/>
          </p:cNvGrpSpPr>
          <p:nvPr/>
        </p:nvGrpSpPr>
        <p:grpSpPr bwMode="auto">
          <a:xfrm>
            <a:off x="1853184" y="1223839"/>
            <a:ext cx="6046788" cy="708026"/>
            <a:chOff x="1248" y="1959"/>
            <a:chExt cx="3809" cy="446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9" name="Text Box 10"/>
            <p:cNvSpPr txBox="1">
              <a:spLocks noChangeArrowheads="1"/>
            </p:cNvSpPr>
            <p:nvPr/>
          </p:nvSpPr>
          <p:spPr bwMode="gray">
            <a:xfrm>
              <a:off x="1758" y="1959"/>
              <a:ext cx="329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Comic Sans MS" pitchFamily="66" charset="0"/>
                </a:rPr>
                <a:t>расширять знания детей о городе Орске, его улица</a:t>
              </a:r>
              <a:r>
                <a:rPr lang="en-US" sz="2000" dirty="0" smtClean="0">
                  <a:latin typeface="Comic Sans MS" pitchFamily="66" charset="0"/>
                </a:rPr>
                <a:t>x</a:t>
              </a:r>
              <a:r>
                <a:rPr lang="ru-RU" sz="2000" dirty="0" smtClean="0">
                  <a:latin typeface="Comic Sans MS" pitchFamily="66" charset="0"/>
                </a:rPr>
                <a:t>, достопримечательностях;</a:t>
              </a:r>
              <a:endParaRPr lang="ru-RU" sz="2000" dirty="0">
                <a:latin typeface="Comic Sans MS" pitchFamily="66" charset="0"/>
              </a:endParaRPr>
            </a:p>
          </p:txBody>
        </p:sp>
        <p:sp>
          <p:nvSpPr>
            <p:cNvPr id="9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91" name="Group 12"/>
          <p:cNvGrpSpPr>
            <a:grpSpLocks/>
          </p:cNvGrpSpPr>
          <p:nvPr/>
        </p:nvGrpSpPr>
        <p:grpSpPr bwMode="auto">
          <a:xfrm>
            <a:off x="2348484" y="1971551"/>
            <a:ext cx="5195888" cy="811213"/>
            <a:chOff x="1248" y="2640"/>
            <a:chExt cx="3273" cy="511"/>
          </a:xfrm>
        </p:grpSpPr>
        <p:sp>
          <p:nvSpPr>
            <p:cNvPr id="92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" name="Text Box 15"/>
            <p:cNvSpPr txBox="1">
              <a:spLocks noChangeArrowheads="1"/>
            </p:cNvSpPr>
            <p:nvPr/>
          </p:nvSpPr>
          <p:spPr bwMode="gray">
            <a:xfrm>
              <a:off x="1896" y="2666"/>
              <a:ext cx="2625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000" dirty="0" smtClean="0">
                  <a:latin typeface="Comic Sans MS" pitchFamily="66" charset="0"/>
                </a:rPr>
                <a:t>развивать память, внимание;</a:t>
              </a:r>
            </a:p>
            <a:p>
              <a:pPr algn="l"/>
              <a:endParaRPr lang="en-US" sz="2400" dirty="0"/>
            </a:p>
          </p:txBody>
        </p:sp>
        <p:sp>
          <p:nvSpPr>
            <p:cNvPr id="95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6" name="Group 17"/>
          <p:cNvGrpSpPr>
            <a:grpSpLocks/>
          </p:cNvGrpSpPr>
          <p:nvPr/>
        </p:nvGrpSpPr>
        <p:grpSpPr bwMode="auto">
          <a:xfrm>
            <a:off x="2852737" y="2584323"/>
            <a:ext cx="6034088" cy="590550"/>
            <a:chOff x="1248" y="3208"/>
            <a:chExt cx="3801" cy="372"/>
          </a:xfrm>
        </p:grpSpPr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gray">
            <a:xfrm>
              <a:off x="1832" y="3208"/>
              <a:ext cx="32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000" dirty="0" smtClean="0">
                  <a:latin typeface="Comic Sans MS" pitchFamily="66" charset="0"/>
                </a:rPr>
                <a:t>воспитывать любовь к родному городу.</a:t>
              </a:r>
              <a:endParaRPr lang="ru-RU" sz="2000" dirty="0">
                <a:latin typeface="Comic Sans MS" pitchFamily="66" charset="0"/>
              </a:endParaRPr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101" name="Group 22"/>
          <p:cNvGrpSpPr>
            <a:grpSpLocks/>
          </p:cNvGrpSpPr>
          <p:nvPr/>
        </p:nvGrpSpPr>
        <p:grpSpPr bwMode="auto">
          <a:xfrm>
            <a:off x="2513584" y="5371973"/>
            <a:ext cx="5105400" cy="555625"/>
            <a:chOff x="1248" y="3230"/>
            <a:chExt cx="3216" cy="350"/>
          </a:xfrm>
        </p:grpSpPr>
        <p:sp>
          <p:nvSpPr>
            <p:cNvPr id="10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" name="Text Box 25"/>
            <p:cNvSpPr txBox="1">
              <a:spLocks noChangeArrowheads="1"/>
            </p:cNvSpPr>
            <p:nvPr/>
          </p:nvSpPr>
          <p:spPr bwMode="gray">
            <a:xfrm>
              <a:off x="1856" y="3272"/>
              <a:ext cx="19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dirty="0" smtClean="0">
                  <a:latin typeface="Comic Sans MS" pitchFamily="66" charset="0"/>
                </a:rPr>
                <a:t>развивать связную речь</a:t>
              </a:r>
              <a:endParaRPr lang="en-US" sz="2000" dirty="0">
                <a:latin typeface="Comic Sans MS" pitchFamily="66" charset="0"/>
              </a:endParaRPr>
            </a:p>
          </p:txBody>
        </p:sp>
        <p:sp>
          <p:nvSpPr>
            <p:cNvPr id="105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2</a:t>
              </a:r>
              <a:endParaRPr lang="en-US" sz="2400" b="1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1820712" y="3282434"/>
            <a:ext cx="6548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 smtClean="0">
                <a:solidFill>
                  <a:srgbClr val="0070C0"/>
                </a:solidFill>
                <a:latin typeface="Comic Sans MS" pitchFamily="66" charset="0"/>
              </a:rPr>
              <a:t>Игровая задача:</a:t>
            </a: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прийти к финишу первым</a:t>
            </a:r>
            <a:r>
              <a:rPr lang="ru-RU" dirty="0" smtClean="0"/>
              <a:t>.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46500" y="3930218"/>
            <a:ext cx="265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Речевые задачи:</a:t>
            </a: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768600" y="4415736"/>
            <a:ext cx="5219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обогащать и активизировать словарный запас детей;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6400" y="4381501"/>
            <a:ext cx="1308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Возраст: 5-7 лет.</a:t>
            </a:r>
          </a:p>
          <a:p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784651"/>
            <a:ext cx="1587500" cy="84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Количество игроков: 2-6 человек.</a:t>
            </a:r>
            <a:endParaRPr kumimoji="0" lang="ru-RU" sz="2000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600200" y="1689100"/>
            <a:ext cx="6946900" cy="42799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415926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632B8D"/>
                </a:solidFill>
                <a:latin typeface="Comic Sans MS" pitchFamily="66" charset="0"/>
              </a:rPr>
              <a:t>Предварительная работа: </a:t>
            </a:r>
            <a:endParaRPr lang="ru-RU" b="1" dirty="0">
              <a:solidFill>
                <a:srgbClr val="632B8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2273299"/>
            <a:ext cx="6737350" cy="34972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632B8D"/>
                </a:solidFill>
                <a:latin typeface="Comic Sans MS" pitchFamily="66" charset="0"/>
              </a:rPr>
              <a:t>    Прежде чем начать игру, воспитатель вместе с детьми рассматривает фотографии, на которых изображены достопримечательности города. Проводится краткая беседа о названиях улиц и зданиях города.</a:t>
            </a:r>
            <a:endParaRPr lang="ru-RU" dirty="0">
              <a:solidFill>
                <a:srgbClr val="632B8D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050" y="327027"/>
            <a:ext cx="4743450" cy="1133474"/>
          </a:xfrm>
        </p:spPr>
        <p:txBody>
          <a:bodyPr/>
          <a:lstStyle/>
          <a:p>
            <a:r>
              <a:rPr lang="ru-RU" b="1" dirty="0" smtClean="0">
                <a:solidFill>
                  <a:srgbClr val="632B8D"/>
                </a:solidFill>
                <a:latin typeface="Comic Sans MS" pitchFamily="66" charset="0"/>
              </a:rPr>
              <a:t>Атрибуты игры:</a:t>
            </a:r>
            <a:endParaRPr lang="ru-RU" b="1" dirty="0">
              <a:solidFill>
                <a:srgbClr val="632B8D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2650" y="1609725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игровое поле с маршрутом следования , кубик с числовыми фигурами от 1 до 6, фишки, картинки с достопримечательностями города.</a:t>
            </a:r>
          </a:p>
          <a:p>
            <a:pPr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3" name="Picture 1" descr="C:\Users\Тоня\Desktop\огород\IMG_20210316_151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28924"/>
            <a:ext cx="47752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85900" y="1295400"/>
            <a:ext cx="7391400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50" y="22542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Игровые действия: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330325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Comic Sans MS" pitchFamily="66" charset="0"/>
              </a:rPr>
              <a:t>выбрасывание кубика, продвижение фишкой по игровому полю согласно маршруту.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9458" name="Picture 2" descr="C:\Users\Тоня\Desktop\огород\IMG_20210316_15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20" y="2540000"/>
            <a:ext cx="5545180" cy="39401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39726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Правила игры: 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3200" y="1533524"/>
            <a:ext cx="7416800" cy="47529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6600"/>
                </a:solidFill>
                <a:latin typeface="Comic Sans MS" pitchFamily="66" charset="0"/>
              </a:rPr>
              <a:t>передвигаться по полю можно только фишкой, каждый раз отсчитывая столько кружков, сколько их выпадет на кубике.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После выполнения хода, игрок берет одну из карточек с изображением достопримечательностей города и озвучивает название этого места. Если ответ верный, то игрок получает жетон. Выигрывает тот, кто первым дойдет до финиша. Игрок, у кого по окончании игры окажется больше всех жетонов получает медаль «Знаток г. Орска».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403227"/>
            <a:ext cx="7569200" cy="129857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32B8D"/>
                </a:solidFill>
                <a:latin typeface="Comic Sans MS" pitchFamily="66" charset="0"/>
              </a:rPr>
              <a:t>Значение цветных полей: </a:t>
            </a:r>
            <a:endParaRPr lang="ru-RU" b="1" dirty="0">
              <a:solidFill>
                <a:srgbClr val="632B8D"/>
              </a:solidFill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976217" y="4495800"/>
            <a:ext cx="914400" cy="91440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17900" y="54737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6865" y="3482008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55800" y="2478157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21791" y="1477065"/>
            <a:ext cx="914400" cy="914400"/>
          </a:xfrm>
          <a:prstGeom prst="ellipse">
            <a:avLst/>
          </a:prstGeom>
          <a:solidFill>
            <a:srgbClr val="729F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90800" y="1689100"/>
            <a:ext cx="6011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движение по пешеходному пешеходу вперед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3400" y="2616200"/>
            <a:ext cx="334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пропуск хода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061" y="3617843"/>
            <a:ext cx="418768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32B8D"/>
                </a:solidFill>
                <a:latin typeface="Comic Sans MS" pitchFamily="66" charset="0"/>
              </a:rPr>
              <a:t>движение по стрелке назад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47929" y="4638261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6600"/>
                </a:solidFill>
                <a:latin typeface="Comic Sans MS" pitchFamily="66" charset="0"/>
              </a:rPr>
              <a:t>ход назад на 2 шага</a:t>
            </a:r>
            <a:endParaRPr lang="ru-RU" sz="2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3722" y="5613400"/>
            <a:ext cx="40330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дополнительный ход вперед на 1 шаг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293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Дидактическая игра  «Путешествие по родному городу»</vt:lpstr>
      <vt:lpstr>Представляю вашему вниманию дидактическую игру  «Путешествие по родному городу»</vt:lpstr>
      <vt:lpstr>Игра разработана с помощью компьютера в программе  Microsoft Office Word 2007</vt:lpstr>
      <vt:lpstr>Задачи игры:</vt:lpstr>
      <vt:lpstr>Предварительная работа: </vt:lpstr>
      <vt:lpstr>Атрибуты игры:</vt:lpstr>
      <vt:lpstr>Игровые действия:</vt:lpstr>
      <vt:lpstr>Правила игры: </vt:lpstr>
      <vt:lpstr>Значение цветных полей: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aa150</cp:lastModifiedBy>
  <cp:revision>49</cp:revision>
  <dcterms:created xsi:type="dcterms:W3CDTF">2018-09-04T12:10:47Z</dcterms:created>
  <dcterms:modified xsi:type="dcterms:W3CDTF">2021-03-31T10:57:52Z</dcterms:modified>
</cp:coreProperties>
</file>