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3" r:id="rId3"/>
    <p:sldId id="267" r:id="rId4"/>
    <p:sldId id="271" r:id="rId5"/>
    <p:sldId id="289" r:id="rId6"/>
    <p:sldId id="290" r:id="rId7"/>
    <p:sldId id="291" r:id="rId8"/>
    <p:sldId id="264" r:id="rId9"/>
    <p:sldId id="287" r:id="rId10"/>
    <p:sldId id="274" r:id="rId11"/>
    <p:sldId id="257" r:id="rId12"/>
    <p:sldId id="278" r:id="rId13"/>
    <p:sldId id="280" r:id="rId14"/>
    <p:sldId id="258" r:id="rId15"/>
    <p:sldId id="286" r:id="rId16"/>
    <p:sldId id="270" r:id="rId17"/>
    <p:sldId id="269" r:id="rId18"/>
    <p:sldId id="268" r:id="rId19"/>
    <p:sldId id="273" r:id="rId20"/>
    <p:sldId id="277" r:id="rId21"/>
    <p:sldId id="260" r:id="rId22"/>
    <p:sldId id="288" r:id="rId23"/>
    <p:sldId id="272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C0EF7-5CD7-424B-93D6-C75836F82BA4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1B7F6-B7FC-45D1-BD52-38956FFA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1B7F6-B7FC-45D1-BD52-38956FFAED7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1556793"/>
            <a:ext cx="628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нравственное воспитание дошкольников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7863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179512" y="3573016"/>
            <a:ext cx="3554040" cy="288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МУНИЦИПАЛЬНОЕ ДОШКОЛЬНОЕ ОБРАЗОВАТЕЛЬНОЕ  АВТОНОМНОЕ УЧРЕЖДЕНИЕ « ДЕТСКИЙ САД № 106 « АНЮТИНЫ ГЛАЗКИ» КОМБИНИРОВАННОГО ВИДА» г. Орска.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645025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(ИЗ ОПЫТА РАБОТЫ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МДОАУ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г.Орска»)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фото\IMG_20190222_095913.jpg"/>
          <p:cNvPicPr>
            <a:picLocks noChangeAspect="1" noChangeArrowheads="1"/>
          </p:cNvPicPr>
          <p:nvPr/>
        </p:nvPicPr>
        <p:blipFill>
          <a:blip r:embed="rId3" cstate="print"/>
          <a:srcRect b="18572"/>
          <a:stretch>
            <a:fillRect/>
          </a:stretch>
        </p:blipFill>
        <p:spPr bwMode="auto">
          <a:xfrm>
            <a:off x="6072198" y="3143248"/>
            <a:ext cx="2643206" cy="273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285728"/>
            <a:ext cx="8286808" cy="20005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для родителей:  </a:t>
            </a:r>
            <a:r>
              <a:rPr kumimoji="0" lang="ru-RU" sz="2400" i="0" u="none" strike="noStrike" cap="none" normalizeH="0" baseline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Доступная среда в  ДОУ»,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«Посмотрим друг другу в глаза</a:t>
            </a:r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«, «Роль семьи и воспитателей в духовно-нравственном воспитании детей»,«Нравственное воспитание и формирование культуры поведения детей старшего дошкольного возраста», «Дружеские отношения взрослых и детей в семье – основа положительных черт характера ребенка», «Воспитание чтением»</a:t>
            </a:r>
            <a:endParaRPr lang="ru-RU" sz="2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357430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должны стать помощниками и союзниками педагогов в духовно-нравственном воспитании детей</a:t>
            </a:r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IMG_20190222_095723.jpg"/>
          <p:cNvPicPr>
            <a:picLocks noChangeAspect="1" noChangeArrowheads="1"/>
          </p:cNvPicPr>
          <p:nvPr/>
        </p:nvPicPr>
        <p:blipFill>
          <a:blip r:embed="rId4" cstate="print"/>
          <a:srcRect t="17550"/>
          <a:stretch>
            <a:fillRect/>
          </a:stretch>
        </p:blipFill>
        <p:spPr bwMode="auto">
          <a:xfrm>
            <a:off x="214282" y="3861048"/>
            <a:ext cx="2457000" cy="270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пользователь\Desktop\Детсад фото\IMG_20171124_10014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488" y="3857628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ownloads\titlekopiya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10167"/>
          <a:stretch>
            <a:fillRect/>
          </a:stretch>
        </p:blipFill>
        <p:spPr bwMode="auto">
          <a:xfrm>
            <a:off x="285720" y="428604"/>
            <a:ext cx="2444545" cy="219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500042"/>
            <a:ext cx="6429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естественный спутник жизни ребенка, источник радостных эмоций, обладающий великой воспитательной силой. </a:t>
            </a:r>
          </a:p>
          <a:p>
            <a:pPr algn="ctr"/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- основной вид деятельности в детском саду.</a:t>
            </a: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Поэтому в своей работе я обращаюсь к игре: как к современной, так и к народной</a:t>
            </a:r>
            <a:endParaRPr lang="ru-RU" sz="2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4286256"/>
            <a:ext cx="8715404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Русские народные игры: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сильнее», «Ловкий в кругу», «Ручеёк», «</a:t>
            </a:r>
            <a:r>
              <a:rPr kumimoji="0" lang="ru-RU" sz="2000" b="0" i="0" u="none" strike="noStrike" cap="none" normalizeH="0" baseline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Перитягивание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каната», «Кубанка»,» «Тополёк», «Коники», «Подсолнухи», «Утки», «утка и селезень», «Петушок», « Завивайся плетень», « Мак»,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Прыганье через шапку», «Напои коня».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643182"/>
            <a:ext cx="7358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игры являются неотъемлемой частью духовно- нравственного воспитания дошкольников. В них отражается образ жизни людей, их труд, быт, национальные устои, представления о чести</a:t>
            </a:r>
            <a:endParaRPr lang="ru-RU" sz="20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928670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использую с национальным колоритом: «Чей сарафан?», «Укрась одежду национальным узором», «Сортируй узоры»,» Из каких частей состоит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Оренбургский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флаг»,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«Какие цвета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Российского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флага»,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429000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Собери герб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частей»,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Подбери национальные костюмы куклам»,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Время, время остановись к нашим предкам повернись», «Какие блюда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русской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кухни вы знаете», «Назови орудие труда», «Мой город любимый», « Назови растение», « Поймай рыбу», « Знатоки природы».</a:t>
            </a:r>
            <a:endParaRPr lang="ru-RU" sz="2000" dirty="0"/>
          </a:p>
        </p:txBody>
      </p:sp>
      <p:pic>
        <p:nvPicPr>
          <p:cNvPr id="6" name="Picture 3" descr="D:\МАМА\Фотографии для презинтаций\Игра Одежда-обувь.jpg"/>
          <p:cNvPicPr>
            <a:picLocks noChangeAspect="1" noChangeArrowheads="1"/>
          </p:cNvPicPr>
          <p:nvPr/>
        </p:nvPicPr>
        <p:blipFill>
          <a:blip r:embed="rId3" cstate="print"/>
          <a:srcRect r="35710"/>
          <a:stretch>
            <a:fillRect/>
          </a:stretch>
        </p:blipFill>
        <p:spPr bwMode="auto">
          <a:xfrm>
            <a:off x="251520" y="476672"/>
            <a:ext cx="335758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47148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6172" y="820551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«</a:t>
            </a: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Любовь к родному краю,</a:t>
            </a:r>
          </a:p>
          <a:p>
            <a:pPr algn="ctr"/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знание его истории – основа,</a:t>
            </a:r>
          </a:p>
          <a:p>
            <a:pPr algn="ctr"/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которой только и может</a:t>
            </a:r>
          </a:p>
          <a:p>
            <a:pPr algn="ctr"/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осуществиться рост</a:t>
            </a:r>
          </a:p>
          <a:p>
            <a:pPr algn="ctr"/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духовной культуры всего</a:t>
            </a:r>
          </a:p>
          <a:p>
            <a:pPr algn="ctr"/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общества»</a:t>
            </a:r>
          </a:p>
          <a:p>
            <a:pPr algn="ctr"/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Д.С. Лихачев</a:t>
            </a:r>
            <a:endParaRPr lang="ru-RU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Алёнушка\Desktop\den_vospitatel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415935"/>
            <a:ext cx="2584339" cy="25200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67944" y="3734506"/>
            <a:ext cx="4139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детского сада пополнилась различными видами театров по русским народным сказкам, народными костюмами.</a:t>
            </a:r>
          </a:p>
        </p:txBody>
      </p:sp>
      <p:pic>
        <p:nvPicPr>
          <p:cNvPr id="8" name="Picture 2" descr="H:\Конкурс Кубань\Новая папка\0_71286_6e2c44a2_X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2581" y="3327926"/>
            <a:ext cx="3143248" cy="31432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214290"/>
            <a:ext cx="742955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«Русская изба»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ользователь\Desktop\Детсад фото\IMG_20190528_14385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28992" y="3214686"/>
            <a:ext cx="2592000" cy="34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пользователь\Desktop\Детсад фото\IMG_20190528_14405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34" y="3214686"/>
            <a:ext cx="2565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15074" y="3214686"/>
            <a:ext cx="2565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2643182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Народные промыслы и их использовании в украшении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быта.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857232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Включение народного быта в образовательное пространство обогащает развивающую среду новым смыслом. Здесь открывается возможность первого проникновения в историю быта родного края. В «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Русской избе»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расширяются возможности подачи информации посредством игры (можно потрогать, поиграть, увидеть предмет в действии).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Фото цветы\IMG_20190522_11271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86050" y="571480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Фото цветы\IMG_20190522_112351_1CS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4282" y="500042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Фото цветы\IMG_20190522_113617.jpg"/>
          <p:cNvPicPr>
            <a:picLocks noChangeAspect="1" noChangeArrowheads="1"/>
          </p:cNvPicPr>
          <p:nvPr/>
        </p:nvPicPr>
        <p:blipFill>
          <a:blip r:embed="rId6" cstate="print"/>
          <a:srcRect l="6013"/>
          <a:stretch>
            <a:fillRect/>
          </a:stretch>
        </p:blipFill>
        <p:spPr bwMode="auto">
          <a:xfrm>
            <a:off x="3571868" y="3571876"/>
            <a:ext cx="203012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Фото цветы\IMG_20190522_113747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86512" y="3571876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F:\Фото цветы\IMG_20190522_113820.jpg"/>
          <p:cNvPicPr>
            <a:picLocks noChangeAspect="1" noChangeArrowheads="1"/>
          </p:cNvPicPr>
          <p:nvPr/>
        </p:nvPicPr>
        <p:blipFill>
          <a:blip r:embed="rId8" cstate="print"/>
          <a:srcRect l="3891" t="14591"/>
          <a:stretch>
            <a:fillRect/>
          </a:stretch>
        </p:blipFill>
        <p:spPr bwMode="auto">
          <a:xfrm>
            <a:off x="714348" y="3714752"/>
            <a:ext cx="214314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429256" y="142852"/>
            <a:ext cx="3143272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традиции</a:t>
            </a: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2071678"/>
            <a:ext cx="3214710" cy="11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Руси уж так идёт,</a:t>
            </a:r>
            <a:b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талантливый народ </a:t>
            </a:r>
            <a:b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 себе и жнец, и швец,</a:t>
            </a:r>
            <a:b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ложечках игрец</a:t>
            </a:r>
            <a:b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785794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Карусели, карусели,</a:t>
            </a:r>
            <a:br>
              <a:rPr lang="ru-RU" sz="20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завертелись, закрутились,</a:t>
            </a:r>
            <a:br>
              <a:rPr lang="ru-RU" sz="20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покатились!</a:t>
            </a:r>
            <a:endParaRPr lang="ru-RU" sz="20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пользователь\Desktop\Детсад фото\IMG_20170420_112241.jpg"/>
          <p:cNvPicPr>
            <a:picLocks noChangeAspect="1" noChangeArrowheads="1"/>
          </p:cNvPicPr>
          <p:nvPr/>
        </p:nvPicPr>
        <p:blipFill>
          <a:blip r:embed="rId3" cstate="print"/>
          <a:srcRect t="16391"/>
          <a:stretch>
            <a:fillRect/>
          </a:stretch>
        </p:blipFill>
        <p:spPr bwMode="auto">
          <a:xfrm>
            <a:off x="214282" y="4149080"/>
            <a:ext cx="271464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пользователь\Desktop\Детсад фото\IMG-20180414-WA0004.jpg"/>
          <p:cNvPicPr>
            <a:picLocks noChangeAspect="1" noChangeArrowheads="1"/>
          </p:cNvPicPr>
          <p:nvPr/>
        </p:nvPicPr>
        <p:blipFill>
          <a:blip r:embed="rId4" cstate="print"/>
          <a:srcRect t="5279"/>
          <a:stretch>
            <a:fillRect/>
          </a:stretch>
        </p:blipFill>
        <p:spPr bwMode="auto">
          <a:xfrm>
            <a:off x="6572232" y="3429000"/>
            <a:ext cx="257176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F:\Огород 29.04.14\DSC04176.JPG"/>
          <p:cNvPicPr>
            <a:picLocks noChangeAspect="1" noChangeArrowheads="1"/>
          </p:cNvPicPr>
          <p:nvPr/>
        </p:nvPicPr>
        <p:blipFill>
          <a:blip r:embed="rId5" cstate="print"/>
          <a:srcRect l="-1802" t="21240" r="38747" b="17870"/>
          <a:stretch>
            <a:fillRect/>
          </a:stretch>
        </p:blipFill>
        <p:spPr bwMode="auto">
          <a:xfrm>
            <a:off x="357158" y="214290"/>
            <a:ext cx="2643206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Огород 29.04.14\DSC04185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16216" y="620688"/>
            <a:ext cx="2428892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57554" y="5643578"/>
            <a:ext cx="3000396" cy="6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рисунков на асфальте.</a:t>
            </a:r>
          </a:p>
          <a:p>
            <a:pPr algn="ctr"/>
            <a:endPara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14290"/>
            <a:ext cx="5969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традиции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5143512"/>
            <a:ext cx="2278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Пасхальное чудо»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500042"/>
            <a:ext cx="360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Медовый спас</a:t>
            </a:r>
          </a:p>
          <a:p>
            <a:pPr algn="ctr"/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Яблочный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435769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Пасха – праздник самый светлый!</a:t>
            </a:r>
          </a:p>
          <a:p>
            <a:pPr algn="ctr"/>
            <a:r>
              <a:rPr lang="ru-RU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Яйцо -символ жизни на земле!</a:t>
            </a:r>
            <a:endParaRPr lang="ru-RU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0"/>
            <a:ext cx="335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Социальные акции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357298"/>
            <a:ext cx="322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памяти героев Отечества»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E:\ВЕЧНЫЙ ОГОНЬ\IMG_409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rcRect r="18319"/>
          <a:stretch>
            <a:fillRect/>
          </a:stretch>
        </p:blipFill>
        <p:spPr bwMode="auto">
          <a:xfrm>
            <a:off x="214282" y="428604"/>
            <a:ext cx="291755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ВЕЧНЫЙ ОГОНЬ\IMG_408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rcRect t="18599"/>
          <a:stretch>
            <a:fillRect/>
          </a:stretch>
        </p:blipFill>
        <p:spPr bwMode="auto">
          <a:xfrm>
            <a:off x="5648236" y="764704"/>
            <a:ext cx="3357586" cy="205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пользователь\Desktop\Детсад фото\IMG_20190430_10574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22053" y="4245637"/>
            <a:ext cx="3143272" cy="252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пользователь\Desktop\Детсад фото\IMG_20190430_111600.jpg"/>
          <p:cNvPicPr>
            <a:picLocks noChangeAspect="1" noChangeArrowheads="1"/>
          </p:cNvPicPr>
          <p:nvPr/>
        </p:nvPicPr>
        <p:blipFill>
          <a:blip r:embed="rId6" cstate="print"/>
          <a:srcRect t="37447"/>
          <a:stretch>
            <a:fillRect/>
          </a:stretch>
        </p:blipFill>
        <p:spPr bwMode="auto">
          <a:xfrm>
            <a:off x="179512" y="4293096"/>
            <a:ext cx="297685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пользователь\Desktop\Детсад фото\IMG_20190430_11004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657244" y="4217476"/>
            <a:ext cx="221457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286116" y="37861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мая- День Победы</a:t>
            </a:r>
            <a:endParaRPr lang="ru-RU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85749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Такие акции   закладывают ростки милосердия и   благодарности старшему поколению  за мир  и безопасность  для нынешнего поколения, воспитывают </a:t>
            </a:r>
            <a:r>
              <a:rPr lang="ru-RU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–патриотические чувства и   гордость за свою Родину </a:t>
            </a:r>
            <a:endParaRPr 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00" y="214290"/>
            <a:ext cx="742955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Поклонимся</a:t>
            </a:r>
            <a:r>
              <a:rPr kumimoji="0" lang="ru-RU" sz="2800" b="1" i="0" u="none" strike="noStrike" cap="none" normalizeH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тем годам великим</a:t>
            </a:r>
            <a:endParaRPr kumimoji="0" lang="ru-RU" sz="28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ользователь\Desktop\Детсад фото\IMG_20190415_16164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57554" y="714356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пользователь\Desktop\Детсад фото\IMG_20190415_162046.jpg"/>
          <p:cNvPicPr>
            <a:picLocks noChangeAspect="1" noChangeArrowheads="1"/>
          </p:cNvPicPr>
          <p:nvPr/>
        </p:nvPicPr>
        <p:blipFill>
          <a:blip r:embed="rId4" cstate="print"/>
          <a:srcRect t="21337"/>
          <a:stretch>
            <a:fillRect/>
          </a:stretch>
        </p:blipFill>
        <p:spPr bwMode="auto">
          <a:xfrm>
            <a:off x="6357948" y="714356"/>
            <a:ext cx="2285022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пользователь\Desktop\Детсад фото\IMG_20190415_172716.jpg"/>
          <p:cNvPicPr>
            <a:picLocks noChangeAspect="1" noChangeArrowheads="1"/>
          </p:cNvPicPr>
          <p:nvPr/>
        </p:nvPicPr>
        <p:blipFill>
          <a:blip r:embed="rId5" cstate="print"/>
          <a:srcRect b="17669"/>
          <a:stretch>
            <a:fillRect/>
          </a:stretch>
        </p:blipFill>
        <p:spPr bwMode="auto">
          <a:xfrm>
            <a:off x="357158" y="642918"/>
            <a:ext cx="221457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пользователь\Desktop\Детсад фото\IMG_20190416_100649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86116" y="3643314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пользователь\Desktop\Детсад фото\IMG_20190416_11022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357950" y="3643314"/>
            <a:ext cx="222646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D:\пользователь\Desktop\Детсад фото\IMG_20190416_110203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57158" y="3643314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ownloads\vosp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750" t="16250" r="10625"/>
          <a:stretch>
            <a:fillRect/>
          </a:stretch>
        </p:blipFill>
        <p:spPr bwMode="auto">
          <a:xfrm>
            <a:off x="357158" y="214290"/>
            <a:ext cx="2125634" cy="1656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43702" y="785794"/>
            <a:ext cx="2295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48" y="785794"/>
            <a:ext cx="2295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3108" y="14285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Акция: «Чистый участок – чистая совесть»</a:t>
            </a:r>
            <a:endParaRPr lang="ru-RU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пользователь\Desktop\конкурсы МБДОУ\Лэпбук Лук\IMG_20190226_08195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4071942"/>
            <a:ext cx="1929689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Пользователь\AppData\Local\Microsoft\Windows\Temporary Internet Files\Content.Word\IMG_20190304_075829.jp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785918" y="4143380"/>
            <a:ext cx="207170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фото\IMG_20190307_14152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1B1C8"/>
              </a:clrFrom>
              <a:clrTo>
                <a:srgbClr val="D1B1C8">
                  <a:alpha val="0"/>
                </a:srgbClr>
              </a:clrTo>
            </a:clrChange>
          </a:blip>
          <a:srcRect l="19444" t="4166" r="18976" b="47917"/>
          <a:stretch>
            <a:fillRect/>
          </a:stretch>
        </p:blipFill>
        <p:spPr bwMode="auto">
          <a:xfrm>
            <a:off x="7358082" y="3929066"/>
            <a:ext cx="1785918" cy="2196000"/>
          </a:xfrm>
          <a:prstGeom prst="rect">
            <a:avLst/>
          </a:prstGeom>
          <a:noFill/>
        </p:spPr>
      </p:pic>
      <p:pic>
        <p:nvPicPr>
          <p:cNvPr id="1027" name="Picture 3" descr="D:\фото\IMG_20190307_141341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857620" y="4000504"/>
            <a:ext cx="1928826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71604" y="307181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28802"/>
            <a:ext cx="4429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 огород «Луковая грядка </a:t>
            </a:r>
            <a:r>
              <a:rPr lang="ru-RU" sz="2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возможность видеть результаты своей работы, а самое главное - это хороший способ употреблять в пищу собственные экологически чистые  продукты.</a:t>
            </a:r>
            <a:endParaRPr lang="ru-RU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IMG_20190301_165520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786446" y="4071942"/>
            <a:ext cx="18573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0344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714356"/>
            <a:ext cx="8572560" cy="3780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Окружающая ребёнка среда перенасыщена цифровыми источниками информации и техническими приборами для общения. Дети видят, как родители проводят время у экрана компьютера, телефона или планшета. </a:t>
            </a:r>
            <a:r>
              <a:rPr kumimoji="0" lang="ru-RU" sz="2000" b="0" i="0" u="none" strike="noStrike" cap="none" normalizeH="0" baseline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Гаджеты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легко захватывают и детское внимание, поэтому время передачи культуры общения, традиций, моральных основ может быть упущено, и сформировать нравственные качества в будущем окажется сложной задачей.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материальные ценности превозносят над духовными, поэтому у детей искажены представления о доброте, милосердии, великодушии, справедливости, гражданственности и патриотизме.</a:t>
            </a:r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Воспитание у детей  любви к Отчизне невозможно без привития интереса к своей малой Родине, её людям, их культуре, творчеству.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4285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Введение</a:t>
            </a:r>
            <a:endParaRPr lang="ru-RU" sz="36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2" descr="C:\Users\Пользователь\Downloads\titlekopiya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b="4400"/>
          <a:stretch>
            <a:fillRect/>
          </a:stretch>
        </p:blipFill>
        <p:spPr bwMode="auto">
          <a:xfrm>
            <a:off x="7072330" y="4071942"/>
            <a:ext cx="1769859" cy="1692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4357694"/>
            <a:ext cx="5786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дети – это наша старость.</a:t>
            </a:r>
          </a:p>
          <a:p>
            <a:pPr algn="ctr"/>
            <a:r>
              <a:rPr lang="ru-RU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воспитание- это наша счастливая старость,</a:t>
            </a:r>
          </a:p>
          <a:p>
            <a:pPr algn="ctr"/>
            <a:r>
              <a:rPr lang="ru-RU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плохое воспитание – это наше будущее горе, это наши слезы.</a:t>
            </a:r>
          </a:p>
          <a:p>
            <a:pPr algn="ctr"/>
            <a:r>
              <a:rPr lang="ru-RU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наша вина перед другими людьми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42976" y="214290"/>
            <a:ext cx="750099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«Аленький цветочек»-высадка цветов на клумбу.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пользователь\Desktop\Детсад фото\IMG_20190517_11325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1000108"/>
            <a:ext cx="1998000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пользователь\Desktop\Детсад фото\IMG_20190517_11351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00892" y="1000108"/>
            <a:ext cx="189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ото цветы\IMG_20190517_11292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00298" y="1357298"/>
            <a:ext cx="41760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F:\Фото цветы\IMG_20190520_11341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58016" y="3857628"/>
            <a:ext cx="205200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71670" y="4643446"/>
            <a:ext cx="49291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Давайте, ребята, везде, где живем,</a:t>
            </a:r>
          </a:p>
          <a:p>
            <a:pPr algn="ctr"/>
            <a:r>
              <a:rPr lang="ru-RU" sz="2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посадим, цветы разведем!</a:t>
            </a:r>
          </a:p>
          <a:p>
            <a:pPr algn="ctr"/>
            <a:r>
              <a:rPr lang="ru-RU" sz="2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 много, ребята, пусть каждый из нас</a:t>
            </a:r>
          </a:p>
          <a:p>
            <a:pPr algn="ctr"/>
            <a:r>
              <a:rPr lang="ru-RU" sz="2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детского сада посадит цветочек сейчас!»</a:t>
            </a:r>
            <a:endParaRPr lang="ru-RU" sz="20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пользователь\Desktop\Детсад фото\IMG_20180416_16350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85720" y="3786190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50004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в  краеведческий музей</a:t>
            </a:r>
            <a:endParaRPr lang="ru-RU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2" y="1052736"/>
            <a:ext cx="7215449" cy="483831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 - это искренность отношений и правда в общении.</a:t>
            </a:r>
            <a:endParaRPr lang="ru-RU" sz="24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23983"/>
          <a:stretch>
            <a:fillRect/>
          </a:stretch>
        </p:blipFill>
        <p:spPr bwMode="auto">
          <a:xfrm>
            <a:off x="323528" y="1124744"/>
            <a:ext cx="2357454" cy="244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пользователь\Desktop\Детсад фото\IMG_20180419_115446.jpg"/>
          <p:cNvPicPr>
            <a:picLocks noChangeAspect="1" noChangeArrowheads="1"/>
          </p:cNvPicPr>
          <p:nvPr/>
        </p:nvPicPr>
        <p:blipFill>
          <a:blip r:embed="rId4" cstate="print"/>
          <a:srcRect t="12132"/>
          <a:stretch>
            <a:fillRect/>
          </a:stretch>
        </p:blipFill>
        <p:spPr bwMode="auto">
          <a:xfrm>
            <a:off x="2714612" y="1340768"/>
            <a:ext cx="3710265" cy="246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пользователь\Desktop\Детсад фото\IMG_20181023_09043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72264" y="785794"/>
            <a:ext cx="2322000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Дорога\IMG_20190403_121512.jpg"/>
          <p:cNvPicPr>
            <a:picLocks noChangeAspect="1" noChangeArrowheads="1"/>
          </p:cNvPicPr>
          <p:nvPr/>
        </p:nvPicPr>
        <p:blipFill>
          <a:blip r:embed="rId6" cstate="print"/>
          <a:srcRect t="18442"/>
          <a:stretch>
            <a:fillRect/>
          </a:stretch>
        </p:blipFill>
        <p:spPr bwMode="auto">
          <a:xfrm>
            <a:off x="323528" y="4293096"/>
            <a:ext cx="245853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15074" y="3857628"/>
            <a:ext cx="234463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 t="20101"/>
          <a:stretch>
            <a:fillRect/>
          </a:stretch>
        </p:blipFill>
        <p:spPr bwMode="auto">
          <a:xfrm>
            <a:off x="3571868" y="4365104"/>
            <a:ext cx="2160000" cy="230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ownloads\vosp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750" t="16250" r="10625"/>
          <a:stretch>
            <a:fillRect/>
          </a:stretch>
        </p:blipFill>
        <p:spPr bwMode="auto">
          <a:xfrm>
            <a:off x="285720" y="0"/>
            <a:ext cx="3188441" cy="248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114298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357430"/>
            <a:ext cx="84296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усвоят направленность и открытость к добру.</a:t>
            </a:r>
          </a:p>
          <a:p>
            <a:pPr algn="r"/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Сформируют позитивное отношение к окружающему миру, другим людям и самому себе, отношению  со взрослыми и сверстниками.</a:t>
            </a:r>
          </a:p>
          <a:p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Проявят потребность и готовность к состраданию и </a:t>
            </a:r>
            <a:r>
              <a:rPr lang="ru-RU" sz="2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сорадованию</a:t>
            </a: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Воспитают чувство патриотизма, потребность в самоотверженном служении на благо Отечества.</a:t>
            </a:r>
          </a:p>
          <a:p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Познакомятся с православной культурой,  формами традиционного семейного уклада, пониманием своего места в семье, примут посильное участие в домашних делах.</a:t>
            </a:r>
          </a:p>
          <a:p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Воспитают ответственность за свои поступки и дела,</a:t>
            </a:r>
          </a:p>
          <a:p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деятельное отношение к труду.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</a:t>
            </a:r>
            <a:endParaRPr lang="ru-RU"/>
          </a:p>
        </p:txBody>
      </p:sp>
      <p:pic>
        <p:nvPicPr>
          <p:cNvPr id="9" name="Picture 2" descr="C:\Users\Пользователь\Desktop\нравственность\90.jpg"/>
          <p:cNvPicPr>
            <a:picLocks noChangeAspect="1" noChangeArrowheads="1"/>
          </p:cNvPicPr>
          <p:nvPr/>
        </p:nvPicPr>
        <p:blipFill>
          <a:blip r:embed="rId4" cstate="print"/>
          <a:srcRect l="64000" t="66667" r="4800"/>
          <a:stretch>
            <a:fillRect/>
          </a:stretch>
        </p:blipFill>
        <p:spPr bwMode="auto">
          <a:xfrm>
            <a:off x="6715140" y="4929198"/>
            <a:ext cx="1974401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Пользователь\Desktop\нравственность\9.jpg"/>
          <p:cNvPicPr>
            <a:picLocks noChangeAspect="1" noChangeArrowheads="1"/>
          </p:cNvPicPr>
          <p:nvPr/>
        </p:nvPicPr>
        <p:blipFill>
          <a:blip r:embed="rId5" cstate="print"/>
          <a:srcRect l="74219" t="73959"/>
          <a:stretch>
            <a:fillRect/>
          </a:stretch>
        </p:blipFill>
        <p:spPr bwMode="auto">
          <a:xfrm>
            <a:off x="6357950" y="357166"/>
            <a:ext cx="235739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93375"/>
            <a:ext cx="5357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духовно – нравственного воспитания дошкольного образования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ownloads\img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42708" r="32031" b="8333"/>
          <a:stretch>
            <a:fillRect/>
          </a:stretch>
        </p:blipFill>
        <p:spPr bwMode="auto">
          <a:xfrm>
            <a:off x="285720" y="285728"/>
            <a:ext cx="2754381" cy="22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571744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 в том, чтобы посеять и взрастить в душах наших  детей семена любви к родному дому, семье, городу, стране, природе, к истории, культуре и духовному богатству нашего народа. </a:t>
            </a:r>
          </a:p>
          <a:p>
            <a:pPr algn="ctr"/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Родина, Отечество, Единение, Духовность в этих словах близкие каждому человеку образы: мать и отец,, те кто даёт жизнь новому существу, единение и духовная сущность каждой семьи.</a:t>
            </a:r>
            <a:endParaRPr lang="ru-RU" sz="2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К.Д.Ушинский писал: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 нет человека без самолюбия, так и нет человека без любви к отечеству, и эта любовь дает воспитанию верный ключ к сердцу человека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…»</a:t>
            </a:r>
            <a:endParaRPr lang="ru-RU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1214422"/>
            <a:ext cx="6072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памяти нет традиций, без традиции нет воспитания,</a:t>
            </a:r>
          </a:p>
          <a:p>
            <a:pPr algn="ctr"/>
            <a:r>
              <a:rPr lang="ru-RU" sz="24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воспитания нет культуры, без культуры нет духовности,</a:t>
            </a:r>
          </a:p>
          <a:p>
            <a:pPr algn="ctr"/>
            <a:r>
              <a:rPr lang="ru-RU" sz="24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духовности нет личности, без личности нет народа!»</a:t>
            </a:r>
          </a:p>
          <a:p>
            <a:pPr algn="ctr"/>
            <a:r>
              <a:rPr lang="ru-RU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638" y="357166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pPr algn="ctr"/>
            <a:endParaRPr lang="ru-RU" sz="2400" b="1" i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ownloads\vosp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750" t="16250" r="10625"/>
          <a:stretch>
            <a:fillRect/>
          </a:stretch>
        </p:blipFill>
        <p:spPr bwMode="auto">
          <a:xfrm>
            <a:off x="323528" y="1700808"/>
            <a:ext cx="2403151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3929066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Ребёнок должен обрести моральные ориентиры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в условиях технически и материально насыщенного окружения.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Нельзя прервать связь времён и поколений, чтобы не исчезла и не растворилась душа русского народа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857232"/>
            <a:ext cx="835824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приобщения детей старшего дошкольного возраста к духовно-нравственным ценностям, воспитывать готовность следовать им.</a:t>
            </a:r>
            <a:endParaRPr lang="ru-RU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детей с культурой и историей своего народа.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представления </a:t>
            </a: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быте, православных традициях, декоративно-прикладном искусстве, устном народном творчестве (сказках).</a:t>
            </a:r>
            <a:endParaRPr lang="ru-RU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речь как средство и форму мыслительной деятельности</a:t>
            </a: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духовно-нравственную личность, достойных будущих граждан России, патриотов своего Отечества, любовь к родному краю, городу,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вызывать чувство гордости за него и желание узнать новое.</a:t>
            </a:r>
            <a:endParaRPr lang="ru-RU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педагогическую компетентность родителей в духовно- нравственном воспитании детей дошкольного возраста</a:t>
            </a: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4572008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Ожидаемые результаты</a:t>
            </a:r>
            <a:endParaRPr lang="ru-RU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21495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целенаправленной воспитательной, систематической работы  будут сформированы у детей элементы патриотизма и гражданской ответственности. </a:t>
            </a:r>
            <a:endParaRPr lang="ru-RU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352000" cy="11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Нравственное воспитание является важнейшей стороной</a:t>
            </a:r>
          </a:p>
          <a:p>
            <a:pPr algn="ctr"/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формирования и развития личности ребёнка и предполагает </a:t>
            </a:r>
          </a:p>
          <a:p>
            <a:pPr algn="ctr"/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становление его отношений</a:t>
            </a:r>
          </a:p>
          <a:p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643174" y="1714488"/>
            <a:ext cx="1571636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14810" y="1714488"/>
            <a:ext cx="1785950" cy="2143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4810" y="1714488"/>
            <a:ext cx="2857520" cy="10715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143108" y="1714488"/>
            <a:ext cx="2071702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14810" y="1714488"/>
            <a:ext cx="2000264" cy="1785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178959" y="2750339"/>
            <a:ext cx="3000396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500298" y="1857364"/>
            <a:ext cx="1857388" cy="1571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321703" y="2893215"/>
            <a:ext cx="3071834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28596" y="1785926"/>
            <a:ext cx="2071702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596" y="2857496"/>
            <a:ext cx="2071702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57224" y="3929066"/>
            <a:ext cx="2071702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14480" y="5000636"/>
            <a:ext cx="2286016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00628" y="5000636"/>
            <a:ext cx="2286016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786446" y="3857628"/>
            <a:ext cx="2000264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15140" y="2928934"/>
            <a:ext cx="2000264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57950" y="1785926"/>
            <a:ext cx="2000264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500034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родителям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1472" y="285749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Коллективу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71538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Окружающим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00826" y="17859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Родине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29454" y="292893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Обществу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857884" y="385762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Труду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28794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Самому себе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29190" y="5000637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Своим обязанностям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71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857232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процессе нравственного воспитания у детей формируется чувства</a:t>
            </a:r>
            <a:endParaRPr lang="ru-RU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072463" y="1762914"/>
            <a:ext cx="341756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517707" y="3202982"/>
            <a:ext cx="341756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06700" y="2977020"/>
            <a:ext cx="341756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374905" y="1902078"/>
            <a:ext cx="341756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06459" y="2148586"/>
            <a:ext cx="341756" cy="1325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2005" y="3826838"/>
            <a:ext cx="158944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Товарищества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0673" y="5336438"/>
            <a:ext cx="2295148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Активное отношение к действительности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358" y="3567160"/>
            <a:ext cx="1709233" cy="338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Коллективизма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1433" y="4997884"/>
            <a:ext cx="1541506" cy="338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Патриотизма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9520" y="4113245"/>
            <a:ext cx="2512526" cy="338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Уважение к людям труда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Духовно – нравственный портрет ребёнка</a:t>
            </a:r>
            <a:endParaRPr lang="ru-RU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429716" cy="46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Добрый, не причиняющий зла живому. </a:t>
            </a:r>
          </a:p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Честный и справедливый.  </a:t>
            </a:r>
          </a:p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Любящий и заботливый.</a:t>
            </a:r>
          </a:p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Трудолюбивый и настойчивый.</a:t>
            </a:r>
          </a:p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Творящий и оберегающий  красоту мира.</a:t>
            </a:r>
          </a:p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Стремящийся к знаниям и критично мыслящий.</a:t>
            </a:r>
          </a:p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Смелый и решительный.</a:t>
            </a:r>
          </a:p>
          <a:p>
            <a:r>
              <a:rPr lang="ru-RU" sz="200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Сводолюбивый</a:t>
            </a:r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ответственный.</a:t>
            </a:r>
          </a:p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Самостоятельный и законопослушный.</a:t>
            </a:r>
          </a:p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Чувствующий  свою связь с народом, страной, культурой.</a:t>
            </a:r>
          </a:p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Бережный относящийся к слову, к своим речевым поступкам.</a:t>
            </a:r>
          </a:p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Патриотичный ( готовый поступиться своими интересами).</a:t>
            </a:r>
          </a:p>
          <a:p>
            <a:r>
              <a:rPr lang="ru-RU" sz="2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Толерантный ( уважающих других, не похожих на </a:t>
            </a:r>
            <a:r>
              <a:rPr lang="ru-RU" sz="24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него)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pic>
        <p:nvPicPr>
          <p:cNvPr id="5" name="Picture 2" descr="C:\Users\Пользователь\Downloads\vosp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750" t="16250" r="10625"/>
          <a:stretch>
            <a:fillRect/>
          </a:stretch>
        </p:blipFill>
        <p:spPr bwMode="auto">
          <a:xfrm>
            <a:off x="5500690" y="1357298"/>
            <a:ext cx="3511904" cy="2736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7143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568" y="2357430"/>
            <a:ext cx="2520280" cy="31620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8" name="Picture 3" descr="C:\Users\Алёнушка\Desktop\den_vospitatel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357430"/>
            <a:ext cx="2805853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411760" y="4926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Чувство любви к Родине- </a:t>
            </a:r>
            <a:r>
              <a:rPr lang="ru-RU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 и любовь к родным местам, и гордость за свой народ, и ощущение своей неразрывности со всем окружающим.</a:t>
            </a:r>
            <a:endParaRPr lang="ru-RU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диск с\Desktop\нравственность\0011-011-Formirovanie-znanij-o-seme-v-sisteme-dukhovno-nravstvennogo-i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5" y="2228850"/>
            <a:ext cx="9115425" cy="4629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1077</Words>
  <Application>Microsoft Office PowerPoint</Application>
  <PresentationFormat>Экран (4:3)</PresentationFormat>
  <Paragraphs>139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Future</cp:lastModifiedBy>
  <cp:revision>110</cp:revision>
  <dcterms:created xsi:type="dcterms:W3CDTF">2019-05-17T15:33:56Z</dcterms:created>
  <dcterms:modified xsi:type="dcterms:W3CDTF">2024-09-19T22:45:56Z</dcterms:modified>
</cp:coreProperties>
</file>