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D12B2-A160-4B7C-8251-A543C82B633F}" type="datetimeFigureOut">
              <a:rPr lang="ru-RU" smtClean="0"/>
              <a:pPr/>
              <a:t>29.12.2023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2D612-CCE1-4E5F-B70C-A54CACD8B3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D12B2-A160-4B7C-8251-A543C82B633F}" type="datetimeFigureOut">
              <a:rPr lang="ru-RU" smtClean="0"/>
              <a:pPr/>
              <a:t>29.12.2023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2D612-CCE1-4E5F-B70C-A54CACD8B3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D12B2-A160-4B7C-8251-A543C82B633F}" type="datetimeFigureOut">
              <a:rPr lang="ru-RU" smtClean="0"/>
              <a:pPr/>
              <a:t>29.12.2023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2D612-CCE1-4E5F-B70C-A54CACD8B3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D12B2-A160-4B7C-8251-A543C82B633F}" type="datetimeFigureOut">
              <a:rPr lang="ru-RU" smtClean="0"/>
              <a:pPr/>
              <a:t>29.12.2023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2D612-CCE1-4E5F-B70C-A54CACD8B3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D12B2-A160-4B7C-8251-A543C82B633F}" type="datetimeFigureOut">
              <a:rPr lang="ru-RU" smtClean="0"/>
              <a:pPr/>
              <a:t>29.12.2023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2D612-CCE1-4E5F-B70C-A54CACD8B3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D12B2-A160-4B7C-8251-A543C82B633F}" type="datetimeFigureOut">
              <a:rPr lang="ru-RU" smtClean="0"/>
              <a:pPr/>
              <a:t>29.12.2023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2D612-CCE1-4E5F-B70C-A54CACD8B3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D12B2-A160-4B7C-8251-A543C82B633F}" type="datetimeFigureOut">
              <a:rPr lang="ru-RU" smtClean="0"/>
              <a:pPr/>
              <a:t>29.12.2023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2D612-CCE1-4E5F-B70C-A54CACD8B3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D12B2-A160-4B7C-8251-A543C82B633F}" type="datetimeFigureOut">
              <a:rPr lang="ru-RU" smtClean="0"/>
              <a:pPr/>
              <a:t>29.12.2023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2D612-CCE1-4E5F-B70C-A54CACD8B3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D12B2-A160-4B7C-8251-A543C82B633F}" type="datetimeFigureOut">
              <a:rPr lang="ru-RU" smtClean="0"/>
              <a:pPr/>
              <a:t>29.12.2023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2D612-CCE1-4E5F-B70C-A54CACD8B3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D12B2-A160-4B7C-8251-A543C82B633F}" type="datetimeFigureOut">
              <a:rPr lang="ru-RU" smtClean="0"/>
              <a:pPr/>
              <a:t>29.12.2023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2D612-CCE1-4E5F-B70C-A54CACD8B3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D12B2-A160-4B7C-8251-A543C82B633F}" type="datetimeFigureOut">
              <a:rPr lang="ru-RU" smtClean="0"/>
              <a:pPr/>
              <a:t>29.12.2023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2D612-CCE1-4E5F-B70C-A54CACD8B3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D12B2-A160-4B7C-8251-A543C82B633F}" type="datetimeFigureOut">
              <a:rPr lang="ru-RU" smtClean="0"/>
              <a:pPr/>
              <a:t>29.12.2023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2D612-CCE1-4E5F-B70C-A54CACD8B33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https://avatars.mds.yandex.net/i?id=640f4a3d312e31cb6700249b34906ebd8afb5f5d-4412543-images-thumbs&amp;n=1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1071538" y="571480"/>
            <a:ext cx="600079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Личностное и профессиональное развитие педагога-психолога как основа формирования его профессиональной компетенции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71670" y="3929066"/>
            <a:ext cx="392985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Подготовил:</a:t>
            </a:r>
          </a:p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едагог-психолог 1 КК МДОАУ № 99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Васильева Е.С.</a:t>
            </a:r>
          </a:p>
        </p:txBody>
      </p:sp>
      <p:pic>
        <p:nvPicPr>
          <p:cNvPr id="12294" name="Picture 6" descr="https://avatars.mds.yandex.net/i?id=1a71ae2b97bb1279cb15dfaa01bfa0795ddd5131-9838181-images-thumbs&amp;n=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2143136"/>
            <a:ext cx="2678894" cy="178592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7oom.ru/powerpoint/fon-dlya-prezentacii-bloknot-08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71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785786" y="214290"/>
            <a:ext cx="792965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i="1" dirty="0" smtClean="0">
                <a:solidFill>
                  <a:srgbClr val="7030A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сновные требования к личности </a:t>
            </a:r>
            <a:r>
              <a:rPr kumimoji="0" lang="ru-RU" sz="3200" b="1" i="1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психолога:</a:t>
            </a: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Психолог должен иметь высокие 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(общие)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умственные способности, быть проницательным, рассудительным, свободомыслящим, вдумчивым аналитиком, экспериментатором.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Психолог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социабелен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любит работать с людьми, великодушен к людям, легко 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формирует активные группы, хорошо запоминает имена людей, любезен, тактичен, дипломатичен в общении.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https://avatars.mds.yandex.net/i?id=49d5eb2b935ea6bb065415bf13a506040de4b518-10877393-images-thumbs&amp;n=13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6" y="4572008"/>
            <a:ext cx="2214578" cy="1564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7oom.ru/powerpoint/fon-dlya-prezentacii-bloknot-08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71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357290" y="714356"/>
            <a:ext cx="6858048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Он любит совместные действия, подчиняет интересы 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личности групповым интересам,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совестливый, добросовестный, имеет чувство долга и ответственности, сильный, энергичный, умеет подчинить себе. Он смел, быстро решает практические вопросы.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Психолог эмоционально устойчив, выдержан, спокоен, реально взвешивает обстановку, устойчив к стрессу.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5" name="Picture 3" descr="https://ds97.centerstart.ru/sites/ds97.centerstart.ru/files/archive/img/1%20%D0%BF%D0%B5%D0%B4%D0%B0%D0%B3%D0%BE%D0%B3%20%D0%BF%D1%81%D0%B8%D1%85_0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14678" y="4000504"/>
            <a:ext cx="2973841" cy="21645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7oom.ru/powerpoint/fon-dlya-prezentacii-bloknot-08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71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857224" y="285728"/>
            <a:ext cx="7643866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Основные критерии оценки профессионализма психолога</a:t>
            </a:r>
            <a:endParaRPr kumimoji="0" lang="ru-RU" sz="3200" b="0" i="1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indent="2286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Наличие своей жизненной  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 </a:t>
            </a: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профессиональной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позиции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концепции 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психологической службы. 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(Я знаю не только то, что я должна делать, но и как я это буду делать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.).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indent="2286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Понимание приоритетных 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направлений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службы в данном образовательном учреждении, с учетом его специфики.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Умение самостоятельно 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формулировать цели и задачи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 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(В данный момент я делаю.)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Выбирать 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формы работы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Уметь осуществлять прогностическую функцию. 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(Для чего я буду это делать).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7oom.ru/powerpoint/fon-dlya-prezentacii-bloknot-08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71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1000100" y="500042"/>
            <a:ext cx="750099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Наличие системы в работе. (Наличие 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основополагающих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документов в кабинете, наличие и содержательность в ведении документации, грамотность ее заполнения.)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Умение психолога работать с 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социально-педагогической ситуацией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способствовать оптимизации социально-психологических условий образовательной и воспитательной среды. (Приблизить среду к ребенку. Продуманность зон в кабинете. Цветовое решение.)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 Умение составить 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профессионально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грамотную психологическую характеристику на ребенка (группу детей, обозначить психологическую проблему, выработать пути ее решения.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7oom.ru/powerpoint/fon-dlya-prezentacii-bloknot-08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928662" y="285728"/>
            <a:ext cx="7786742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7. Умение организовать взаимодействие со всеми участниками образовательного процесса.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indent="2286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8. Умение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организовать </a:t>
            </a: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профессиональное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взаимодействие с другими учреждениями родственного 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профиля.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(Социально-психологические центры и т. д.).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9. Участие в психологических семинарах, научно-практических конференциях 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различного уровня. </a:t>
            </a:r>
            <a:r>
              <a:rPr kumimoji="0" lang="ru-RU" sz="2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(Форма участия как пассивная, так и активная.)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10. </a:t>
            </a:r>
            <a:r>
              <a:rPr kumimoji="0" lang="ru-RU" sz="2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Востребованность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психолога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(По итогам отчетной документации, по количеству проведенных видов работы, по мнению детей, 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педагогов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https://avatars.mds.yandex.net/i?id=38a367dc89c371177252f074f11cb7bf-4570823-images-thumbs&amp;ref=rim&amp;n=33&amp;w=334&amp;h=250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6446" y="4786322"/>
            <a:ext cx="2143439" cy="1552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7oom.ru/powerpoint/fon-dlya-prezentacii-bloknot-08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857224" y="214290"/>
            <a:ext cx="750099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Также, в качестве критериев 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профессионализма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3200" b="0" i="1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психолога можно выделить:</a:t>
            </a:r>
            <a:endParaRPr kumimoji="0" lang="ru-RU" sz="3200" b="0" i="1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1) способность 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педагога - психолога работать с запросом;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2) умение формировать запрос на свои услуги;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3) умение формулировать психологическую задачу, в том числе, умение модифицировать имеющийся запрос в психологическую задачу;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4) минимизация психологических затрат при реализации профессиональных задач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удовлетворённость своей деятельностью.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https://avatars.mds.yandex.net/i?id=f6d5ec2ae6291382dc00f4dca80f7dbe7deeab21-8270623-images-thumbs&amp;ref=rim&amp;n=33&amp;w=243&amp;h=250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57950" y="4572008"/>
            <a:ext cx="1785950" cy="1850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7oom.ru/powerpoint/fon-dlya-prezentacii-bloknot-08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428728" y="0"/>
            <a:ext cx="678661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Обратные характеристики, несовместимыми с качествами психолога (по Р. В. </a:t>
            </a:r>
            <a:r>
              <a:rPr lang="ru-RU" sz="3200" b="1" i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Овчаровой</a:t>
            </a:r>
            <a:r>
              <a:rPr lang="ru-RU" sz="32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32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928662" y="1571612"/>
            <a:ext cx="7215238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изкая сила "эго. </a:t>
            </a:r>
          </a:p>
          <a:p>
            <a:pPr marL="0" marR="0" lvl="0" indent="2286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изкий интеллект. </a:t>
            </a:r>
          </a:p>
          <a:p>
            <a:pPr marL="0" marR="0" lvl="0" indent="2286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тсутствие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эмпатии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2286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еумение решать свои проблемы. </a:t>
            </a:r>
          </a:p>
          <a:p>
            <a:pPr marL="0" marR="0" lvl="0" indent="2286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злишняя заторможенность.</a:t>
            </a:r>
          </a:p>
          <a:p>
            <a:pPr marL="0" marR="0" lvl="0" indent="2286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изкая организованность. </a:t>
            </a:r>
          </a:p>
          <a:p>
            <a:pPr marL="0" marR="0" lvl="0" indent="2286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Плохое сопротивление стрессу. </a:t>
            </a:r>
          </a:p>
          <a:p>
            <a:pPr marL="0" marR="0" lvl="0" indent="2286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отребность в опеке. </a:t>
            </a:r>
          </a:p>
          <a:p>
            <a:pPr marL="0" marR="0" lvl="0" indent="2286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ысокая тревожность.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https://avatars.mds.yandex.net/i?id=7b4484bfff9f36159b93423eb57aef6024acdf65-5232606-images-thumbs&amp;ref=rim&amp;n=33&amp;w=334&amp;h=250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6446" y="4572008"/>
            <a:ext cx="2643206" cy="201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7oom.ru/powerpoint/fon-dlya-prezentacii-bloknot-08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1071538" y="928670"/>
            <a:ext cx="7215238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последнее десятилетие служба практической психологии в системе образования достигла качественно нового уровня своего развития. </a:t>
            </a:r>
          </a:p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этом, следует констатировать, что имеет место ситуация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повышенных требований к уровню профессионализма психологов, работающих в системе образования.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https://avatars.mds.yandex.net/i?id=11c2c73aa2c8565b34110820ca3f124a0f0a6ea4-9152477-images-thumbs&amp;ref=rim&amp;n=33&amp;w=375&amp;h=250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4" y="3857628"/>
            <a:ext cx="3357586" cy="197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7oom.ru/powerpoint/fon-dlya-prezentacii-bloknot-08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42908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285852" y="785794"/>
            <a:ext cx="6500826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дно из существенных условий 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развития профессионализма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связано со способностью 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педагога -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психолога осуществлять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произвольный и осознанный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выбор разных теоретических и методических 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оснований для решения тех или иных профессиональных задач.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1747" name="Picture 3" descr="https://avatars.mds.yandex.net/i?id=f1ff8ecb9a2cd664adfb508b829ae9b7378e4f96-8276455-images-thumbs&amp;ref=rim&amp;n=33&amp;w=346&amp;h=25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12" y="3500438"/>
            <a:ext cx="3714776" cy="26840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7oom.ru/powerpoint/fon-dlya-prezentacii-bloknot-08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785786" y="500042"/>
            <a:ext cx="800105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22860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Особенность и сложность психологической специальности предполагает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особые требования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 содержанию и 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формам повышения  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квалификации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педагогов – психологов в государственной системе дополнительного профессионального образования.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857224" y="2428868"/>
            <a:ext cx="785818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22860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Это: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научно – практические семинары, конференции, семинары по проблемам  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становления 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профессионализма</a:t>
            </a: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элементами тренинга; мастер - классы 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педагогов –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психологов с последующей рефлексией участников-коллег; создание видеоматериалов 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основе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демонстрации передового психологического опыта, информационной базы данных).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https://avatars.mds.yandex.net/i?id=45d00f95a7943243265a85818d2d714d-5865525-images-thumbs&amp;ref=rim&amp;n=33&amp;w=408&amp;h=250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9322" y="5072074"/>
            <a:ext cx="2500330" cy="161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7oom.ru/powerpoint/fon-dlya-prezentacii-bloknot-08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2857488" y="642918"/>
            <a:ext cx="28781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Актуальность</a:t>
            </a:r>
            <a:endParaRPr lang="ru-RU" sz="32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https://avatars.mds.yandex.net/i?id=45d00f95a7943243265a85818d2d714d-5865525-images-thumbs&amp;ref=rim&amp;n=33&amp;w=408&amp;h=250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15074" y="5357826"/>
            <a:ext cx="1857388" cy="1163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285852" y="1357298"/>
            <a:ext cx="6643734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Одной из самых сложных проблем на сегодняшний является недостаточно высокий уровень 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профессионализма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психологов образования. Большая часть психологов, работающих в образовательных учреждениях, имеет небольшой стаж работы, кадровый состав психологов каждый год значительно обновляется. В то же время, цели и задачи деятельности психолога требуют от него </a:t>
            </a: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личностной и профессиональной зрелости</a:t>
            </a: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8" name="Picture 6" descr="Как писать спасибо за внимание в презентаци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7oom.ru/powerpoint/fon-dlya-prezentacii-bloknot-08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857224" y="857232"/>
            <a:ext cx="785818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Профессиональная компетентность педагога-психолога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это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сложное психологическое образование, которое выступает 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основой его успешной профессиональной деятельности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включает в себя систему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деятельностно-ролевых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(знания, умения и навыки)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и 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личностных </a:t>
            </a:r>
            <a:r>
              <a:rPr kumimoji="0" lang="ru-RU" sz="240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(профессионально важные качества)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характеристик.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3" name="Picture 3" descr="https://avatars.mds.yandex.net/i?id=81abed4630850483d0983cecfda703e4946df21c-10662832-images-thumbs&amp;n=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488" y="3500438"/>
            <a:ext cx="3821901" cy="254793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7oom.ru/powerpoint/fon-dlya-prezentacii-bloknot-08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1142976" y="500042"/>
            <a:ext cx="742955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Профессиональные компетенции</a:t>
            </a:r>
            <a:endParaRPr kumimoji="0" lang="ru-RU" sz="32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1142976" y="1357298"/>
            <a:ext cx="7572428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остаточные знания о социально-психологической ситуации в образовательном учреждении.</a:t>
            </a:r>
            <a:endParaRPr lang="ru-RU" sz="2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мение определять перспективы своего 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профессионального развития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развития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психологической службы в целом.</a:t>
            </a:r>
            <a:endParaRPr lang="ru-RU" sz="2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Умение осуществлять выбор оптимальных стратегий взаимодействия с 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различными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структурами внутри и вне образовательного учреждения.</a:t>
            </a: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2286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Активное участие психолога в проектировании 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социально-педагогических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ситуаций и условий образовательной среды в целом.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7oom.ru/powerpoint/fon-dlya-prezentacii-bloknot-08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214414" y="142852"/>
            <a:ext cx="685804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 должен быть готов к работе с образовательным учреждением, как с  системой: </a:t>
            </a:r>
            <a:endParaRPr lang="ru-RU" sz="28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071538" y="1500174"/>
            <a:ext cx="7572428" cy="4216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нать социальные характеристики района, в котором расположено образовательное учреждение. </a:t>
            </a:r>
          </a:p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читывать: </a:t>
            </a:r>
          </a:p>
          <a:p>
            <a:pPr marL="0" marR="0" lvl="0" indent="2286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оциально-демографические данные контингента воспитанников и их родителей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собенности кадрового состава. </a:t>
            </a:r>
          </a:p>
          <a:p>
            <a:pPr marL="0" marR="0" lvl="0" indent="2286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пецифику учреждения,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его 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основные 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(стратегические)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цели и задачи работы. </a:t>
            </a:r>
          </a:p>
          <a:p>
            <a:pPr marL="0" marR="0" lvl="0" indent="2286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труктуру учреждения (наличие 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различных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структурных подразделений и их взаимодействие).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https://avatars.mds.yandex.net/i?id=674355cc22b8ec879b80b4ef0bb1fdbbed38826e-4269550-images-thumbs&amp;ref=rim&amp;n=33&amp;w=250&amp;h=250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00826" y="5429264"/>
            <a:ext cx="1428728" cy="1214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7oom.ru/powerpoint/fon-dlya-prezentacii-bloknot-08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71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214414" y="357166"/>
            <a:ext cx="735811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Педагогу – психологу 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необходимо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уметь выделять приоритетные направления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психологической работе с детьми,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самостоятельно разрабатывать новые технологии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психолого-педагогической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работы с воспитанниками.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28728" y="2643182"/>
            <a:ext cx="664373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Педагогу - психологу нужно быть готовым к оказанию необходимой помощи как администрации и руководителям других структурных подразделений, так и другим участникам образовательного процесса.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https://avatars.mds.yandex.net/i?id=72261ffcdc5cbe21a0947d808a26df1959dc0566-9625729-images-thumbs&amp;ref=rim&amp;n=33&amp;w=188&amp;h=250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2264" y="4714884"/>
            <a:ext cx="1428760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Picture 3" descr="https://avatars.mds.yandex.net/i?id=13214f2014a2ddb8b88cbea635c223f43fa3d929-5484821-images-thumbs&amp;n=1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14414" y="4643446"/>
            <a:ext cx="1751103" cy="17621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7oom.ru/powerpoint/fon-dlya-prezentacii-bloknot-08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71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000100" y="428604"/>
            <a:ext cx="7429552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Продуктивность 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профессиональной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зрелости психолога может быть оценена как по показателям меры соответствия ожидаемому результату, так и по признакам 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профессиональной и личностной зрелости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 </a:t>
            </a:r>
          </a:p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личности определяет выбор профессии, а профессиональная деятельность, в свою очередь, определяет стратегию развития личности.</a:t>
            </a:r>
            <a:endParaRPr kumimoji="0" lang="ru-RU" sz="2400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9" name="Picture 3" descr="https://avatars.mds.yandex.net/i?id=d3bbcdd633e372707b87c2ecb156aa9d731d027c-9858704-images-thumbs&amp;n=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4071942"/>
            <a:ext cx="2407428" cy="18041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7oom.ru/powerpoint/fon-dlya-prezentacii-bloknot-08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71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1071538" y="357166"/>
            <a:ext cx="7429552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Психолог образования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является для 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педагогов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и    детей не только носителем психологических знаний. Его оценивают с позиции соответствия идеальному образу человека, воплощающего в жизнь позитивные результаты, достигаемые им с помощью эффективных психологических методик и технологий. От 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личностной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жизненной, 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профессиональной успешности педагога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– психолога зависит его убедительность для участников образовательного процесса, а также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эффективность работы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конкретной психологической службы в целом.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https://avatars.mds.yandex.net/i?id=99f3eefae3a88673de9f372e8b3556ee65465b7a-7744452-images-thumbs&amp;ref=rim&amp;n=33&amp;w=338&amp;h=250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4572008"/>
            <a:ext cx="2714644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7oom.ru/powerpoint/fon-dlya-prezentacii-bloknot-08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71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857224" y="500042"/>
            <a:ext cx="771530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сновой успешного профессионального становления педагога-психолога является высокий уровень развития личности специалиста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являющийся условием, обеспечивающим возможности системного видения 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профессиональной деятельности, построения концепции своей профессиональной деятельности и ее развития.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 descr="https://avatars.mds.yandex.net/i?id=0a974deb49451c180654f42658175a931e4819a8-11392166-images-thumbs&amp;n=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488" y="3286124"/>
            <a:ext cx="3869899" cy="26631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272</Words>
  <Application>Microsoft Office PowerPoint</Application>
  <PresentationFormat>Экран (4:3)</PresentationFormat>
  <Paragraphs>67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Пк</dc:creator>
  <cp:lastModifiedBy>PC</cp:lastModifiedBy>
  <cp:revision>102</cp:revision>
  <dcterms:created xsi:type="dcterms:W3CDTF">2023-12-28T10:46:55Z</dcterms:created>
  <dcterms:modified xsi:type="dcterms:W3CDTF">2023-12-29T09:29:32Z</dcterms:modified>
</cp:coreProperties>
</file>