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2" r:id="rId2"/>
    <p:sldId id="261" r:id="rId3"/>
    <p:sldId id="263" r:id="rId4"/>
    <p:sldId id="264" r:id="rId5"/>
    <p:sldId id="274" r:id="rId6"/>
    <p:sldId id="265" r:id="rId7"/>
    <p:sldId id="266" r:id="rId8"/>
    <p:sldId id="267" r:id="rId9"/>
    <p:sldId id="268" r:id="rId10"/>
    <p:sldId id="269" r:id="rId11"/>
    <p:sldId id="270" r:id="rId12"/>
    <p:sldId id="272" r:id="rId13"/>
    <p:sldId id="271" r:id="rId14"/>
    <p:sldId id="273" r:id="rId15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3616"/>
    <a:srgbClr val="35180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-57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095996EE-D49B-4FDF-95AA-70E5DF4AF40B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AD36340D-FA14-4B6D-860B-3EF4F14609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21507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3A4E93-25A9-40CA-9A74-C0BE5DEA1106}" type="slidenum">
              <a:rPr lang="ru-RU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F2F67D-F807-4154-AE96-D78D90CBEAAA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EEADCB-A6F5-4EDF-B33E-DB64D682DA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7DC00-802A-4FDB-9B40-2FF334E8D8CD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45DA15-FD93-4A1A-95DA-94CAECF781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CF842-DCC2-4890-844D-FECB75F7B528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E840E-84FF-4270-A9A9-4567EBF21AD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F61EA0-6EFC-42E6-86EF-7E30CB11DEB9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FEBBD6-1D4B-4307-B6A5-F1B0B19EE8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896191-290E-4536-9721-3A1351DA7F62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2578E-DDFA-442C-9CC2-2B954ED5F3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124FD0-6059-4F3E-A089-B2B79658AB56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C8A1D3-4F99-43D0-B718-8BE9A3307C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2728D-3DE5-408B-93D5-C023671A30A5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37D6EB-B839-4260-80FB-4761C33B2D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00B02-23B9-496C-B5B0-6ADCC9686D7E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1CB648-6E4F-4C2B-BA56-6E6E19322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FE693-7F2E-4019-B37B-F3655152F8E1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BE6A9B-A087-4F47-B8B1-D4700684B2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A3D01-2304-47B0-9D20-FC4F7A8BA547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7136F8-CC67-45B8-84D2-D6DDA61497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BBAD41-C6F4-4024-8D4C-D7559CE6D447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719576-2570-49E5-83FF-BBD1BC98CB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99CA1B7-EA5C-4B5A-8D09-190172107ACC}" type="datetimeFigureOut">
              <a:rPr lang="ru-RU"/>
              <a:pPr>
                <a:defRPr/>
              </a:pPr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4D33587-E068-4929-8355-B0C6EEA809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7" name="Рисунок 2"/>
          <p:cNvPicPr>
            <a:picLocks noChangeAspect="1"/>
          </p:cNvPicPr>
          <p:nvPr/>
        </p:nvPicPr>
        <p:blipFill>
          <a:blip r:embed="rId2"/>
          <a:srcRect b="1537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Box 4"/>
          <p:cNvSpPr txBox="1">
            <a:spLocks noChangeArrowheads="1"/>
          </p:cNvSpPr>
          <p:nvPr/>
        </p:nvSpPr>
        <p:spPr bwMode="auto">
          <a:xfrm>
            <a:off x="6445250" y="6005513"/>
            <a:ext cx="53292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Выполнила: Федулова А.М.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1" name="TextBox 6"/>
          <p:cNvSpPr txBox="1">
            <a:spLocks noChangeArrowheads="1"/>
          </p:cNvSpPr>
          <p:nvPr/>
        </p:nvSpPr>
        <p:spPr bwMode="auto">
          <a:xfrm>
            <a:off x="931863" y="-25400"/>
            <a:ext cx="103282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«Муниципальное дошкольное образовательное автономное учреждение «Детский сад № 53 «Огонек» г. Орска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412" name="TextBox 8"/>
          <p:cNvSpPr txBox="1">
            <a:spLocks noChangeArrowheads="1"/>
          </p:cNvSpPr>
          <p:nvPr/>
        </p:nvSpPr>
        <p:spPr bwMode="auto">
          <a:xfrm>
            <a:off x="1058863" y="990600"/>
            <a:ext cx="10074275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Использование игровых приемов при формировании элементарных математических приемов у дошкольников</a:t>
            </a:r>
            <a:r>
              <a:rPr lang="ru-RU" sz="32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5275263" y="0"/>
            <a:ext cx="6819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логическое мышление</a:t>
            </a:r>
          </a:p>
        </p:txBody>
      </p:sp>
      <p:sp>
        <p:nvSpPr>
          <p:cNvPr id="26630" name="Rectangle 6"/>
          <p:cNvSpPr>
            <a:spLocks noChangeArrowheads="1"/>
          </p:cNvSpPr>
          <p:nvPr/>
        </p:nvSpPr>
        <p:spPr bwMode="auto">
          <a:xfrm>
            <a:off x="5138738" y="1346200"/>
            <a:ext cx="6096000" cy="294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Эти игры помогут детям закрепить понятия «цвет и форма», повторить геометрические фигуры, делают детей внимательнее и учат логически мыслить.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можно использовать такие игры: «Разложи карточки», «Цветы на клумбах», «Кто что любит?»,  «Найди лишнюю картинку», «Классификация»,  «Найди варианты», и другие.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5715" t="9734" r="18094" b="11506"/>
          <a:stretch/>
        </p:blipFill>
        <p:spPr>
          <a:xfrm rot="5400000">
            <a:off x="-804408" y="1252277"/>
            <a:ext cx="6507386" cy="44320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Rectangle 5"/>
          <p:cNvSpPr>
            <a:spLocks noChangeArrowheads="1"/>
          </p:cNvSpPr>
          <p:nvPr/>
        </p:nvSpPr>
        <p:spPr bwMode="auto">
          <a:xfrm>
            <a:off x="4540250" y="84138"/>
            <a:ext cx="75025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ориентировку во времени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5513388" y="1279525"/>
            <a:ext cx="6427787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Восприятие времени – отражение в сознании человека продолжительности, последовательности, быстроты и частоты протекания процессов, явлений, действий. Детям уже в дошкольном возрасте жизненно необходимо научиться самим ориентироваться во времени: определять, изменять время (правильно обозначая в речь), чувствовать его длительность (чтобы регулировать и планировать деятельность во времени), менять темп и ритм своих действий в зависимости от наличия времени.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Здесь можно использовать такие игры:  «Когда это бывает», «Вчера, сегодня, завтра», «Круглый год», «Что наступило», «Что за чем?» и другие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8776" t="10430" r="23420" b="3257"/>
          <a:stretch/>
        </p:blipFill>
        <p:spPr>
          <a:xfrm rot="5400000">
            <a:off x="-337503" y="995532"/>
            <a:ext cx="6086050" cy="5113886"/>
          </a:xfrm>
          <a:prstGeom prst="snip2DiagRect">
            <a:avLst>
              <a:gd name="adj1" fmla="val 17647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1" name="Rectangle 5"/>
          <p:cNvSpPr>
            <a:spLocks noChangeArrowheads="1"/>
          </p:cNvSpPr>
          <p:nvPr/>
        </p:nvSpPr>
        <p:spPr bwMode="auto">
          <a:xfrm>
            <a:off x="633413" y="0"/>
            <a:ext cx="112839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использованию дидактических игр</a:t>
            </a:r>
          </a:p>
        </p:txBody>
      </p:sp>
      <p:sp>
        <p:nvSpPr>
          <p:cNvPr id="29702" name="Rectangle 6"/>
          <p:cNvSpPr>
            <a:spLocks noChangeArrowheads="1"/>
          </p:cNvSpPr>
          <p:nvPr/>
        </p:nvSpPr>
        <p:spPr bwMode="auto">
          <a:xfrm>
            <a:off x="1716088" y="739775"/>
            <a:ext cx="10201275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необходимо проводить в определенной системе, с учетом индивидуальных и возрастных особенностей детей.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Подать игру детям так, чтобы вызвать у них интерес, повысить их активность, эмоциональность. 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 игре материал, не требующий длительной и трудоемкой подготовки.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Принимать участие в играх, быть объективным, справедливым в оценке результатов, не "подыгрывать" детям.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в работе с детьми старшего дошкольного возраста словесные игры, так как они не требуют особых усилий для их проведения и способствуют развитию математической речи. 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Продумать варианты усложнения  дидактической игры и меры помощи.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Предлагать дидактические игры для самостоятельной деятельности детей,  продумав их размещение в игровом уголке и сменяемость (не менее двух раз в месяц).</a:t>
            </a:r>
          </a:p>
          <a:p>
            <a:pPr algn="ctr"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работу с родителями, направленную на использование дидактических игр, с целью развитие количественных представлений у детей в условиях семьи.</a:t>
            </a:r>
          </a:p>
        </p:txBody>
      </p:sp>
      <p:sp>
        <p:nvSpPr>
          <p:cNvPr id="6" name="TextBox 5">
            <a:extLst>
              <a:ext uri="{FF2B5EF4-FFF2-40B4-BE49-F238E27FC236}"/>
            </a:extLst>
          </p:cNvPr>
          <p:cNvSpPr txBox="1"/>
          <p:nvPr/>
        </p:nvSpPr>
        <p:spPr>
          <a:xfrm>
            <a:off x="1716088" y="4802188"/>
            <a:ext cx="10201275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 дидактические игры разнообразные по своему содержанию,  целевому назначению и возрастным возможностям. </a:t>
            </a:r>
          </a:p>
          <a:p>
            <a:pPr algn="ctr">
              <a:defRPr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являются важным средством развития элементарных</a:t>
            </a:r>
          </a:p>
          <a:p>
            <a:pPr algn="ctr">
              <a:defRPr/>
            </a:pPr>
            <a:r>
              <a:rPr lang="ru-RU" sz="24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математических представлений у детей  дошкольного возраста.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2500313" y="147638"/>
            <a:ext cx="96916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УЧЕНИЕ ДОЛЖНО БЫТЬ РАДОСТНЫМ!!!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22177" r="30748"/>
          <a:stretch/>
        </p:blipFill>
        <p:spPr>
          <a:xfrm rot="5400000">
            <a:off x="506963" y="478763"/>
            <a:ext cx="3228389" cy="38592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19655" t="8844" r="20500" b="2156"/>
          <a:stretch/>
        </p:blipFill>
        <p:spPr>
          <a:xfrm>
            <a:off x="7809722" y="884291"/>
            <a:ext cx="4081869" cy="34160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2789" r="24081"/>
          <a:stretch/>
        </p:blipFill>
        <p:spPr>
          <a:xfrm rot="1957264">
            <a:off x="4143251" y="2302732"/>
            <a:ext cx="4060884" cy="3619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/>
            </a:extLst>
          </a:blip>
          <a:srcRect l="9115" t="5111" r="27211" b="22841"/>
          <a:stretch/>
        </p:blipFill>
        <p:spPr>
          <a:xfrm rot="5400000">
            <a:off x="594849" y="4340743"/>
            <a:ext cx="2788248" cy="19936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4490" t="8495" r="28163"/>
          <a:stretch/>
        </p:blipFill>
        <p:spPr>
          <a:xfrm rot="829197">
            <a:off x="6931319" y="684677"/>
            <a:ext cx="4941316" cy="377809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/>
            </a:extLst>
          </a:blip>
          <a:srcRect l="33912" t="10430" r="11292"/>
          <a:stretch/>
        </p:blipFill>
        <p:spPr>
          <a:xfrm rot="5400000">
            <a:off x="2967611" y="3169825"/>
            <a:ext cx="3757982" cy="345673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/>
            </a:extLst>
          </a:blip>
          <a:srcRect l="14966" t="14299" r="20272" b="15829"/>
          <a:stretch/>
        </p:blipFill>
        <p:spPr>
          <a:xfrm rot="5400000">
            <a:off x="-871979" y="1094699"/>
            <a:ext cx="5161596" cy="313382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2" name="TextBox 11">
            <a:extLst>
              <a:ext uri="{FF2B5EF4-FFF2-40B4-BE49-F238E27FC236}"/>
            </a:extLst>
          </p:cNvPr>
          <p:cNvSpPr txBox="1"/>
          <p:nvPr/>
        </p:nvSpPr>
        <p:spPr>
          <a:xfrm>
            <a:off x="3563938" y="669925"/>
            <a:ext cx="3529012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  <a:endParaRPr lang="ru-RU" sz="66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TextBox 13">
            <a:extLst>
              <a:ext uri="{FF2B5EF4-FFF2-40B4-BE49-F238E27FC236}"/>
            </a:extLst>
          </p:cNvPr>
          <p:cNvSpPr txBox="1"/>
          <p:nvPr/>
        </p:nvSpPr>
        <p:spPr>
          <a:xfrm>
            <a:off x="6575425" y="5173663"/>
            <a:ext cx="5616575" cy="1014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ru-RU" sz="60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внимании!!!</a:t>
            </a:r>
            <a:endParaRPr lang="ru-RU" sz="60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Рисунок 2"/>
          <p:cNvPicPr>
            <a:picLocks noChangeAspect="1"/>
          </p:cNvPicPr>
          <p:nvPr/>
        </p:nvPicPr>
        <p:blipFill>
          <a:blip r:embed="rId2"/>
          <a:srcRect l="2327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extBox 5"/>
          <p:cNvSpPr txBox="1">
            <a:spLocks noChangeArrowheads="1"/>
          </p:cNvSpPr>
          <p:nvPr/>
        </p:nvSpPr>
        <p:spPr bwMode="auto">
          <a:xfrm>
            <a:off x="3005138" y="100013"/>
            <a:ext cx="9042400" cy="613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algn="ctr">
              <a:defRPr/>
            </a:pPr>
            <a:endParaRPr lang="ru-RU" sz="36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Обучение математике детей дошкольного возраста немыслимо без использования занимательных игр, задач, развлечений. С детьми нужно «играть» в математику. Дидактические игры дают возможность решать различные педагогические задачи в игровой форме, наиболее доступной и привлекательной для детей. Когда внимание ребёнка приковано к игре, к выполнению игровых задач, он сам того не замечая преодолевает трудности математического характера, учится оперировать имеющимися знаниями в изменившейся в обстановке. Как же сделать изучение математики более привлекательным и доступным? Из личного опыта я знаю, что обучение лучше осуществлять в естественном, самом привлекательном для детей виде деятельности – игре, а значит, цель воспитателя научить ребенка играть, и в процессе игры, незаметно знакомить его с определенными понятиями, давать нужную информацию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5" name="Рисунок 1"/>
          <p:cNvPicPr>
            <a:picLocks noChangeAspect="1"/>
          </p:cNvPicPr>
          <p:nvPr/>
        </p:nvPicPr>
        <p:blipFill>
          <a:blip r:embed="rId2"/>
          <a:srcRect l="23276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5529263" y="1924050"/>
            <a:ext cx="6172200" cy="21272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Игра - это вид деятельности в условиях ситуаций, направленных на воссоздание и усвоение общественного опыта, в котором складывается и совершенствуется самоуправление поведением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       </a:t>
            </a:r>
            <a: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</a:br>
            <a:endParaRPr lang="ru-RU" dirty="0">
              <a:latin typeface="Calibri" pitchFamily="34" charset="0"/>
            </a:endParaRPr>
          </a:p>
        </p:txBody>
      </p:sp>
      <p:sp>
        <p:nvSpPr>
          <p:cNvPr id="19459" name="TextBox 5"/>
          <p:cNvSpPr txBox="1">
            <a:spLocks noChangeArrowheads="1"/>
          </p:cNvSpPr>
          <p:nvPr/>
        </p:nvSpPr>
        <p:spPr bwMode="auto">
          <a:xfrm>
            <a:off x="3916363" y="246063"/>
            <a:ext cx="7361237" cy="128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Математика обладает уникальным развивающим эффектом. «Она приводит в порядок ум», т.е. наилучшим образом формирует приемы мыслительной деятельности и качества ума, но не только. </a:t>
            </a:r>
          </a:p>
        </p:txBody>
      </p:sp>
      <p:sp>
        <p:nvSpPr>
          <p:cNvPr id="19460" name="TextBox 7"/>
          <p:cNvSpPr txBox="1">
            <a:spLocks noChangeArrowheads="1"/>
          </p:cNvSpPr>
          <p:nvPr/>
        </p:nvSpPr>
        <p:spPr bwMode="auto">
          <a:xfrm>
            <a:off x="3375025" y="4092575"/>
            <a:ext cx="6172200" cy="211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Дидактическая игра – такая деятельность, смысл и цель которой дать детям определенные знания и навыки, развитие умственных способностей.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Дидактические игры – это игры, предназначенные для обучения.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Рисунок 1"/>
          <p:cNvPicPr>
            <a:picLocks noChangeAspect="1"/>
          </p:cNvPicPr>
          <p:nvPr/>
        </p:nvPicPr>
        <p:blipFill>
          <a:blip r:embed="rId3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Box 3"/>
          <p:cNvSpPr txBox="1">
            <a:spLocks noChangeArrowheads="1"/>
          </p:cNvSpPr>
          <p:nvPr/>
        </p:nvSpPr>
        <p:spPr bwMode="auto">
          <a:xfrm>
            <a:off x="1535113" y="250825"/>
            <a:ext cx="10287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</a:rPr>
              <a:t>Основными задачами математического развития детей дошкольного возраста являются: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782763" y="1485900"/>
            <a:ext cx="10409237" cy="503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у детей логико-математических представлений (о математических свойствах и отношениях предметов, конкретных величинах, числах, геометрических фигурах, зависимостях и закономерностях);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сенсорных (предметно-действенных) способов познания математических свойств и отношений: обследование, сопоставление, группировка, упорядочение, разбиение;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освоение детьми экспериментально-исследовательских способов познания математического содержания (воссоздание, экспериментирование, моделирование, трансформация);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у детей логических способов познания математических свойств и отношений (анализ, абстрагирование, отрицание, сравнение, обобщение, классификация);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овладение детьми математическими способами познания действительности: счет, измерение, простейшие вычисления;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интеллектуально-творческих проявлений детей: находчивости, смекалки, догадки, сообразительности, стремления к поиску нестандартных решений задач;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точной, аргументированной и доказательной речи, обогащение словаря ребенка;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развитие активности и инициативности детей;</a:t>
            </a:r>
          </a:p>
          <a:p>
            <a:pPr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воспитание готовности к обучению в школе: развитие самостоятельности, ответственности, настойчивости в преодолении трудностей, координации движений глаз и мелкой моторики рук, умений самоконтроля и самооценки.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/>
            </a:extLst>
          </p:cNvPr>
          <p:cNvSpPr txBox="1"/>
          <p:nvPr/>
        </p:nvSpPr>
        <p:spPr>
          <a:xfrm>
            <a:off x="2527300" y="130175"/>
            <a:ext cx="9426575" cy="5427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ru-RU" sz="36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					Игровые методы</a:t>
            </a:r>
          </a:p>
          <a:p>
            <a:endParaRPr lang="ru-RU" sz="3600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Для усвоения математических представлений необходима интеграция математического образования дошкольников в ходе всего образовательного процесса. </a:t>
            </a:r>
          </a:p>
          <a:p>
            <a:pPr algn="ctr"/>
            <a:endParaRPr lang="ru-RU" sz="2000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В ходе прогулок с детьми: сравниваем листочки по форме, величине, цвету. Собираем камешки (сортируем, тренируемся в счете), рассматриваем деревья, кустарники, забор – сравниваем по высоте, толщине.</a:t>
            </a:r>
          </a:p>
          <a:p>
            <a:pPr algn="ctr"/>
            <a:r>
              <a:rPr lang="ru-RU" sz="20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Рисуя с детьми, обращаем внимание на длину карандашей, сравниваем их.</a:t>
            </a:r>
          </a:p>
          <a:p>
            <a:pPr algn="ctr"/>
            <a:r>
              <a:rPr lang="ru-RU" sz="20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Обращаем внимание на цифры. Которые окружают нас в повседневной жизни, в различных ситуациях. Например: на циферблате часов, в календаре, номер дома и т.д. Дети учатся не только считать но и ориентироваться в пространстве  (спрашивая – кто сидит справа, а кто сева? и т.д.).</a:t>
            </a:r>
          </a:p>
          <a:p>
            <a:endParaRPr lang="ru-RU" sz="2000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2122488" y="436563"/>
            <a:ext cx="9858375" cy="576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ru-RU" sz="36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Виды дидактических игр для ФЭМП</a:t>
            </a:r>
          </a:p>
          <a:p>
            <a:pPr algn="ctr"/>
            <a:endParaRPr lang="ru-RU" sz="2800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Занятия по формированию элементарных математических представлений в форме дидактических игр и упражнений наиболее распространены в детском саду.</a:t>
            </a:r>
          </a:p>
          <a:p>
            <a:endParaRPr lang="ru-RU" sz="2800" b="1">
              <a:solidFill>
                <a:srgbClr val="385723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	Игры условно делятся на следующие игры:</a:t>
            </a: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- Игры с цифрами и числами</a:t>
            </a: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- Игры на ориентировки в пространстве</a:t>
            </a: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- Игры с геометрическими фигурами</a:t>
            </a: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- Игры на логическое мышление</a:t>
            </a:r>
          </a:p>
          <a:p>
            <a:r>
              <a:rPr lang="ru-RU" sz="2800" b="1">
                <a:solidFill>
                  <a:srgbClr val="385723"/>
                </a:solidFill>
                <a:latin typeface="Times New Roman" pitchFamily="18" charset="0"/>
                <a:cs typeface="Times New Roman" pitchFamily="18" charset="0"/>
              </a:rPr>
              <a:t>    - Игры на ориентировку во времени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5033963" y="1206500"/>
            <a:ext cx="6854825" cy="432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старшей группе начинают углублять представление о числе. 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начинают, знакомят с составом из единиц чисел первого пятка. 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(5- это 1,1,1,1 и еще 1)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того чтобы подчеркнуть состав множества </a:t>
            </a:r>
            <a:r>
              <a:rPr lang="ru-RU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(из элементов)</a:t>
            </a: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 на этой основе дать детям представление о составе числа (из единиц, подбирают такие совокупности, в которых каждый предмет отличается от других.</a:t>
            </a:r>
          </a:p>
          <a:p>
            <a:pPr algn="ctr" eaLnBrk="0" hangingPunct="0">
              <a:lnSpc>
                <a:spcPct val="150000"/>
              </a:lnSpc>
              <a:spcBef>
                <a:spcPts val="1000"/>
              </a:spcBef>
              <a:buFont typeface="Arial" charset="0"/>
              <a:buNone/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этих целях можно использовать такие дидактические игры:  «Собери цифру», «Найди число», «Найди свое место», «Математическая эстафета», «Занимательный счет»  и другие</a:t>
            </a:r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5546725" y="0"/>
            <a:ext cx="60245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цифрами и числами</a:t>
            </a:r>
          </a:p>
        </p:txBody>
      </p:sp>
      <p:pic>
        <p:nvPicPr>
          <p:cNvPr id="23560" name="Picture 8" descr="7"/>
          <p:cNvPicPr>
            <a:picLocks noChangeAspect="1" noChangeArrowheads="1"/>
          </p:cNvPicPr>
          <p:nvPr/>
        </p:nvPicPr>
        <p:blipFill>
          <a:blip r:embed="rId3"/>
          <a:srcRect l="4900" t="16748" r="7143" b="22469"/>
          <a:stretch>
            <a:fillRect/>
          </a:stretch>
        </p:blipFill>
        <p:spPr bwMode="auto">
          <a:xfrm>
            <a:off x="207963" y="950913"/>
            <a:ext cx="4668837" cy="57324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3724275" y="0"/>
            <a:ext cx="83835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на ориентировки в пространстве</a:t>
            </a: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6096000" y="1062038"/>
            <a:ext cx="6096000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Пространственные представления детей постоянно расширяются и закрепляются в процессе всех видов деятельности. 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Сюда входят игры на формирование ориентировки «на себе», на ориентировку в замкнутом и открытом пространстве.</a:t>
            </a:r>
            <a:endParaRPr lang="ru-RU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«Найди игрушку», «Скажи наоборот», «Далеко – близко», «Кто больше?», «Разноцветное путешествие», «Найди место» и т.д.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448" t="20479" r="2777" b="23906"/>
          <a:stretch/>
        </p:blipFill>
        <p:spPr>
          <a:xfrm>
            <a:off x="203974" y="941606"/>
            <a:ext cx="5506362" cy="568184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Рисунок 1"/>
          <p:cNvPicPr>
            <a:picLocks noChangeAspect="1"/>
          </p:cNvPicPr>
          <p:nvPr/>
        </p:nvPicPr>
        <p:blipFill>
          <a:blip r:embed="rId2"/>
          <a:srcRect l="33199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Rectangle 5"/>
          <p:cNvSpPr>
            <a:spLocks noChangeArrowheads="1"/>
          </p:cNvSpPr>
          <p:nvPr/>
        </p:nvSpPr>
        <p:spPr bwMode="auto">
          <a:xfrm>
            <a:off x="4351338" y="114300"/>
            <a:ext cx="77089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36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с геометрическими фигурами</a:t>
            </a:r>
          </a:p>
        </p:txBody>
      </p:sp>
      <p:sp>
        <p:nvSpPr>
          <p:cNvPr id="25606" name="Rectangle 6"/>
          <p:cNvSpPr>
            <a:spLocks noChangeArrowheads="1"/>
          </p:cNvSpPr>
          <p:nvPr/>
        </p:nvSpPr>
        <p:spPr bwMode="auto">
          <a:xfrm>
            <a:off x="4537075" y="1538288"/>
            <a:ext cx="7337425" cy="3781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самых главных свойств, которые дают ребёнку представление об окружающем мире, является форма предметов. Знание фигур необходимо для развития логики, пространственного мышления и математических способностей. Знакомство с геометрическими фигурами начинается в возрасте 2 – 3 лет и продолжается в течении всего дошкольного возраста.</a:t>
            </a:r>
          </a:p>
          <a:p>
            <a:pPr algn="ctr">
              <a:lnSpc>
                <a:spcPct val="15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педагогов  ДОУ используются такие игры: «Большие и маленькие круги»,  «Кто больше назовет», «Лото»,  «Найди лишнюю фигуру», «Геометрическая мозаика», «Сложи фигуру» и т. д.</a:t>
            </a:r>
          </a:p>
        </p:txBody>
      </p:sp>
      <p:pic>
        <p:nvPicPr>
          <p:cNvPr id="3" name="Рисунок 2">
            <a:extLst>
              <a:ext uri="{FF2B5EF4-FFF2-40B4-BE49-F238E27FC236}"/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/>
            </a:extLst>
          </a:blip>
          <a:srcRect l="16782" t="7467" r="17411" b="4008"/>
          <a:stretch/>
        </p:blipFill>
        <p:spPr>
          <a:xfrm rot="5400000">
            <a:off x="-530499" y="1720360"/>
            <a:ext cx="5598368" cy="423801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958</Words>
  <Application>Microsoft Office PowerPoint</Application>
  <PresentationFormat>Произвольный</PresentationFormat>
  <Paragraphs>73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Шаблон оформления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 Light</vt:lpstr>
      <vt:lpstr>Calibri</vt:lpstr>
      <vt:lpstr>Times New Roman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mvideo mvideo</dc:creator>
  <cp:lastModifiedBy>Алла</cp:lastModifiedBy>
  <cp:revision>11</cp:revision>
  <dcterms:created xsi:type="dcterms:W3CDTF">2022-01-21T04:37:30Z</dcterms:created>
  <dcterms:modified xsi:type="dcterms:W3CDTF">2022-01-27T08:17:27Z</dcterms:modified>
</cp:coreProperties>
</file>