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5" r:id="rId7"/>
    <p:sldId id="263" r:id="rId8"/>
    <p:sldId id="264" r:id="rId9"/>
    <p:sldId id="266" r:id="rId10"/>
    <p:sldId id="261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56239015817244E-2"/>
          <c:y val="9.5057034220532341E-2"/>
          <c:w val="0.65905096660808471"/>
          <c:h val="0.72623574144486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9999FF"/>
            </a:solidFill>
            <a:ln w="1558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начало года </c:v>
                </c:pt>
                <c:pt idx="1">
                  <c:v>                   </c:v>
                </c:pt>
                <c:pt idx="2">
                  <c:v>окончание года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93366"/>
            </a:solidFill>
            <a:ln w="1558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начало года </c:v>
                </c:pt>
                <c:pt idx="1">
                  <c:v>                   </c:v>
                </c:pt>
                <c:pt idx="2">
                  <c:v>окончание года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2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FFCC"/>
            </a:solidFill>
            <a:ln w="1558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начало года </c:v>
                </c:pt>
                <c:pt idx="1">
                  <c:v>                   </c:v>
                </c:pt>
                <c:pt idx="2">
                  <c:v>окончание года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35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25120"/>
        <c:axId val="72218816"/>
      </c:barChart>
      <c:catAx>
        <c:axId val="419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1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221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2218816"/>
        <c:scaling>
          <c:orientation val="minMax"/>
        </c:scaling>
        <c:delete val="0"/>
        <c:axPos val="l"/>
        <c:majorGridlines>
          <c:spPr>
            <a:ln w="389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1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1925120"/>
        <c:crosses val="autoZero"/>
        <c:crossBetween val="between"/>
      </c:valAx>
      <c:spPr>
        <a:solidFill>
          <a:srgbClr val="C0C0C0"/>
        </a:solidFill>
        <a:ln w="1558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868189806678409"/>
          <c:y val="0.32319391634980993"/>
          <c:w val="0.24428822495606331"/>
          <c:h val="0.26615969581749055"/>
        </c:manualLayout>
      </c:layout>
      <c:overlay val="0"/>
      <c:spPr>
        <a:noFill/>
        <a:ln w="3896">
          <a:solidFill>
            <a:srgbClr val="000000"/>
          </a:solidFill>
          <a:prstDash val="solid"/>
        </a:ln>
      </c:spPr>
      <c:txPr>
        <a:bodyPr/>
        <a:lstStyle/>
        <a:p>
          <a:pPr>
            <a:defRPr sz="129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153278_36-phonoteka_org-p-fon-dlya-prezentatsii-teatralizovannaya-de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907704" y="1052736"/>
            <a:ext cx="5256584" cy="18002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театрализованной деятельности как средства развития речи детей с ТНР»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9952" y="5661247"/>
            <a:ext cx="4032448" cy="7148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Скоробогатова Татьяна Анатольевна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натолий\Downloads\IMG-8a326ad25a8169c4477946bf66937a8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8452"/>
            <a:ext cx="2113764" cy="3087613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8080_36-p-teatralnii-fon-dlya-prezentatsii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691680" y="908720"/>
            <a:ext cx="604867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Работа над выразительностью речи.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51270"/>
            <a:ext cx="3310675" cy="24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анатолий\Downloads\IMG-6f47ba4c38326334d29d73f2f97003d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34275"/>
            <a:ext cx="3959696" cy="204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атолий\Downloads\IMG-f105876b017eb5e8a9d19c1abdea9b79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78" y="2780928"/>
            <a:ext cx="3130676" cy="23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30045_86-p-fon-dlya-prezentatsii-muzei-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4" y="0"/>
            <a:ext cx="925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691680" y="908720"/>
            <a:ext cx="604867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Репетиции отдельных эпизодов и произведения целиком с декорациями и реквизитами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музыкальным оформлением.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291466" cy="366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3441395" cy="315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284984"/>
            <a:ext cx="3174673" cy="335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8080_36-p-teatralnii-fon-dlya-prezentatsii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691680" y="908720"/>
            <a:ext cx="604867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Премьера спектакля и обсуждение.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3359696" cy="21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00808"/>
            <a:ext cx="2465004" cy="32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789040"/>
            <a:ext cx="2032956" cy="271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68960"/>
            <a:ext cx="2483006" cy="331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5212" y="4581128"/>
            <a:ext cx="3738788" cy="188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30045_86-p-fon-dlya-prezentatsii-muzei-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4" y="0"/>
            <a:ext cx="925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052736"/>
            <a:ext cx="8424936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Схема занятия в режимные моменты</a:t>
            </a: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899592" y="155679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3968" y="155679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596336" y="155679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0" y="2420888"/>
            <a:ext cx="2843808" cy="2448272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Введение в тему</a:t>
            </a:r>
            <a:endParaRPr lang="ru-RU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3059832" y="2348880"/>
            <a:ext cx="3040416" cy="2448272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 в разных видах театров</a:t>
            </a:r>
            <a:endParaRPr lang="ru-RU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6191672" y="2420888"/>
            <a:ext cx="2952328" cy="2448272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Эмоциональное заключение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437112"/>
            <a:ext cx="2843808" cy="18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365104"/>
            <a:ext cx="2600295" cy="218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2758613" cy="2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8080_36-p-teatralnii-fon-dlya-prezentatsii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7445" y="958776"/>
            <a:ext cx="5472608" cy="598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театрализации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642" y="4149080"/>
            <a:ext cx="1837470" cy="24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133982"/>
            <a:ext cx="1944216" cy="24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анатолий\Downloads\IMG-5d9ed987b4e32e2c31c9076477f13fe9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6" y="1689800"/>
            <a:ext cx="3432319" cy="235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атолий\Downloads\IMG-0b0936376d311990c1a8af4955287811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89800"/>
            <a:ext cx="3491880" cy="23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т.а\фото\IMG-802dbe79f7b23b4768feedd905065927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3" y="4149080"/>
            <a:ext cx="1880570" cy="25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30045_86-p-fon-dlya-prezentatsii-muzei-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4" y="0"/>
            <a:ext cx="925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367411"/>
              </p:ext>
            </p:extLst>
          </p:nvPr>
        </p:nvGraphicFramePr>
        <p:xfrm>
          <a:off x="1072641" y="2204864"/>
          <a:ext cx="776871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19672" y="1412776"/>
            <a:ext cx="612068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Диаграмма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30045_86-p-fon-dlya-prezentatsii-muzei-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4" y="0"/>
            <a:ext cx="925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yslide.ru/documents_7/ec2d40fd837d5ec9c513091aa9275522/img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043936" cy="52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708080_36-p-teatralnii-fon-dlya-prezentatsii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340768"/>
            <a:ext cx="7632848" cy="12024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обосновать и внедрить условия развития речи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средствами театрализованной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2935"/>
            <a:ext cx="8424935" cy="38164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Осуществить анализ психолого – педагогической и специальной литературы по проблеме.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уровень развития речи у детей 5-6 лет с ТНР.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и апробировать  содержание работы по развитию  речи у детей 5-6 лет с ТНР посредством  театрализованной игры.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динамику уровня развития речи у детей 5-6 лет с ТНР.</a:t>
            </a:r>
          </a:p>
        </p:txBody>
      </p:sp>
    </p:spTree>
    <p:extLst>
      <p:ext uri="{BB962C8B-B14F-4D97-AF65-F5344CB8AC3E}">
        <p14:creationId xmlns:p14="http://schemas.microsoft.com/office/powerpoint/2010/main" val="9547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630045_86-p-fon-dlya-prezentatsii-muzei-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4" y="0"/>
            <a:ext cx="925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70" y="1196752"/>
            <a:ext cx="7693546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Условия развития речи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22870" y="1700808"/>
            <a:ext cx="48463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71972" y="1729228"/>
            <a:ext cx="484632" cy="6916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668344" y="1700808"/>
            <a:ext cx="48463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2564904"/>
            <a:ext cx="2736304" cy="403244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тематики театрализованных игр в соответствии с рекомендуемой художественной литературой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131840" y="2564904"/>
            <a:ext cx="2880320" cy="403244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Обогащение развивающей предметно – пространственной среды атрибутами и необходимыми материалами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300192" y="2564904"/>
            <a:ext cx="2592288" cy="403244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театрализованной игры в совместной деятельности педагога и детей в режимные моменты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4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708080_36-p-teatralnii-fon-dlya-prezentatsii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53795"/>
              </p:ext>
            </p:extLst>
          </p:nvPr>
        </p:nvGraphicFramePr>
        <p:xfrm>
          <a:off x="1331640" y="2204864"/>
          <a:ext cx="6096000" cy="3337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2128"/>
                <a:gridCol w="49438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«Крылатый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 мохнатый</a:t>
                      </a:r>
                      <a:r>
                        <a:rPr lang="ru-RU" baseline="0" dirty="0" smtClean="0"/>
                        <a:t> да масляный»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«Мужик</a:t>
                      </a:r>
                      <a:r>
                        <a:rPr lang="ru-RU" baseline="0" dirty="0" smtClean="0"/>
                        <a:t> да медведь»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«Сказка о глупом мышонке»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«Маша и медведь»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«Волк и семеро козлят»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«Петушок и бобовое зернышко»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«Кот</a:t>
                      </a:r>
                      <a:r>
                        <a:rPr lang="en-US" dirty="0" smtClean="0"/>
                        <a:t>,</a:t>
                      </a:r>
                      <a:r>
                        <a:rPr lang="ru-RU" baseline="0" dirty="0" smtClean="0"/>
                        <a:t> петух и лиса»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«Три медведя»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«Буратино»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1124744"/>
            <a:ext cx="748883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Тематика театрализованных игр подготовительной группы детей с ТНР.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49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30045_86-p-fon-dlya-prezentatsii-muzei-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4" y="0"/>
            <a:ext cx="925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124744"/>
            <a:ext cx="7200800" cy="4680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Художественное произведение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Выразительное чтение и анализ.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Деление пьесы на эпизоды и пересказ их детьми.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над эпизодами с использованием пластических этюдов и ритмопластики.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над выразительностью речи.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Репетиции отдельных эпизодов и произведения целиком с декорациями и реквизитами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музыкальным оформлением.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Премьера спектакля и обсуждение.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8080_36-p-teatralnii-fon-dlya-prezentatsii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толий\Downloads\IMG-ecc50f9ef7606c47a279c2d9e945989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01" y="2276872"/>
            <a:ext cx="4197653" cy="33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атолий\Downloads\IMG-6fedad20f9a50ffb1a8b4f6343825c9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" y="2276872"/>
            <a:ext cx="4346739" cy="32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827584" y="908720"/>
            <a:ext cx="748883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Выразительное чтение и анализ.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24964" y="5805264"/>
            <a:ext cx="6120680" cy="6021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Последовательность событий.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8080_36-p-teatralnii-fon-dlya-prezentatsii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2690618" cy="213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2950635" cy="2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77072"/>
            <a:ext cx="3836536" cy="18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268760"/>
            <a:ext cx="3094651" cy="23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6237312"/>
            <a:ext cx="3960440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Рассматривание иллюстраций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645024"/>
            <a:ext cx="3960440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 видеофильмов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573016"/>
            <a:ext cx="3960440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Беседа по произведению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6093296"/>
            <a:ext cx="3960440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 сюжетов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30045_86-p-fon-dlya-prezentatsii-muzei-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4" y="0"/>
            <a:ext cx="925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187624" y="764704"/>
            <a:ext cx="6552728" cy="10584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Деление пьесы на эпизоды и пересказ их детьми.</a:t>
            </a:r>
          </a:p>
          <a:p>
            <a:pPr marL="457200" indent="-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16" y="1811079"/>
            <a:ext cx="3118609" cy="197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2904" y="4144601"/>
            <a:ext cx="3764601" cy="2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08695" y="3209376"/>
            <a:ext cx="288032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Пальчиковый театр.</a:t>
            </a:r>
            <a:endParaRPr lang="ru-RU" dirty="0"/>
          </a:p>
        </p:txBody>
      </p:sp>
      <p:pic>
        <p:nvPicPr>
          <p:cNvPr id="2" name="Picture 2" descr="C:\Users\анатолий\Downloads\IMG-f6d225d3b05ffe107a0811c3bd48863a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8" y="4123776"/>
            <a:ext cx="3377863" cy="18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65096" y="6021288"/>
            <a:ext cx="6487224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Настольный театр.</a:t>
            </a:r>
            <a:endParaRPr lang="ru-RU" dirty="0"/>
          </a:p>
        </p:txBody>
      </p:sp>
      <p:pic>
        <p:nvPicPr>
          <p:cNvPr id="2051" name="Picture 3" descr="F:\т.а\фото\IMG-660cf2fd28606ead9506940a6255717f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88" y="1901766"/>
            <a:ext cx="2975792" cy="17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67088" y="3401401"/>
            <a:ext cx="288032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Теневой театр.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30045_86-p-fon-dlya-prezentatsii-muzei-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4" y="0"/>
            <a:ext cx="925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259632" y="908720"/>
            <a:ext cx="648072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Работа над эпизодами с использованием пластических этюдов и ритмопластики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414" y="2132856"/>
            <a:ext cx="3475819" cy="19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3491880" cy="20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3433689" cy="22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509120"/>
            <a:ext cx="2845293" cy="176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509120"/>
            <a:ext cx="3403931" cy="194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342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ПК</cp:lastModifiedBy>
  <cp:revision>27</cp:revision>
  <dcterms:created xsi:type="dcterms:W3CDTF">2022-10-30T12:17:11Z</dcterms:created>
  <dcterms:modified xsi:type="dcterms:W3CDTF">2022-11-09T06:01:42Z</dcterms:modified>
</cp:coreProperties>
</file>