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5" r:id="rId11"/>
    <p:sldId id="268" r:id="rId12"/>
    <p:sldId id="262" r:id="rId13"/>
    <p:sldId id="266" r:id="rId14"/>
    <p:sldId id="263" r:id="rId15"/>
    <p:sldId id="267" r:id="rId16"/>
    <p:sldId id="269" r:id="rId17"/>
    <p:sldId id="264" r:id="rId18"/>
    <p:sldId id="270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73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87AA-0D99-42CE-A71B-10FA9908BBF8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167DB-EFF0-400D-96A1-6799F871D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921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2/27/2022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CFA480D-CB17-4C49-BB2A-C7514E1C7CEA}" type="datetimeFigureOut">
              <a:rPr lang="en-US" smtClean="0"/>
              <a:pPr/>
              <a:t>2/27/2022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>
              <a:defRPr sz="1600" baseline="0">
                <a:solidFill>
                  <a:schemeClr val="tx2"/>
                </a:solidFill>
              </a:defRPr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sz="1600" baseline="0" dirty="0">
              <a:solidFill>
                <a:schemeClr val="tx2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5992"/>
            <a:ext cx="8305800" cy="1643074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едины – мы непобедимы»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noProof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sz="1800" dirty="0" smtClean="0">
                <a:solidFill>
                  <a:srgbClr val="002060"/>
                </a:solidFill>
              </a:rPr>
              <a:t>Тип </a:t>
            </a:r>
            <a:r>
              <a:rPr lang="ru-RU" sz="1800" dirty="0" smtClean="0">
                <a:solidFill>
                  <a:srgbClr val="002060"/>
                </a:solidFill>
              </a:rPr>
              <a:t>проекта: познавательно-творческий</a:t>
            </a:r>
          </a:p>
          <a:p>
            <a:pPr algn="r"/>
            <a:r>
              <a:rPr lang="ru-RU" sz="1800" dirty="0" smtClean="0">
                <a:solidFill>
                  <a:srgbClr val="002060"/>
                </a:solidFill>
              </a:rPr>
              <a:t>Участники проекта: дети старшей группы,</a:t>
            </a:r>
          </a:p>
          <a:p>
            <a:pPr algn="r"/>
            <a:r>
              <a:rPr lang="ru-RU" sz="1800" dirty="0" smtClean="0">
                <a:solidFill>
                  <a:srgbClr val="002060"/>
                </a:solidFill>
              </a:rPr>
              <a:t> педагоги, родители</a:t>
            </a:r>
          </a:p>
          <a:p>
            <a:pPr algn="r"/>
            <a:r>
              <a:rPr lang="ru-RU" sz="1800" dirty="0" smtClean="0">
                <a:solidFill>
                  <a:srgbClr val="002060"/>
                </a:solidFill>
              </a:rPr>
              <a:t>Продолжительность проекта: краткосрочный</a:t>
            </a:r>
            <a:endParaRPr lang="ru-RU" sz="1800" noProof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1357298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дошкольное образовательное  автономное учреждение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«Детский сад №123 « Гармония» комбинированного вида г.Орска»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357290" y="5286388"/>
            <a:ext cx="72866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                            Проект подготовила: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Косягина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Татьяна Николаевна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Орск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pl20tz7TPKY"/>
          <p:cNvPicPr>
            <a:picLocks noChangeAspect="1" noChangeArrowheads="1"/>
          </p:cNvPicPr>
          <p:nvPr/>
        </p:nvPicPr>
        <p:blipFill>
          <a:blip r:embed="rId2"/>
          <a:srcRect t="17778" b="23334"/>
          <a:stretch>
            <a:fillRect/>
          </a:stretch>
        </p:blipFill>
        <p:spPr bwMode="auto">
          <a:xfrm rot="21306176">
            <a:off x="759312" y="791208"/>
            <a:ext cx="3669113" cy="4557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4" name="Picture 4" descr="QM4rs86ASEU"/>
          <p:cNvPicPr>
            <a:picLocks noChangeAspect="1" noChangeArrowheads="1"/>
          </p:cNvPicPr>
          <p:nvPr/>
        </p:nvPicPr>
        <p:blipFill>
          <a:blip r:embed="rId3"/>
          <a:srcRect t="18333" b="23889"/>
          <a:stretch>
            <a:fillRect/>
          </a:stretch>
        </p:blipFill>
        <p:spPr bwMode="auto">
          <a:xfrm rot="381045">
            <a:off x="4879067" y="903216"/>
            <a:ext cx="3662386" cy="446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85720" y="357166"/>
            <a:ext cx="85725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Третий этап - итоговый.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Проведено развлечение «День народного единства!»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музея в группе «Мы едины, мы непобедимы!» и участие в муниципальном конкурсе.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sun9-44.userapi.com/impg/kNElfMxvSwpa4N8PBtRb1tf6cQwV6S3nrEI6pw/zcLx2shAnUI.jpg?size=1068x720&amp;quality=96&amp;proxy=1&amp;sign=6b4de5a7487109ca290cf82ea44ce72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643182"/>
            <a:ext cx="5286412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9007" r="14485" b="36648"/>
          <a:stretch>
            <a:fillRect/>
          </a:stretch>
        </p:blipFill>
        <p:spPr bwMode="auto">
          <a:xfrm>
            <a:off x="500034" y="357166"/>
            <a:ext cx="442915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1410" t="56263" r="32961"/>
          <a:stretch>
            <a:fillRect/>
          </a:stretch>
        </p:blipFill>
        <p:spPr bwMode="auto">
          <a:xfrm>
            <a:off x="500034" y="3500438"/>
            <a:ext cx="4286280" cy="2998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16320" r="63593"/>
          <a:stretch>
            <a:fillRect/>
          </a:stretch>
        </p:blipFill>
        <p:spPr bwMode="auto">
          <a:xfrm>
            <a:off x="5572132" y="571480"/>
            <a:ext cx="2286016" cy="512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7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помощью родителей были собраны костюмы разных народов мира на детей и несколько элементов одежды на взрослых: На постоянном хранении находится настоящий украинский костюм вышитый гладью в ручную, казахский костюм и элементы (жилетки, платки, серьги), русский народный, грузинский, индусский,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мараканский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цыганский.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25797" b="28562"/>
          <a:stretch>
            <a:fillRect/>
          </a:stretch>
        </p:blipFill>
        <p:spPr bwMode="auto">
          <a:xfrm>
            <a:off x="428596" y="2214554"/>
            <a:ext cx="2676181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t="25797" b="30546"/>
          <a:stretch>
            <a:fillRect/>
          </a:stretch>
        </p:blipFill>
        <p:spPr bwMode="auto">
          <a:xfrm>
            <a:off x="3286116" y="3571876"/>
            <a:ext cx="2714644" cy="2874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t="27781" b="28562"/>
          <a:stretch>
            <a:fillRect/>
          </a:stretch>
        </p:blipFill>
        <p:spPr bwMode="auto">
          <a:xfrm>
            <a:off x="6143636" y="2214554"/>
            <a:ext cx="2563604" cy="271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57158" y="428604"/>
            <a:ext cx="842968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результате проекта: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получили представление о национальном празднике;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Познакомились с историческими событиями;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Научились понимать смысл пословиц и поговорок;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чувством уважения стали относиться к истории и культуре нашей Родины;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Родители прониклись важностью воспитания нравственных основ гражданских качеств, формирования первых представлений детей об окружающем мире, обществе и культуре.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85794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4286" r="16964"/>
          <a:stretch>
            <a:fillRect/>
          </a:stretch>
        </p:blipFill>
        <p:spPr bwMode="auto">
          <a:xfrm>
            <a:off x="1714480" y="1928802"/>
            <a:ext cx="550072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28604"/>
            <a:ext cx="7924800" cy="428628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Список литературы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1142984"/>
            <a:ext cx="7924800" cy="4800616"/>
          </a:xfrm>
        </p:spPr>
        <p:txBody>
          <a:bodyPr>
            <a:normAutofit/>
          </a:bodyPr>
          <a:lstStyle/>
          <a:p>
            <a:pPr lvl="1"/>
            <a:r>
              <a:rPr lang="ru-RU" dirty="0" smtClean="0">
                <a:solidFill>
                  <a:srgbClr val="7030A0"/>
                </a:solidFill>
              </a:rPr>
              <a:t>1. Нравственно-патриотическое </a:t>
            </a:r>
            <a:r>
              <a:rPr lang="ru-RU" dirty="0" smtClean="0">
                <a:solidFill>
                  <a:srgbClr val="7030A0"/>
                </a:solidFill>
              </a:rPr>
              <a:t>воспитание детей </a:t>
            </a:r>
            <a:r>
              <a:rPr lang="ru-RU" dirty="0" err="1" smtClean="0">
                <a:solidFill>
                  <a:srgbClr val="7030A0"/>
                </a:solidFill>
              </a:rPr>
              <a:t>дошкольноговозраста</a:t>
            </a:r>
            <a:r>
              <a:rPr lang="ru-RU" dirty="0" smtClean="0">
                <a:solidFill>
                  <a:srgbClr val="7030A0"/>
                </a:solidFill>
              </a:rPr>
              <a:t>» </a:t>
            </a:r>
            <a:r>
              <a:rPr lang="ru-RU" dirty="0" err="1" smtClean="0">
                <a:solidFill>
                  <a:srgbClr val="7030A0"/>
                </a:solidFill>
              </a:rPr>
              <a:t>Ветохина</a:t>
            </a:r>
            <a:r>
              <a:rPr lang="ru-RU" dirty="0" smtClean="0">
                <a:solidFill>
                  <a:srgbClr val="7030A0"/>
                </a:solidFill>
              </a:rPr>
              <a:t> А. Я., </a:t>
            </a:r>
            <a:r>
              <a:rPr lang="ru-RU" dirty="0" err="1" smtClean="0">
                <a:solidFill>
                  <a:srgbClr val="7030A0"/>
                </a:solidFill>
              </a:rPr>
              <a:t>Дмитренко</a:t>
            </a:r>
            <a:r>
              <a:rPr lang="ru-RU" dirty="0" smtClean="0">
                <a:solidFill>
                  <a:srgbClr val="7030A0"/>
                </a:solidFill>
              </a:rPr>
              <a:t> З. С.и др.2013 </a:t>
            </a:r>
          </a:p>
          <a:p>
            <a:pPr lvl="1"/>
            <a:r>
              <a:rPr lang="ru-RU" dirty="0" smtClean="0">
                <a:solidFill>
                  <a:srgbClr val="7030A0"/>
                </a:solidFill>
              </a:rPr>
              <a:t>2. «Наследие</a:t>
            </a:r>
            <a:r>
              <a:rPr lang="ru-RU" dirty="0" smtClean="0">
                <a:solidFill>
                  <a:srgbClr val="7030A0"/>
                </a:solidFill>
              </a:rPr>
              <a:t>» И быль, и сказка Соловьева Елена Викторовна «Государственные символы Российской Федерации».</a:t>
            </a:r>
          </a:p>
          <a:p>
            <a:pPr lvl="1"/>
            <a:r>
              <a:rPr lang="ru-RU" dirty="0" smtClean="0">
                <a:solidFill>
                  <a:srgbClr val="7030A0"/>
                </a:solidFill>
              </a:rPr>
              <a:t>3. Наглядно-дидактическое </a:t>
            </a:r>
            <a:r>
              <a:rPr lang="ru-RU" dirty="0" err="1" smtClean="0">
                <a:solidFill>
                  <a:srgbClr val="7030A0"/>
                </a:solidFill>
              </a:rPr>
              <a:t>пособие.Е</a:t>
            </a:r>
            <a:r>
              <a:rPr lang="ru-RU" dirty="0" smtClean="0">
                <a:solidFill>
                  <a:srgbClr val="7030A0"/>
                </a:solidFill>
              </a:rPr>
              <a:t>. </a:t>
            </a:r>
            <a:r>
              <a:rPr lang="ru-RU" dirty="0" err="1" smtClean="0">
                <a:solidFill>
                  <a:srgbClr val="7030A0"/>
                </a:solidFill>
              </a:rPr>
              <a:t>Краснушкина</a:t>
            </a:r>
            <a:endParaRPr lang="ru-RU" dirty="0" smtClean="0">
              <a:solidFill>
                <a:srgbClr val="7030A0"/>
              </a:solidFill>
            </a:endParaRPr>
          </a:p>
          <a:p>
            <a:pPr lvl="1"/>
            <a:r>
              <a:rPr lang="ru-RU" dirty="0" smtClean="0">
                <a:solidFill>
                  <a:srgbClr val="7030A0"/>
                </a:solidFill>
              </a:rPr>
              <a:t>4. «Нравственное </a:t>
            </a:r>
            <a:r>
              <a:rPr lang="ru-RU" dirty="0" smtClean="0">
                <a:solidFill>
                  <a:srgbClr val="7030A0"/>
                </a:solidFill>
              </a:rPr>
              <a:t>воспитание в детском саду».Программа и методические рекомендации В. И. Петрова, Т. Д. </a:t>
            </a:r>
            <a:r>
              <a:rPr lang="ru-RU" dirty="0" err="1" smtClean="0">
                <a:solidFill>
                  <a:srgbClr val="7030A0"/>
                </a:solidFill>
              </a:rPr>
              <a:t>Стульник</a:t>
            </a:r>
            <a:r>
              <a:rPr lang="ru-RU" dirty="0" smtClean="0">
                <a:solidFill>
                  <a:srgbClr val="7030A0"/>
                </a:solidFill>
              </a:rPr>
              <a:t>, 2006</a:t>
            </a:r>
          </a:p>
          <a:p>
            <a:pPr lvl="1"/>
            <a:r>
              <a:rPr lang="ru-RU" dirty="0" smtClean="0">
                <a:solidFill>
                  <a:srgbClr val="7030A0"/>
                </a:solidFill>
              </a:rPr>
              <a:t>5. «Мы </a:t>
            </a:r>
            <a:r>
              <a:rPr lang="ru-RU" dirty="0" smtClean="0">
                <a:solidFill>
                  <a:srgbClr val="7030A0"/>
                </a:solidFill>
              </a:rPr>
              <a:t>живём в России» Н. Г. </a:t>
            </a:r>
            <a:r>
              <a:rPr lang="ru-RU" dirty="0" err="1" smtClean="0">
                <a:solidFill>
                  <a:srgbClr val="7030A0"/>
                </a:solidFill>
              </a:rPr>
              <a:t>Зеленова</a:t>
            </a:r>
            <a:r>
              <a:rPr lang="ru-RU" dirty="0" smtClean="0">
                <a:solidFill>
                  <a:srgbClr val="7030A0"/>
                </a:solidFill>
              </a:rPr>
              <a:t>, Л. Е. Осипова, 2003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714356"/>
            <a:ext cx="385765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Утром солнышко встает,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 на улицу зовёт.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Выхожу из дома я: 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Здравствуй, улица моя!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пою и в тишине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Подпевают птицы мне.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Травы шепчут мне в пути: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Ты скорей, дружок, расти!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Отвечаю травам я,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Отвечаю ветру я,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Отвечаю солнцу я: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Здравствуй, Родина моя!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(В. Орлов)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NEW\Pictures\девоч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258000"/>
            <a:ext cx="5400000" cy="36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NEW\Pictures\солнце для през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357166"/>
            <a:ext cx="2973451" cy="28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57158" y="571480"/>
            <a:ext cx="8429684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Воспитание патриотических чувств у детей дошкольного возраста – одна из задач нравственного воспитания, включающая в себя воспитание любви к близким людям, к детскому саду, родному городу и родной стране. Работа по данным направлениям имеет огромное значение для развития личности ребёнка. Без любви к Родине и уважения к её истории и культуре невозможно воспитать гражданина и патриота, сформировать у детей чувство собственного достоинства, положительные качества личности. Дети должны понять, что они являются частью народа огромной и богатой страны, что они – граждане России, маленькие россияне.</a:t>
            </a:r>
            <a:r>
              <a:rPr lang="ru-RU" dirty="0" smtClean="0"/>
              <a:t/>
            </a:r>
            <a:br>
              <a:rPr lang="ru-RU" dirty="0" smtClean="0"/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28596" y="428604"/>
            <a:ext cx="821537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Формирование патриотических чувств у детей, любви к своей Родине.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Расширение представления детей о национальных праздниках.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 детей в продуктивной и других видах детской деятельности.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любви и уважения к русским национальным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костюмам.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Вовлечение родителей в активное сотрудничество с детьми, ОУ и социумом.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дети, воспитатели, учитель логопед, родители.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85720" y="357166"/>
            <a:ext cx="821537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Предполагаемый результат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Владение детьми знаниями о национальных героях, об истории возникновения праздника, об истории национальных святынь;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Пополнение словарного запаса детей пословицами, поговорками о своей Родине;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Пополнение предметно-развивающей среды группы;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Заинтересованность и сотрудничество родителей, как участников организации воспитательно-образовательной деятельности с детьми.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85720" y="571480"/>
            <a:ext cx="850112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Первый этап – организационно-подготовительный.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Подбор методической, художественной, детской литературы, иллюстративных материалов;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Консультация для родителей «Я люблю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Вовлечение родителей в воспитательный процесс для совместной работы;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содержания всего воспитательно-образовательного процесса по текущей теме;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развивающей, познавательной, предметной среды.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7097" r="8686"/>
          <a:stretch>
            <a:fillRect/>
          </a:stretch>
        </p:blipFill>
        <p:spPr bwMode="auto">
          <a:xfrm rot="20971514">
            <a:off x="674241" y="497216"/>
            <a:ext cx="2668739" cy="3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 l="5036" t="2098" r="3237"/>
          <a:stretch>
            <a:fillRect/>
          </a:stretch>
        </p:blipFill>
        <p:spPr bwMode="auto">
          <a:xfrm rot="706950">
            <a:off x="5913327" y="724614"/>
            <a:ext cx="2571768" cy="360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Татьяна\Desktop\АТТЕСТАЦИЯ\обобщение опыта\пу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714752"/>
            <a:ext cx="3509542" cy="275975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500042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разделе пособий представлены игры: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8752" t="3125" r="19366" b="-23"/>
          <a:stretch>
            <a:fillRect/>
          </a:stretch>
        </p:blipFill>
        <p:spPr bwMode="auto">
          <a:xfrm rot="16200000">
            <a:off x="614679" y="2528539"/>
            <a:ext cx="3092567" cy="2178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4838" t="15783" r="6599" b="12022"/>
          <a:stretch>
            <a:fillRect/>
          </a:stretch>
        </p:blipFill>
        <p:spPr bwMode="auto">
          <a:xfrm rot="16200000">
            <a:off x="4941798" y="415998"/>
            <a:ext cx="2143140" cy="3882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5000" r="9209"/>
          <a:stretch>
            <a:fillRect/>
          </a:stretch>
        </p:blipFill>
        <p:spPr bwMode="auto">
          <a:xfrm rot="10800000">
            <a:off x="4071934" y="4000504"/>
            <a:ext cx="4000528" cy="2098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57158" y="357166"/>
            <a:ext cx="8429684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Второй этап - основной.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Рассматривание иллюстраций, альбомов.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Знакомство с символами России.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народов России.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Беседы с детьми об истории праздника: «День народного единства»;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Чтение, обсуждение, заучивание стихов, слушание музыки,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Рисование: «Открытка к празднику»;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Совместное изготовление плаката «Единство народов России».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10107971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42000"/>
                <a:hueMod val="100000"/>
                <a:satMod val="100000"/>
              </a:schemeClr>
              <a:schemeClr val="phClr">
                <a:tint val="4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9d035d7d-02e5-4a00-8b62-9a556aabc7b5" xsi:nil="true"/>
    <ApprovalStatus xmlns="9d035d7d-02e5-4a00-8b62-9a556aabc7b5">InProgress</ApprovalStatus>
    <DirectSourceMarket xmlns="9d035d7d-02e5-4a00-8b62-9a556aabc7b5">english</DirectSourceMarket>
    <PrimaryImageGen xmlns="9d035d7d-02e5-4a00-8b62-9a556aabc7b5">true</PrimaryImageGen>
    <ThumbnailAssetId xmlns="9d035d7d-02e5-4a00-8b62-9a556aabc7b5" xsi:nil="true"/>
    <NumericId xmlns="9d035d7d-02e5-4a00-8b62-9a556aabc7b5">-1</NumericId>
    <TPFriendlyName xmlns="9d035d7d-02e5-4a00-8b62-9a556aabc7b5">General presentation</TPFriendlyName>
    <BusinessGroup xmlns="9d035d7d-02e5-4a00-8b62-9a556aabc7b5" xsi:nil="true"/>
    <APEditor xmlns="9d035d7d-02e5-4a00-8b62-9a556aabc7b5">
      <UserInfo>
        <DisplayName>REDMOND\v-luannv</DisplayName>
        <AccountId>92</AccountId>
        <AccountType/>
      </UserInfo>
    </APEditor>
    <SourceTitle xmlns="9d035d7d-02e5-4a00-8b62-9a556aabc7b5">General presentation</SourceTitle>
    <OpenTemplate xmlns="9d035d7d-02e5-4a00-8b62-9a556aabc7b5">true</OpenTemplate>
    <UALocComments xmlns="9d035d7d-02e5-4a00-8b62-9a556aabc7b5" xsi:nil="true"/>
    <ParentAssetId xmlns="9d035d7d-02e5-4a00-8b62-9a556aabc7b5" xsi:nil="true"/>
    <IntlLangReviewDate xmlns="9d035d7d-02e5-4a00-8b62-9a556aabc7b5" xsi:nil="true"/>
    <PublishStatusLookup xmlns="9d035d7d-02e5-4a00-8b62-9a556aabc7b5">
      <Value>81729</Value>
      <Value>402968</Value>
    </PublishStatusLookup>
    <MachineTranslated xmlns="9d035d7d-02e5-4a00-8b62-9a556aabc7b5">false</MachineTranslated>
    <OriginalSourceMarket xmlns="9d035d7d-02e5-4a00-8b62-9a556aabc7b5">english</OriginalSourceMarket>
    <TPInstallLocation xmlns="9d035d7d-02e5-4a00-8b62-9a556aabc7b5">{My Templates}</TPInstallLocation>
    <APDescription xmlns="9d035d7d-02e5-4a00-8b62-9a556aabc7b5" xsi:nil="true"/>
    <ContentItem xmlns="9d035d7d-02e5-4a00-8b62-9a556aabc7b5" xsi:nil="true"/>
    <ClipArtFilename xmlns="9d035d7d-02e5-4a00-8b62-9a556aabc7b5" xsi:nil="true"/>
    <APAuthor xmlns="9d035d7d-02e5-4a00-8b62-9a556aabc7b5">
      <UserInfo>
        <DisplayName>REDMOND\cynvey</DisplayName>
        <AccountId>191</AccountId>
        <AccountType/>
      </UserInfo>
    </APAuthor>
    <TPAppVersion xmlns="9d035d7d-02e5-4a00-8b62-9a556aabc7b5">11</TPAppVersion>
    <TPCommandLine xmlns="9d035d7d-02e5-4a00-8b62-9a556aabc7b5">{PP} /n {FilePath}</TPCommandLine>
    <PublishTargets xmlns="9d035d7d-02e5-4a00-8b62-9a556aabc7b5">OfficeOnline</PublishTargets>
    <TPLaunchHelpLinkType xmlns="9d035d7d-02e5-4a00-8b62-9a556aabc7b5">Template</TPLaunchHelpLinkType>
    <EditorialStatus xmlns="9d035d7d-02e5-4a00-8b62-9a556aabc7b5" xsi:nil="true"/>
    <TimesCloned xmlns="9d035d7d-02e5-4a00-8b62-9a556aabc7b5" xsi:nil="true"/>
    <LastModifiedDateTime xmlns="9d035d7d-02e5-4a00-8b62-9a556aabc7b5" xsi:nil="true"/>
    <Provider xmlns="9d035d7d-02e5-4a00-8b62-9a556aabc7b5">EY006220130</Provider>
    <AcquiredFrom xmlns="9d035d7d-02e5-4a00-8b62-9a556aabc7b5" xsi:nil="true"/>
    <AssetStart xmlns="9d035d7d-02e5-4a00-8b62-9a556aabc7b5">2009-05-30T20:41:33+00:00</AssetStart>
    <LastHandOff xmlns="9d035d7d-02e5-4a00-8b62-9a556aabc7b5" xsi:nil="true"/>
    <TPClientViewer xmlns="9d035d7d-02e5-4a00-8b62-9a556aabc7b5">Microsoft Office PowerPoint</TPClientViewer>
    <ArtSampleDocs xmlns="9d035d7d-02e5-4a00-8b62-9a556aabc7b5" xsi:nil="true"/>
    <UACurrentWords xmlns="9d035d7d-02e5-4a00-8b62-9a556aabc7b5">0</UACurrentWords>
    <UALocRecommendation xmlns="9d035d7d-02e5-4a00-8b62-9a556aabc7b5">Localize</UALocRecommendation>
    <IsDeleted xmlns="9d035d7d-02e5-4a00-8b62-9a556aabc7b5">false</IsDeleted>
    <ShowIn xmlns="9d035d7d-02e5-4a00-8b62-9a556aabc7b5">Show everywhere</ShowIn>
    <UANotes xmlns="9d035d7d-02e5-4a00-8b62-9a556aabc7b5">online only</UANotes>
    <TemplateStatus xmlns="9d035d7d-02e5-4a00-8b62-9a556aabc7b5">Complete</TemplateStatus>
    <CSXHash xmlns="9d035d7d-02e5-4a00-8b62-9a556aabc7b5" xsi:nil="true"/>
    <VoteCount xmlns="9d035d7d-02e5-4a00-8b62-9a556aabc7b5" xsi:nil="true"/>
    <AssetExpire xmlns="9d035d7d-02e5-4a00-8b62-9a556aabc7b5">2100-01-01T00:00:00+00:00</AssetExpire>
    <CSXSubmissionMarket xmlns="9d035d7d-02e5-4a00-8b62-9a556aabc7b5" xsi:nil="true"/>
    <DSATActionTaken xmlns="9d035d7d-02e5-4a00-8b62-9a556aabc7b5" xsi:nil="true"/>
    <SubmitterId xmlns="9d035d7d-02e5-4a00-8b62-9a556aabc7b5" xsi:nil="true"/>
    <TPExecutable xmlns="9d035d7d-02e5-4a00-8b62-9a556aabc7b5" xsi:nil="true"/>
    <AssetType xmlns="9d035d7d-02e5-4a00-8b62-9a556aabc7b5">TP</AssetType>
    <BugNumber xmlns="9d035d7d-02e5-4a00-8b62-9a556aabc7b5">537272</BugNumber>
    <CSXSubmissionDate xmlns="9d035d7d-02e5-4a00-8b62-9a556aabc7b5" xsi:nil="true"/>
    <CSXUpdate xmlns="9d035d7d-02e5-4a00-8b62-9a556aabc7b5">false</CSXUpdate>
    <ApprovalLog xmlns="9d035d7d-02e5-4a00-8b62-9a556aabc7b5" xsi:nil="true"/>
    <Milestone xmlns="9d035d7d-02e5-4a00-8b62-9a556aabc7b5" xsi:nil="true"/>
    <OriginAsset xmlns="9d035d7d-02e5-4a00-8b62-9a556aabc7b5" xsi:nil="true"/>
    <TPComponent xmlns="9d035d7d-02e5-4a00-8b62-9a556aabc7b5">PPTFiles</TPComponent>
    <AssetId xmlns="9d035d7d-02e5-4a00-8b62-9a556aabc7b5">TP010107971</AssetId>
    <TPApplication xmlns="9d035d7d-02e5-4a00-8b62-9a556aabc7b5">PowerPoint</TPApplication>
    <TPLaunchHelpLink xmlns="9d035d7d-02e5-4a00-8b62-9a556aabc7b5" xsi:nil="true"/>
    <IntlLocPriority xmlns="9d035d7d-02e5-4a00-8b62-9a556aabc7b5" xsi:nil="true"/>
    <PlannedPubDate xmlns="9d035d7d-02e5-4a00-8b62-9a556aabc7b5" xsi:nil="true"/>
    <CrawlForDependencies xmlns="9d035d7d-02e5-4a00-8b62-9a556aabc7b5">false</CrawlForDependencies>
    <IntlLangReviewer xmlns="9d035d7d-02e5-4a00-8b62-9a556aabc7b5" xsi:nil="true"/>
    <HandoffToMSDN xmlns="9d035d7d-02e5-4a00-8b62-9a556aabc7b5" xsi:nil="true"/>
    <TrustLevel xmlns="9d035d7d-02e5-4a00-8b62-9a556aabc7b5">1 Microsoft Managed Content</TrustLevel>
    <IsSearchable xmlns="9d035d7d-02e5-4a00-8b62-9a556aabc7b5">false</IsSearchable>
    <TPNamespace xmlns="9d035d7d-02e5-4a00-8b62-9a556aabc7b5">POWERPNT</TPNamespace>
    <Markets xmlns="9d035d7d-02e5-4a00-8b62-9a556aabc7b5"/>
    <IntlLangReview xmlns="9d035d7d-02e5-4a00-8b62-9a556aabc7b5" xsi:nil="true"/>
    <UAProjectedTotalWords xmlns="9d035d7d-02e5-4a00-8b62-9a556aabc7b5" xsi:nil="true"/>
    <OutputCachingOn xmlns="9d035d7d-02e5-4a00-8b62-9a556aabc7b5">false</OutputCachingOn>
    <AverageRating xmlns="9d035d7d-02e5-4a00-8b62-9a556aabc7b5" xsi:nil="true"/>
    <LastPublishResultLookup xmlns="9d035d7d-02e5-4a00-8b62-9a556aabc7b5" xsi:nil="true"/>
    <PolicheckWords xmlns="9d035d7d-02e5-4a00-8b62-9a556aabc7b5" xsi:nil="true"/>
    <FriendlyTitle xmlns="9d035d7d-02e5-4a00-8b62-9a556aabc7b5" xsi:nil="true"/>
    <Manager xmlns="9d035d7d-02e5-4a00-8b62-9a556aabc7b5" xsi:nil="true"/>
    <EditorialTags xmlns="9d035d7d-02e5-4a00-8b62-9a556aabc7b5" xsi:nil="true"/>
    <LegacyData xmlns="9d035d7d-02e5-4a00-8b62-9a556aabc7b5" xsi:nil="true"/>
    <Downloads xmlns="9d035d7d-02e5-4a00-8b62-9a556aabc7b5">0</Downloads>
    <Providers xmlns="9d035d7d-02e5-4a00-8b62-9a556aabc7b5" xsi:nil="true"/>
    <TemplateTemplateType xmlns="9d035d7d-02e5-4a00-8b62-9a556aabc7b5">PowerPoint 2003 Default</TemplateTemplateType>
    <OOCacheId xmlns="9d035d7d-02e5-4a00-8b62-9a556aabc7b5" xsi:nil="true"/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LocProcessedForMarketsLookup xmlns="9d035d7d-02e5-4a00-8b62-9a556aabc7b5" xsi:nil="true"/>
    <LocOverallHandbackStatusLookup xmlns="9d035d7d-02e5-4a00-8b62-9a556aabc7b5" xsi:nil="true"/>
    <LocLastLocAttemptVersionLookup xmlns="9d035d7d-02e5-4a00-8b62-9a556aabc7b5">7709</LocLastLocAttemptVersionLookup>
    <LocNewPublishedVersionLookup xmlns="9d035d7d-02e5-4a00-8b62-9a556aabc7b5" xsi:nil="true"/>
    <LocProcessedForHandoffsLookup xmlns="9d035d7d-02e5-4a00-8b62-9a556aabc7b5" xsi:nil="true"/>
    <CampaignTagsTaxHTField0 xmlns="9d035d7d-02e5-4a00-8b62-9a556aabc7b5">
      <Terms xmlns="http://schemas.microsoft.com/office/infopath/2007/PartnerControls"/>
    </CampaignTagsTaxHTField0>
    <LocLastLocAttemptVersionTypeLookup xmlns="9d035d7d-02e5-4a00-8b62-9a556aabc7b5" xsi:nil="true"/>
    <LocOverallLocStatusLookup xmlns="9d035d7d-02e5-4a00-8b62-9a556aabc7b5" xsi:nil="true"/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LocPublishedDependentAssetsLookup xmlns="9d035d7d-02e5-4a00-8b62-9a556aabc7b5" xsi:nil="true"/>
    <LocPublishedLinkedAssetsLookup xmlns="9d035d7d-02e5-4a00-8b62-9a556aabc7b5" xsi:nil="true"/>
    <Component xmlns="91e8d559-4d54-460d-ba58-5d5027f88b4d" xsi:nil="true"/>
    <RecommendationsModifier xmlns="9d035d7d-02e5-4a00-8b62-9a556aabc7b5" xsi:nil="true"/>
    <LocManualTestRequired xmlns="9d035d7d-02e5-4a00-8b62-9a556aabc7b5" xsi:nil="true"/>
    <ScenarioTagsTaxHTField0 xmlns="9d035d7d-02e5-4a00-8b62-9a556aabc7b5">
      <Terms xmlns="http://schemas.microsoft.com/office/infopath/2007/PartnerControls"/>
    </ScenarioTagsTaxHTField0>
    <Description0 xmlns="91e8d559-4d54-460d-ba58-5d5027f88b4d" xsi:nil="true"/>
    <FeatureTagsTaxHTField0 xmlns="9d035d7d-02e5-4a00-8b62-9a556aabc7b5">
      <Terms xmlns="http://schemas.microsoft.com/office/infopath/2007/PartnerControls"/>
    </FeatureTagsTaxHTField0>
    <LocOverallPreviewStatusLookup xmlns="9d035d7d-02e5-4a00-8b62-9a556aabc7b5" xsi:nil="true"/>
    <LocOverallPublishStatusLookup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67B3140-C4D2-425F-A60D-0EA60A6583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47599E-803C-49B6-B25B-197C994E44E5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customXml/itemProps3.xml><?xml version="1.0" encoding="utf-8"?>
<ds:datastoreItem xmlns:ds="http://schemas.openxmlformats.org/officeDocument/2006/customXml" ds:itemID="{112A3A41-1071-4D7E-ADFD-E0A4316129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tf10107971</Template>
  <TotalTime>0</TotalTime>
  <Words>565</Words>
  <Application>Microsoft Office PowerPoint</Application>
  <PresentationFormat>Экран (4:3)</PresentationFormat>
  <Paragraphs>72</Paragraphs>
  <Slides>16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tf10107971</vt:lpstr>
      <vt:lpstr> «Мы едины – мы непобедимы»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Список литературы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2018-02-12T18:41:20Z</dcterms:created>
  <dcterms:modified xsi:type="dcterms:W3CDTF">2022-02-27T06:54:08Z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ImageGenCounter">
    <vt:i4>0</vt:i4>
  </property>
  <property fmtid="{D5CDD505-2E9C-101B-9397-08002B2CF9AE}" pid="4" name="ViolationReportStatus">
    <vt:lpwstr>None</vt:lpwstr>
  </property>
  <property fmtid="{D5CDD505-2E9C-101B-9397-08002B2CF9AE}" pid="5" name="ImageGenStatus">
    <vt:i4>0</vt:i4>
  </property>
  <property fmtid="{D5CDD505-2E9C-101B-9397-08002B2CF9AE}" pid="6" name="PolicheckStatus">
    <vt:i4>0</vt:i4>
  </property>
  <property fmtid="{D5CDD505-2E9C-101B-9397-08002B2CF9AE}" pid="7" name="Applications">
    <vt:lpwstr>79;#tpl120;#419;#zpp140;#65;#zpp120</vt:lpwstr>
  </property>
  <property fmtid="{D5CDD505-2E9C-101B-9397-08002B2CF9AE}" pid="8" name="PolicheckCounter">
    <vt:i4>0</vt:i4>
  </property>
  <property fmtid="{D5CDD505-2E9C-101B-9397-08002B2CF9AE}" pid="9" name="APTrustLevel">
    <vt:r8>1</vt:r8>
  </property>
  <property fmtid="{D5CDD505-2E9C-101B-9397-08002B2CF9AE}" pid="10" name="Order">
    <vt:r8>6612000</vt:r8>
  </property>
  <property fmtid="{D5CDD505-2E9C-101B-9397-08002B2CF9AE}" pid="11" name="LCID">
    <vt:lpwstr>1049</vt:lpwstr>
  </property>
</Properties>
</file>