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291" r:id="rId4"/>
    <p:sldId id="292" r:id="rId5"/>
    <p:sldId id="296" r:id="rId6"/>
    <p:sldId id="263" r:id="rId7"/>
    <p:sldId id="264" r:id="rId8"/>
    <p:sldId id="297" r:id="rId9"/>
    <p:sldId id="298" r:id="rId10"/>
    <p:sldId id="267" r:id="rId11"/>
    <p:sldId id="303" r:id="rId12"/>
    <p:sldId id="304" r:id="rId13"/>
    <p:sldId id="299" r:id="rId14"/>
    <p:sldId id="294" r:id="rId15"/>
    <p:sldId id="305" r:id="rId16"/>
    <p:sldId id="306" r:id="rId17"/>
    <p:sldId id="307" r:id="rId18"/>
    <p:sldId id="30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188C-F9BD-4AC4-97FC-A81B225EA20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B013-C5CA-4929-BA42-42ADC78F5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6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1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8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2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5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2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32E34-5579-44A2-B6EF-B20CCA89B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9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571480"/>
            <a:ext cx="8064896" cy="2857520"/>
          </a:xfrm>
        </p:spPr>
        <p:txBody>
          <a:bodyPr rtlCol="0">
            <a:noAutofit/>
          </a:bodyPr>
          <a:lstStyle/>
          <a:p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Секция 1</a:t>
            </a:r>
            <a: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Актуальные проблемы современного дошкольного образования</a:t>
            </a:r>
            <a:b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дошкольников как условие повышения качества образования в современном детском саду</a:t>
            </a:r>
            <a:endParaRPr lang="ru-RU" sz="1800" b="1" cap="all" dirty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364" name="AutoShape 4" descr="https://mail-attachment.googleusercontent.com/attachment/u/0/?ui=2&amp;ik=488d483f3d&amp;view=att&amp;th=1414fb1861cea3df&amp;attid=0.3&amp;disp=inline&amp;realattid=f_hlz16brc2&amp;safe=1&amp;zw&amp;saduie=AG9B_P9H29ypLHhRJlaiuS2sffjT&amp;sadet=1380021572752&amp;sads=q8_DC_I7kIvJWd19Pq1M7w-UW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26531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педагог-психолог </a:t>
            </a:r>
            <a:r>
              <a:rPr lang="ru-RU" dirty="0" smtClean="0">
                <a:latin typeface="Cambria" panose="02040503050406030204" pitchFamily="18" charset="0"/>
              </a:rPr>
              <a:t>ВКК </a:t>
            </a:r>
          </a:p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МДОАУ «Д/с №99 «Домовенок» г. Орска»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Руководитель МО психологов </a:t>
            </a:r>
            <a:endParaRPr lang="ru-RU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Федосеева </a:t>
            </a:r>
            <a:r>
              <a:rPr lang="ru-RU" b="1" dirty="0">
                <a:latin typeface="Cambria" panose="02040503050406030204" pitchFamily="18" charset="0"/>
              </a:rPr>
              <a:t>Л.П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429000"/>
            <a:ext cx="37814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79481" y="566688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модель </a:t>
            </a:r>
            <a: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организации </a:t>
            </a:r>
            <a:b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психологического комфорта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060848"/>
            <a:ext cx="2304256" cy="252028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34388" y="1844824"/>
            <a:ext cx="7082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Центр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приветствия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достижений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гнева</a:t>
            </a:r>
            <a:endParaRPr lang="ru-RU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поздравлений</a:t>
            </a:r>
            <a:endParaRPr lang="ru-RU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воды и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песка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уединения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Центр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сенсорного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ЦЕНТР достижений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1430"/>
            <a:ext cx="3360373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35" y="1309844"/>
            <a:ext cx="3347864" cy="2510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82991"/>
            <a:ext cx="3227851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5" y="3963911"/>
            <a:ext cx="3284130" cy="2463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9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ЦЕНТР </a:t>
            </a: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сенсорного развития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09060"/>
            <a:ext cx="2643758" cy="1618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5419"/>
            <a:ext cx="4355976" cy="3266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0" y="1405418"/>
            <a:ext cx="3517234" cy="4689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5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79481" y="566688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модель </a:t>
            </a:r>
            <a: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организации </a:t>
            </a:r>
            <a:b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психологического комфорта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45032" y="4776113"/>
            <a:ext cx="2304256" cy="207456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8219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</a:t>
            </a:r>
            <a:r>
              <a:rPr lang="ru-RU" sz="2400" b="1" i="1" dirty="0"/>
              <a:t>. 3.3.2 ФГОС ДО среда должна</a:t>
            </a:r>
            <a:r>
              <a:rPr lang="ru-RU" sz="2400" dirty="0"/>
              <a:t> обеспечивать возможность общения и совместной деятельности </a:t>
            </a:r>
            <a:r>
              <a:rPr lang="ru-RU" sz="2400" dirty="0" smtClean="0"/>
              <a:t>детей и </a:t>
            </a:r>
            <a:r>
              <a:rPr lang="ru-RU" sz="2400" dirty="0"/>
              <a:t>взрослых, двигательной активности детей, </a:t>
            </a:r>
            <a:r>
              <a:rPr lang="ru-RU" sz="2400" b="1" dirty="0"/>
              <a:t>а также возможности для уединения.</a:t>
            </a:r>
            <a:endParaRPr lang="ru-RU" sz="2400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Центр уединения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создание благоприятных условий для реализации потребности ребёнка в покое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ЦЕНТР </a:t>
            </a: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уединения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7686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9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Уголок уединения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4897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33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Уголок уединения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4897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30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Уголок уединения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46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79481" y="566688"/>
            <a:ext cx="6851104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модель </a:t>
            </a:r>
            <a: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организации </a:t>
            </a:r>
            <a:b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психологического комфорта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655296" y="4734126"/>
            <a:ext cx="2304256" cy="190950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E0A6-E7C2-453A-A9DE-C02AE54B514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8219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Система </a:t>
            </a:r>
            <a:r>
              <a:rPr lang="ru-RU" sz="3600" b="1" dirty="0">
                <a:solidFill>
                  <a:srgbClr val="FF0000"/>
                </a:solidFill>
              </a:rPr>
              <a:t>работы по обеспечению безопасной и психологически комфортной образовательной среды, выстроенная в условиях реализации ФГОС ДО, даёт положительные результаты: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32848" cy="1944216"/>
          </a:xfrm>
        </p:spPr>
        <p:txBody>
          <a:bodyPr rtlCol="0">
            <a:noAutofit/>
            <a:scene3d>
              <a:camera prst="perspectiveBelow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br>
              <a:rPr lang="ru-RU" sz="5400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6854-EC46-45D9-80DB-D791D3C73F50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300" y="3140968"/>
            <a:ext cx="37814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85445"/>
            <a:ext cx="8280151" cy="4248472"/>
          </a:xfrm>
        </p:spPr>
        <p:txBody>
          <a:bodyPr rtlCol="0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Конституция </a:t>
            </a:r>
            <a:r>
              <a:rPr lang="ru-RU" sz="4000" b="1" dirty="0">
                <a:solidFill>
                  <a:srgbClr val="002060"/>
                </a:solidFill>
              </a:rPr>
              <a:t>Российской̆ </a:t>
            </a:r>
            <a:r>
              <a:rPr lang="ru-RU" sz="4000" b="1" dirty="0" smtClean="0">
                <a:solidFill>
                  <a:srgbClr val="002060"/>
                </a:solidFill>
              </a:rPr>
              <a:t>Федерации</a:t>
            </a:r>
            <a:endParaRPr lang="ru-RU" sz="4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Федеральный </a:t>
            </a:r>
            <a:r>
              <a:rPr lang="ru-RU" sz="4000" b="1" dirty="0">
                <a:solidFill>
                  <a:srgbClr val="002060"/>
                </a:solidFill>
              </a:rPr>
              <a:t>закон от 29.12.2012 № 273-ФЗ «Об образовании в Российской Федерации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endParaRPr lang="ru-RU" sz="4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</a:rPr>
              <a:t>Приказ </a:t>
            </a:r>
            <a:r>
              <a:rPr lang="ru-RU" sz="40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4000" b="1" dirty="0">
                <a:solidFill>
                  <a:srgbClr val="002060"/>
                </a:solidFill>
              </a:rPr>
              <a:t> России от 17.10.2013 № 1155 «Об утверждении федерального государственного образовательного стандарта дошкольного образования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Нормативные </a:t>
            </a: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требования</a:t>
            </a:r>
            <a:endParaRPr lang="ru-RU" sz="3200" b="1" cap="all" dirty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391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4A69-5510-49F5-AFEF-758459FD325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695692"/>
            <a:ext cx="1594520" cy="166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151" cy="4248472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ФГОС ДО </a:t>
            </a:r>
            <a:r>
              <a:rPr lang="ru-RU" dirty="0" smtClean="0">
                <a:solidFill>
                  <a:srgbClr val="002060"/>
                </a:solidFill>
              </a:rPr>
              <a:t>рассматривает </a:t>
            </a:r>
            <a:r>
              <a:rPr lang="ru-RU" dirty="0">
                <a:solidFill>
                  <a:srgbClr val="002060"/>
                </a:solidFill>
              </a:rPr>
              <a:t>охрану и укрепление психического здоровья детей как одну из центральных задач работы </a:t>
            </a:r>
            <a:r>
              <a:rPr lang="ru-RU" dirty="0" smtClean="0">
                <a:solidFill>
                  <a:srgbClr val="002060"/>
                </a:solidFill>
              </a:rPr>
              <a:t>ДОУ.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Необходимым условием реализации </a:t>
            </a:r>
            <a:r>
              <a:rPr lang="ru-RU" b="1" dirty="0">
                <a:solidFill>
                  <a:srgbClr val="002060"/>
                </a:solidFill>
              </a:rPr>
              <a:t>ФГОС ДО </a:t>
            </a:r>
            <a:r>
              <a:rPr lang="ru-RU" b="1" i="1" dirty="0" smtClean="0">
                <a:solidFill>
                  <a:srgbClr val="002060"/>
                </a:solidFill>
              </a:rPr>
              <a:t>психолого-педагогическое </a:t>
            </a:r>
            <a:r>
              <a:rPr lang="ru-RU" b="1" i="1" dirty="0">
                <a:solidFill>
                  <a:srgbClr val="002060"/>
                </a:solidFill>
              </a:rPr>
              <a:t>сопровождение </a:t>
            </a:r>
            <a:r>
              <a:rPr lang="ru-RU" dirty="0">
                <a:solidFill>
                  <a:srgbClr val="002060"/>
                </a:solidFill>
              </a:rPr>
              <a:t>образовательного процесса.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дошкольников как условие повышения качества образования в современном детском саду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391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4A69-5510-49F5-AFEF-758459FD3258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70903"/>
            <a:ext cx="1440160" cy="14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151" cy="4608512"/>
          </a:xfrm>
        </p:spPr>
        <p:txBody>
          <a:bodyPr rtlCol="0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увеличение количества детей, имеющих нарушения в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развитии</a:t>
            </a:r>
            <a:endParaRPr lang="ru-RU" sz="2800" b="1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потребность в ранней диагностики и выявления нарушений в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развитии</a:t>
            </a:r>
            <a:endParaRPr lang="ru-RU" sz="2800" b="1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необходимость </a:t>
            </a:r>
            <a:r>
              <a:rPr lang="ru-RU" sz="2800" b="1" dirty="0" smtClean="0">
                <a:solidFill>
                  <a:srgbClr val="002060"/>
                </a:solidFill>
              </a:rPr>
              <a:t>индивидуализации </a:t>
            </a:r>
            <a:r>
              <a:rPr lang="ru-RU" sz="2800" b="1" dirty="0">
                <a:solidFill>
                  <a:srgbClr val="002060"/>
                </a:solidFill>
              </a:rPr>
              <a:t>и дифференциации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обеспечение равных стартовых возможностей </a:t>
            </a:r>
            <a:r>
              <a:rPr lang="ru-RU" sz="2800" b="1" dirty="0" smtClean="0">
                <a:solidFill>
                  <a:srgbClr val="002060"/>
                </a:solidFill>
              </a:rPr>
              <a:t>детей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обеспечение доступа к качественному образованию детей с </a:t>
            </a:r>
            <a:r>
              <a:rPr lang="ru-RU" sz="2800" b="1" dirty="0" smtClean="0">
                <a:solidFill>
                  <a:srgbClr val="002060"/>
                </a:solidFill>
              </a:rPr>
              <a:t>ОВЗ</a:t>
            </a:r>
            <a:endParaRPr lang="ru-RU" sz="2800" b="1" dirty="0">
              <a:solidFill>
                <a:srgbClr val="002060"/>
              </a:solidFill>
            </a:endParaRPr>
          </a:p>
          <a:p>
            <a:pPr lvl="0" algn="ctr"/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ФАКТОРЫ ОБНОВЛЕНИЯ МОДЕЛИ ПСИХОЛОГО-ПЕДАГОГИЧЕСКОГО СОПРОВОЖДЕНИЯ</a:t>
            </a:r>
            <a:endParaRPr lang="ru-RU" sz="2800" b="1" cap="all" dirty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391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4A69-5510-49F5-AFEF-758459FD3258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97152"/>
            <a:ext cx="1296144" cy="14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151" cy="4248472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Психолого-педагогическое сопровождение - система </a:t>
            </a:r>
            <a:r>
              <a:rPr lang="ru-RU" sz="3600" b="1" i="1" dirty="0">
                <a:solidFill>
                  <a:srgbClr val="002060"/>
                </a:solidFill>
              </a:rPr>
              <a:t>профессиональной деятельности педагогов ДОУ,</a:t>
            </a:r>
            <a:r>
              <a:rPr lang="ru-RU" sz="3600" dirty="0">
                <a:solidFill>
                  <a:srgbClr val="002060"/>
                </a:solidFill>
              </a:rPr>
              <a:t> направленная на обеспечение успешности каждого ребенка в освоении образовательной программы дошкольного образования.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355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</a:t>
            </a:r>
            <a:endParaRPr lang="ru-RU" sz="2800" b="1" cap="all" dirty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391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Изображение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4A69-5510-49F5-AFEF-758459FD3258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12231"/>
            <a:ext cx="1296144" cy="15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ПРИНЦИПЫ ПСИХОЛОГО-ПЕДАГОГИЧЕСКОГО СОПРОВОЖДЕНИЯ</a:t>
            </a:r>
            <a:endParaRPr lang="ru-RU" altLang="ru-RU" sz="3200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5"/>
          <p:cNvSpPr txBox="1">
            <a:spLocks/>
          </p:cNvSpPr>
          <p:nvPr/>
        </p:nvSpPr>
        <p:spPr bwMode="auto">
          <a:xfrm>
            <a:off x="611560" y="1763688"/>
            <a:ext cx="7848872" cy="47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индивидуального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подхода</a:t>
            </a: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гуманистичности</a:t>
            </a: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превентивности</a:t>
            </a: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научности</a:t>
            </a: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комплексности </a:t>
            </a: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«на стороне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ребенка»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активной позиции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ребенка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</a:t>
            </a:r>
            <a:r>
              <a:rPr lang="ru-RU" alt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системности 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6858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Принцип рациональности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443B0-8C2E-4218-AF3A-E979AD0748A5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5348" y="2420888"/>
            <a:ext cx="196303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Психологическая Безопасность</a:t>
            </a:r>
            <a:endParaRPr lang="ru-RU" sz="3600" b="1" cap="all" dirty="0" smtClean="0">
              <a:ln w="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244" y="4773811"/>
            <a:ext cx="1872208" cy="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7908" y="126876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ПОКАЗАТЕЛЬ КАЧЕСТВА ОБРАЗОВАТЕЛЬНОГО ПРОЦЕССА – ОБЕСПЕЧЕНИЕ ПСИХОЛОГИЧЕСКОЙ БЕЗОПАСНОСТИ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КОМПОНЕНТЫ: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Система организации режима жизнедеятельности </a:t>
            </a:r>
            <a:r>
              <a:rPr lang="ru-RU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воспитанников.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Система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организации межличностных отношений в ДОО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Структурные компоненты Психологической Безопасности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492896"/>
            <a:ext cx="1872208" cy="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715502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Система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организации режима жизнедеятельности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воспитанников: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Гибкий режим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Создание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развивающей предметно-пространственной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образовательного процесса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Система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организации межличностных отношений в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ДОО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Влияние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педагога на развитие личности ребенка </a:t>
            </a:r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Психологический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климат в детском коллективе </a:t>
            </a:r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Психологический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климат в педагогическом коллективе </a:t>
            </a:r>
          </a:p>
        </p:txBody>
      </p:sp>
    </p:spTree>
    <p:extLst>
      <p:ext uri="{BB962C8B-B14F-4D97-AF65-F5344CB8AC3E}">
        <p14:creationId xmlns:p14="http://schemas.microsoft.com/office/powerpoint/2010/main" val="25390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Структурные компоненты Психологической Безопасности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688" y="3573016"/>
            <a:ext cx="1872208" cy="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715502"/>
            <a:ext cx="7848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п. 3.3.4 ФГОС ДО (Приказ Министерства образования и науки РФ от 17 октября 2013г. № 1155) </a:t>
            </a:r>
            <a:endParaRPr lang="ru-RU" sz="2400" b="1" i="1" dirty="0" smtClean="0"/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Развивающая предметно-пространственная среда должна обеспечивать: </a:t>
            </a:r>
            <a:endParaRPr lang="ru-RU" sz="2800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максимальную реализацию образовательного потенциала пространства ДОУ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возможность общения и совместной деятельности детей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реализацию образовательных программ, используемых в </a:t>
            </a:r>
            <a:r>
              <a:rPr lang="ru-RU" sz="2800" b="1" dirty="0" smtClean="0">
                <a:solidFill>
                  <a:srgbClr val="002060"/>
                </a:solidFill>
              </a:rPr>
              <a:t>ДОУ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учет национально-культурных, климатических условий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433</Words>
  <Application>Microsoft Office PowerPoint</Application>
  <PresentationFormat>Экран (4:3)</PresentationFormat>
  <Paragraphs>97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1_Тема Office</vt:lpstr>
      <vt:lpstr>Секция 1 Актуальные проблемы современного дошкольного образования  психолого-педагогическое сопровождение дошкольников как условие повышения качества образования в современном детском саду</vt:lpstr>
      <vt:lpstr>Нормативные требования</vt:lpstr>
      <vt:lpstr>психолого-педагогическое сопровождение дошкольников как условие повышения качества образования в современном детском саду</vt:lpstr>
      <vt:lpstr>ФАКТОРЫ ОБНОВЛЕНИЯ МОДЕЛИ ПСИХОЛОГО-ПЕДАГОГИЧЕСКОГО СОПРОВОЖДЕНИЯ</vt:lpstr>
      <vt:lpstr>ПСИХОЛОГО-ПЕДАГОГИЧЕСКОЕ СОПРОВОЖДЕНИЕ</vt:lpstr>
      <vt:lpstr>ПРИНЦИПЫ ПСИХОЛОГО-ПЕДАГОГИЧЕСКОГО СОПРОВОЖДЕНИЯ</vt:lpstr>
      <vt:lpstr>Психологическая Безопасность</vt:lpstr>
      <vt:lpstr>Структурные компоненты Психологической Безопасности</vt:lpstr>
      <vt:lpstr>Структурные компоненты Психологической Безопасности</vt:lpstr>
      <vt:lpstr>модель организации  психологического комфорта</vt:lpstr>
      <vt:lpstr>ЦЕНТР достижений</vt:lpstr>
      <vt:lpstr>ЦЕНТР сенсорного развития</vt:lpstr>
      <vt:lpstr>модель организации  психологического комфорта</vt:lpstr>
      <vt:lpstr>ЦЕНТР уединения</vt:lpstr>
      <vt:lpstr>Уголок уединения</vt:lpstr>
      <vt:lpstr>Уголок уединения</vt:lpstr>
      <vt:lpstr>Уголок уединения</vt:lpstr>
      <vt:lpstr>модель организации  психологического комфорта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2014-06-14T17:17:04Z</dcterms:created>
  <dcterms:modified xsi:type="dcterms:W3CDTF">2018-05-21T20:08:12Z</dcterms:modified>
</cp:coreProperties>
</file>