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m4a" ContentType="audio/mp4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Default Extension="wdp" ContentType="image/vnd.ms-photo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1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2"/>
  </p:notesMasterIdLst>
  <p:sldIdLst>
    <p:sldId id="317" r:id="rId2"/>
    <p:sldId id="261" r:id="rId3"/>
    <p:sldId id="270" r:id="rId4"/>
    <p:sldId id="294" r:id="rId5"/>
    <p:sldId id="309" r:id="rId6"/>
    <p:sldId id="318" r:id="rId7"/>
    <p:sldId id="320" r:id="rId8"/>
    <p:sldId id="370" r:id="rId9"/>
    <p:sldId id="361" r:id="rId10"/>
    <p:sldId id="377" r:id="rId11"/>
    <p:sldId id="336" r:id="rId12"/>
    <p:sldId id="374" r:id="rId13"/>
    <p:sldId id="375" r:id="rId14"/>
    <p:sldId id="329" r:id="rId15"/>
    <p:sldId id="352" r:id="rId16"/>
    <p:sldId id="366" r:id="rId17"/>
    <p:sldId id="322" r:id="rId18"/>
    <p:sldId id="368" r:id="rId19"/>
    <p:sldId id="323" r:id="rId20"/>
    <p:sldId id="330" r:id="rId21"/>
    <p:sldId id="367" r:id="rId22"/>
    <p:sldId id="324" r:id="rId23"/>
    <p:sldId id="372" r:id="rId24"/>
    <p:sldId id="371" r:id="rId25"/>
    <p:sldId id="353" r:id="rId26"/>
    <p:sldId id="325" r:id="rId27"/>
    <p:sldId id="373" r:id="rId28"/>
    <p:sldId id="331" r:id="rId29"/>
    <p:sldId id="326" r:id="rId30"/>
    <p:sldId id="369" r:id="rId31"/>
    <p:sldId id="358" r:id="rId32"/>
    <p:sldId id="338" r:id="rId33"/>
    <p:sldId id="327" r:id="rId34"/>
    <p:sldId id="354" r:id="rId35"/>
    <p:sldId id="359" r:id="rId36"/>
    <p:sldId id="365" r:id="rId37"/>
    <p:sldId id="376" r:id="rId38"/>
    <p:sldId id="356" r:id="rId39"/>
    <p:sldId id="357" r:id="rId40"/>
    <p:sldId id="351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2710" autoAdjust="0"/>
  </p:normalViewPr>
  <p:slideViewPr>
    <p:cSldViewPr>
      <p:cViewPr>
        <p:scale>
          <a:sx n="50" d="100"/>
          <a:sy n="50" d="100"/>
        </p:scale>
        <p:origin x="-1740" y="-1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9CFEE-80BE-461E-BDAB-DFC598CA605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7E541-E088-419F-BD57-F5A381007F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0645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7E541-E088-419F-BD57-F5A381007F8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611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0"/>
    </mc:Choice>
    <mc:Fallback>
      <p:transition advClick="0" advTm="0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NULL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media" Target="../media/media2.m4a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90872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Формирование элементарных экологических представлений у дошкольников </a:t>
            </a:r>
            <a:r>
              <a:rPr lang="ru-RU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посредством </a:t>
            </a:r>
            <a:r>
              <a:rPr lang="ru-RU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дидактических игр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4725144"/>
            <a:ext cx="8928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alt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Денисюк Екатерина Викторовна</a:t>
            </a:r>
            <a:r>
              <a:rPr lang="ru-RU" alt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r"/>
            <a:r>
              <a:rPr lang="ru-RU" alt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</a:p>
          <a:p>
            <a:pPr algn="r"/>
            <a:r>
              <a:rPr lang="ru-RU" alt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МАДОУ «Детский сад №122 г. Орска»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11329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500">
        <p:fade/>
      </p:transition>
    </mc:Choice>
    <mc:Fallback>
      <p:transition advClick="0" advTm="205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3334" objId="5"/>
        <p14:stopEvt time="22234" objId="5"/>
        <p14:playEvt time="22241" objId="5"/>
        <p14:stopEvt time="23146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Запись">
            <a:hlinkClick r:id="" action="ppaction://media"/>
            <a:extLst>
              <a:ext uri="{FF2B5EF4-FFF2-40B4-BE49-F238E27FC236}">
                <a16:creationId xmlns:a16="http://schemas.microsoft.com/office/drawing/2014/main" xmlns="" id="{FD4A427C-5A23-423A-A18F-363AEF07D3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2411760" y="3225800"/>
            <a:ext cx="406400" cy="4064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824" r="23971"/>
          <a:stretch/>
        </p:blipFill>
        <p:spPr bwMode="auto">
          <a:xfrm>
            <a:off x="0" y="1071546"/>
            <a:ext cx="3866015" cy="454143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43240" y="0"/>
            <a:ext cx="5552464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По мере развития общества экология все больше приобретала социальное значение и в нашем столетии вышла за рамки естественных наук. Она стала наукой, которая должна помочь людям выжить, сделать их среду обитания приемлемой для существования. К сожалению, общество осознало это, когда уже стали видны отрицательные последствия потребительского отношения людей к природе, когда на планете практически не осталось уголков нетронутой природы, когда состояние среды обитания уже отрицательно сказалось на здоровье огромного количества людей.</a:t>
            </a:r>
          </a:p>
          <a:p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20208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82000">
        <p:push dir="u"/>
      </p:transition>
    </mc:Choice>
    <mc:Fallback>
      <p:transition advClick="0" advTm="82000">
        <p:push dir="u"/>
      </p:transition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  <p:extLst mod="1">
    <p:ext uri="{E180D4A7-C9FB-4DFB-919C-405C955672EB}">
      <p14:showEvtLst xmlns:p14="http://schemas.microsoft.com/office/powerpoint/2010/main" xmlns="">
        <p14:playEvt time="1241" objId="4"/>
        <p14:stopEvt time="83804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3"/>
            <a:ext cx="860733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Формулировка цели, задач во многом определяет и содержание образования. Как справедливо отмечает известный специалист в области экологического образования И.Д. Зверев. Он предлагает рассматривать экологическое образование как «непрерывный процесс обучения, воспитания и развития личности, направленный на формирование системы знаний и умений, ценностных ориентаций, нравственно-этических и эстетических отношений, обеспечивающих экологическую ответственность личности за состояние и улучшение социоприродной среды». Он подчеркивает, что педагогические задачи экологического образования касаются: обучения (овладение знаниями о взаимосвязи природы, общества и человека; формирование практических умений по разрешению экологических проблем); воспитания (ценностные ориентации, мотивы, потребности, привычки активной деятельности по охране окружающей среды); развития (способности анализировать экологические ситуации; оценивать эстетическое состояние среды).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59194287"/>
      </p:ext>
    </p:extLst>
  </p:cSld>
  <p:clrMapOvr>
    <a:masterClrMapping/>
  </p:clrMapOvr>
  <p:transition spd="slow" advClick="0" advTm="29319">
    <p:wipe/>
  </p:transition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224" objId="5"/>
        <p14:stopEvt time="29319" objId="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684" y="19378"/>
            <a:ext cx="85689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работе по экологическому воспитанию детей необходимо использовать разные методы в комплексе, правильно сочетать их между собой. Выбор методов и необходимость комплексного их использования определяются возрастными возможностями детей, характером воспитательно-образовательных задач, которые решает воспитатель. Например, формирование знаний об образе жизни кролика невозможно без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наблюдений; 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способах ухода за комнатными растениями дети узнают в процессе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труда;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 свойствах снега и льда – при проведении опытов или игр. Знания о диких животных формируются во время чтения или рассказа воспитателя.</a:t>
            </a:r>
          </a:p>
        </p:txBody>
      </p:sp>
      <p:pic>
        <p:nvPicPr>
          <p:cNvPr id="41988" name="Picture 4" descr="http://detsad365.ru/images/logoped_ukhod_flowers/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255720"/>
            <a:ext cx="4968552" cy="260228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04041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46743">
        <p:split orient="vert"/>
      </p:transition>
    </mc:Choice>
    <mc:Fallback>
      <p:transition spd="slow" advClick="0" advTm="46743">
        <p:split orient="vert"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211" objId="3"/>
        <p14:stopEvt time="46743" objId="3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67876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Игра для ребёнка - это серьёзное занятие. «Сделать серьезное занятие для ребенка занимательным – вот задача первоначального обучения» – говорил К.Д. Ушинский.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Особое место и значение в системе экологического образования дошкольников занимают дидактические игры. Это игры, в которых процесс обучения детей осуществляется опосредованно, через различные элементы занимательного и одновременно познавательного материала, с которым взаимодействуют дети. Дидактические игры — это игры с готовым содержанием и правилами. В процессе дидактической игры дети уточняют, конкретизируют, закрепляют, расширяют, систематизируют имеющиеся у них представления о природе. Вместе с тем дидактическая игра оказывает влияние на развитие мыслительных операций дошкольников (анализ, синтез, сравнение, обобщение, классификация,), развивает память и внимание. Нельзя не отметить и то, что дидактические игры способствуют становлению личностных качеств детей (способность играть вместе, договариваться в процессе игры ).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335939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8663">
        <p14:reveal/>
      </p:transition>
    </mc:Choice>
    <mc:Fallback>
      <p:transition spd="slow" advClick="0" advTm="28663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262" objId="3"/>
        <p14:stopEvt time="28663" objId="3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917" y="188640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Ребёнок, усвоивший игру, должен стать и её организатором, и её активным участником. С таким ребёнком другие дети охотно вступают в игру. Формирование начал экологической культуры - это становление осознанно-правильного отношения непосредственно к самой природе во всём её многообразии, к людям, охраняющим и созидающим её, а также к людям, созидающим на основе её богатств материальные или духовные ценности. Это также отношение к себе, как части природы, понимание ценности жизни и здоровья и их зависимости от состояния окружающей среды. Это осознание своих умений созидательно взаимодействовать с природой. Первоначальные элементы экологической культуры складываются на основе взаимодействия детей под руководством взрослых с предметно-природным миром, который их окружает: растениями, животными (сообществами живых организмов), их средой обитания, предметами.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94909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5834">
        <p15:prstTrans prst="prestige"/>
      </p:transition>
    </mc:Choice>
    <mc:Fallback>
      <p:transition spd="slow" advClick="0" advTm="35834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130" objId="3"/>
        <p14:stopEvt time="35834" objId="3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792088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Игры, цель которых формирование экологически бережного отношения к объектам природы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420888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Формирование экологических представлений о мире животных</a:t>
            </a:r>
            <a:endParaRPr lang="en-US" sz="32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127292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13194">
        <p15:prstTrans prst="fallOver"/>
      </p:transition>
    </mc:Choice>
    <mc:Fallback>
      <p:transition spd="slow" advClick="0" advTm="13194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2288" objId="3"/>
        <p14:stopEvt time="12928" objId="3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02663C7-CF89-4643-AD87-074B9D8B1E0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1428736"/>
            <a:ext cx="5772799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95536" y="332656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Игры: «Животные фермы»     и 	«Животные леса»</a:t>
            </a: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научить детей классифицировать животных фермы и леса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767016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5000">
        <p:circle/>
      </p:transition>
    </mc:Choice>
    <mc:Fallback>
      <p:transition advClick="0" advTm="5000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573" objId="4"/>
        <p14:stopEvt time="3544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7564A66-3A5E-42E3-BD4A-3E976642E2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5852" y="1714488"/>
            <a:ext cx="5868144" cy="46146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2321A74-AF46-46EC-8E85-F49108D2E70C}"/>
              </a:ext>
            </a:extLst>
          </p:cNvPr>
          <p:cNvSpPr txBox="1"/>
          <p:nvPr/>
        </p:nvSpPr>
        <p:spPr>
          <a:xfrm>
            <a:off x="395536" y="254475"/>
            <a:ext cx="705678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«Запасливый ежик»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представление о животном: еже.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9547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5000">
        <p:pull/>
      </p:transition>
    </mc:Choice>
    <mc:Fallback>
      <p:transition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2321A74-AF46-46EC-8E85-F49108D2E70C}"/>
              </a:ext>
            </a:extLst>
          </p:cNvPr>
          <p:cNvSpPr txBox="1"/>
          <p:nvPr/>
        </p:nvSpPr>
        <p:spPr>
          <a:xfrm>
            <a:off x="395536" y="620688"/>
            <a:ext cx="70567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«Собери животное»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 животных.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EF95CCD-518E-4B37-85D4-D0277A9B72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8794" y="1928802"/>
            <a:ext cx="4855221" cy="42210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989547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5000">
        <p:pull/>
      </p:transition>
    </mc:Choice>
    <mc:Fallback>
      <p:transition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7890" y="642918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«Чей хвост?»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Закреплять представления детей о внешних, отличительных признаках животных.</a:t>
            </a:r>
          </a:p>
          <a:p>
            <a:endParaRPr lang="ru-RU" dirty="0"/>
          </a:p>
        </p:txBody>
      </p:sp>
      <p:pic>
        <p:nvPicPr>
          <p:cNvPr id="9218" name="Picture 2" descr="H:\МЕТОД МАТЕР ПО СРЕДНЕЙ ГР\ВЕБИНАРЫ МОИ\ОКТЯБРЬ 20 Г\Фото к вебин\20201009_1424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786" y="2928934"/>
            <a:ext cx="3648405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28934"/>
            <a:ext cx="3851920" cy="26105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1988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Click="0" advTm="2078">
        <p14:flash/>
      </p:transition>
    </mc:Choice>
    <mc:Fallback>
      <p:transition advClick="0" advTm="20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D371025-5959-41AA-A0CF-D888F431F9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6182" y="1000108"/>
            <a:ext cx="4777620" cy="55172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A9D7234-A946-44BB-BFB8-30FB8CD94209}"/>
              </a:ext>
            </a:extLst>
          </p:cNvPr>
          <p:cNvSpPr txBox="1"/>
          <p:nvPr/>
        </p:nvSpPr>
        <p:spPr>
          <a:xfrm>
            <a:off x="395536" y="175573"/>
            <a:ext cx="331236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«Птицы зимой»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некоторыми птицами, которые зимуют. Воспитывать желание помогать птицам.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877906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4874">
        <p15:prstTrans prst="drape"/>
      </p:transition>
    </mc:Choice>
    <mc:Fallback>
      <p:transition spd="slow" advClick="0" advTm="4874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449" objId="2"/>
        <p14:playEvt time="4058" objId="4"/>
        <p14:stopEvt time="4874" objId="2"/>
        <p14:stopEvt time="4874" objId="4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7145CF2-E80E-4248-B7E5-C1FF4BBA6E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7356" y="2000240"/>
            <a:ext cx="5101743" cy="44371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F5D0138-0E5E-4062-8662-C844BFF9BC6E}"/>
              </a:ext>
            </a:extLst>
          </p:cNvPr>
          <p:cNvSpPr txBox="1"/>
          <p:nvPr/>
        </p:nvSpPr>
        <p:spPr>
          <a:xfrm>
            <a:off x="395536" y="162506"/>
            <a:ext cx="81369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«Коралловый риф»	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познакомить с морскими обитателями.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15039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Click="0" advTm="3307">
        <p15:prstTrans prst="curtains"/>
      </p:transition>
    </mc:Choice>
    <mc:Fallback>
      <p:transition spd="slow" advClick="0" advTm="3307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640" objId="2"/>
        <p14:stopEvt time="3307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0632"/>
            <a:ext cx="871296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словесные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"Кто в домике живет?"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Закреплять знания детей о животных, учить подражать их голосам.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Ход игры.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Дети изображают знакомых животных, сидящих в домиках. Воспитатель по очереди обходит домики, стучит в каждый и говорит: "Тук-тук-тук, кто в этом домике живет?" Дети отвечают: "Му-му-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!", "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-е-е", "Мяу-мяу!" и т.д. Воспитатель отгадывает, кто живет в домике.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"Отгадай кто это?"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Закреплять представления детей о характерных признаках диких и домашних животных.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Ход игры.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Воспитатель описывает животное (его внешний вид, повадки, среду обитания…) дети должны отгадать про кого идет речь.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502689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2452">
        <p15:prstTrans prst="fracture"/>
      </p:transition>
    </mc:Choice>
    <mc:Fallback>
      <p:transition spd="slow" advClick="0" advTm="2452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26" objId="3"/>
        <p14:stopEvt time="2452" objId="3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ADC3AE9-3D87-4D2C-A545-E681F95A1F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327675" y="1856901"/>
            <a:ext cx="4692691" cy="42364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18806F2-3337-4330-ACE9-AD74EF952D04}"/>
              </a:ext>
            </a:extLst>
          </p:cNvPr>
          <p:cNvSpPr txBox="1"/>
          <p:nvPr/>
        </p:nvSpPr>
        <p:spPr>
          <a:xfrm>
            <a:off x="467544" y="332656"/>
            <a:ext cx="74888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Четвёрый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лишний»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группировать предметы по признаку: домашние, дикие животные, овощи, фрукты и др.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108089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334">
        <p15:prstTrans prst="crush"/>
      </p:transition>
    </mc:Choice>
    <mc:Fallback>
      <p:transition spd="slow" advClick="0" advTm="3334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512" objId="3"/>
        <p14:stopEvt time="3334" objId="3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93AE3F9-1642-4A22-9DF8-F8D9D3FE245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1214422"/>
            <a:ext cx="4584589" cy="53271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18806F2-3337-4330-ACE9-AD74EF952D04}"/>
              </a:ext>
            </a:extLst>
          </p:cNvPr>
          <p:cNvSpPr txBox="1"/>
          <p:nvPr/>
        </p:nvSpPr>
        <p:spPr>
          <a:xfrm>
            <a:off x="467544" y="332656"/>
            <a:ext cx="74888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«Составьте предложения по картинке»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умение  рассказывать о природе.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407070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3677">
        <p15:prstTrans prst="peelOff"/>
      </p:transition>
    </mc:Choice>
    <mc:Fallback>
      <p:transition spd="slow" advClick="0" advTm="3677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190" objId="3"/>
        <p14:stopEvt time="3677" objId="3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xmlns="" id="{BC2D2095-3322-4DBF-8043-0297222E7BD3}"/>
              </a:ext>
            </a:extLst>
          </p:cNvPr>
          <p:cNvSpPr/>
          <p:nvPr/>
        </p:nvSpPr>
        <p:spPr>
          <a:xfrm>
            <a:off x="8112108" y="5612420"/>
            <a:ext cx="64807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935863" y="183316"/>
            <a:ext cx="7056784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Игры, цель которых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формирование экологических представлений о растениях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22698"/>
            <a:ext cx="41044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"Детки на ветке"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Закреплять знания детей о листьях и плодах деревьев и кустарников, учить подбирать их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 принадлежности к одному растению.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Вариант 1.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029911E-4E65-48A1-99FF-282041E8D1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0675" y="1196752"/>
            <a:ext cx="3861433" cy="49091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881371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12847">
        <p15:prstTrans prst="pageCurlDouble"/>
      </p:transition>
    </mc:Choice>
    <mc:Fallback>
      <p:transition spd="slow" advClick="0" advTm="12847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446" objId="4"/>
        <p14:stopEvt time="12598" objId="4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47863AB-107E-48A8-B7D7-15C1797B79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2488949"/>
            <a:ext cx="6264696" cy="41084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3E4CD71-6F3E-425D-84D3-335A88025A1B}"/>
              </a:ext>
            </a:extLst>
          </p:cNvPr>
          <p:cNvSpPr txBox="1"/>
          <p:nvPr/>
        </p:nvSpPr>
        <p:spPr>
          <a:xfrm>
            <a:off x="107504" y="116632"/>
            <a:ext cx="864096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2.  Дети рассматривают листья деревьев и кустарников, называют их. По предложению воспитателя: "Детки, найдите свои ветки" - ребята подбирают к каждому листу соответствующий плод. Эту игру можно проводить с засушенными листьями и плодами в течение всего года. Подготовить материал для игры могут сами дети.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51436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3816">
        <p15:prstTrans prst="airplane"/>
      </p:transition>
    </mc:Choice>
    <mc:Fallback>
      <p:transition spd="slow" advClick="0" advTm="3816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611" objId="2"/>
        <p14:stopEvt time="3816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9912" y="30770"/>
            <a:ext cx="50796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"Найди, что покажу“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какого дерева листочек»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Познакомить знания детей названий деревьев. Закрепить умение сопоставлять дерево с их листьями. Воспитывать бережное отношение к деревьям.</a:t>
            </a:r>
          </a:p>
          <a:p>
            <a:pPr algn="just"/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58EFA96-EEC0-409A-B654-0B6FC4EF76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158" y="2071678"/>
            <a:ext cx="3495444" cy="39041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600388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 advClick="0" advTm="1233">
        <p15:prstTrans prst="origami"/>
      </p:transition>
    </mc:Choice>
    <mc:Fallback>
      <p:transition spd="slow" advClick="0" advTm="12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764704"/>
            <a:ext cx="842493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«Что, где растет».</a:t>
            </a:r>
          </a:p>
          <a:p>
            <a:pPr algn="just"/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Цель:</a:t>
            </a:r>
            <a:r>
              <a:rPr lang="ru-RU" sz="2000" dirty="0">
                <a:latin typeface="Times New Roman" pitchFamily="18" charset="0"/>
                <a:ea typeface="Times New Roman"/>
                <a:cs typeface="Times New Roman" pitchFamily="18" charset="0"/>
              </a:rPr>
              <a:t> сформировать у детей представление об овощах, фруктах и ягодах.</a:t>
            </a:r>
          </a:p>
          <a:p>
            <a:pPr algn="just"/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Дидактическая задача</a:t>
            </a:r>
            <a:r>
              <a:rPr lang="ru-RU" sz="2000" dirty="0">
                <a:latin typeface="Times New Roman" pitchFamily="18" charset="0"/>
                <a:ea typeface="Times New Roman"/>
                <a:cs typeface="Times New Roman" pitchFamily="18" charset="0"/>
              </a:rPr>
              <a:t>:  учить различать и систематизировать  знания детей о фруктах, ягодах и овощах.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Ход игры (первый вариант):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Воспитатель предлагает детям собрать  созревший урожай. Показывает три корзинки, уточняя их назначение(большая для овощей, средняя для фруктов, маленькая для ягод).  Дает задание: в большую корзину надо собрать овощи, в среднюю фрукты, а в маленькую ягоды.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Ход игры (второй вариант):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Воспитатель предлагает детям из корзинок разложить на игровое поле урожай овощей, фруктов и ягод. Дает задание: в грядку посадить овощи, на дерево фрукты, на кусты ягоды.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38415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85">
        <p:blinds dir="vert"/>
      </p:transition>
    </mc:Choice>
    <mc:Fallback>
      <p:transition spd="slow" advClick="0" advTm="85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B01F454-0CD3-4444-A90C-5964227EC04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714356"/>
            <a:ext cx="5864860" cy="540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2664700"/>
      </p:ext>
    </p:extLst>
  </p:cSld>
  <p:clrMapOvr>
    <a:masterClrMapping/>
  </p:clrMapOvr>
  <p:transition spd="slow" advClick="0" advTm="1303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E4A8FAF-F1B3-4B92-BCF7-DBD4A165E0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84" y="3357562"/>
            <a:ext cx="2033104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819735" y="188640"/>
            <a:ext cx="7272808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Игры, цель которых формирование экологических представлений об объектах и явлениях природы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500174"/>
            <a:ext cx="85673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с предметами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"Когда это бывает?"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Уточнить представления детей о сезонных явлениях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D69C9F6-473E-4E15-AF3A-94A50C0F07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9124" y="3357562"/>
            <a:ext cx="2160240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E6CD7A5-7E6B-454C-BE9D-AF9D0453B9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3357562"/>
            <a:ext cx="1945958" cy="32861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02CF8FC-AE84-413C-BB05-757670FFFE8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578" y="3357562"/>
            <a:ext cx="1859092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821834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12502">
        <p14:switch dir="r"/>
      </p:transition>
    </mc:Choice>
    <mc:Fallback>
      <p:transition spd="slow" advClick="0" advTm="12502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078" objId="5"/>
        <p14:playEvt time="10535" objId="10"/>
        <p14:stopEvt time="10624" objId="5"/>
        <p14:stopEvt time="12502" objId="10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0945704-AE82-40F2-98B4-633E98423702}"/>
              </a:ext>
            </a:extLst>
          </p:cNvPr>
          <p:cNvSpPr txBox="1"/>
          <p:nvPr/>
        </p:nvSpPr>
        <p:spPr>
          <a:xfrm>
            <a:off x="357158" y="357167"/>
            <a:ext cx="850112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Игры: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«Жизненный цикл дерева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»,«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Жизненный цикл одуванчика», «Жизненный цикл пчелы», «Жизненный цикл черепахи»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понятием «жизненный цикл». Сформировать понимание о том, как растет дерево. Воспитывать понимание, что нельзя вредить природе.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8198005"/>
      </p:ext>
    </p:extLst>
  </p:cSld>
  <p:clrMapOvr>
    <a:masterClrMapping/>
  </p:clrMapOvr>
  <p:transition spd="slow" advClick="0" advTm="533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B044A76-2F1D-430E-80E4-25D5B199E7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571480"/>
            <a:ext cx="6552728" cy="59766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73821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Click="0" advTm="30">
        <p14:shred/>
      </p:transition>
    </mc:Choice>
    <mc:Fallback>
      <p:transition spd="slow" advClick="0" advTm="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0042E70-63FD-44F8-8FA1-53B572DB30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0166" y="1857364"/>
            <a:ext cx="5662757" cy="45696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18806F2-3337-4330-ACE9-AD74EF952D04}"/>
              </a:ext>
            </a:extLst>
          </p:cNvPr>
          <p:cNvSpPr txBox="1"/>
          <p:nvPr/>
        </p:nvSpPr>
        <p:spPr>
          <a:xfrm>
            <a:off x="467544" y="332656"/>
            <a:ext cx="74888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«Одень куклу по погоде»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представления  об одежде в соответствии  с сезоном и погодой.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29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815">
        <p14:ferris dir="l"/>
      </p:transition>
    </mc:Choice>
    <mc:Fallback>
      <p:transition spd="slow" advClick="0" advTm="8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5616624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"Что это такое?"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уточнить представления детей о предметах неживой природы.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Материал: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природный - песок, камни, земля, вода, снег.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Ход игры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Детям предлагаются картинки и в зависимости от того, что нарисовано на ней необходимо разложить соответственно природный материал, ответить что это? И какое это? (Большое, тяжелое, легкое, маленькое, сухое, влажное, рыхлое). Где это встречается в природе?</a:t>
            </a:r>
          </a:p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Игры настольно-печатные</a:t>
            </a:r>
          </a:p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"Это когда?"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Уточнить представления детей о сезонных явлениях в природе.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Ход игры.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каждого из детей есть предметные картинки с изображением снегопада, дождя, солнечного дня, пасмурной погоды, град идет, ветер дует, висят сосульки и т.п. и сюжетные картинки с изображениями разных сезонов. Детям необходимо правильно разложить имеющиеся у них картинки.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E0C0911-E353-4349-B03C-0DD6DE229D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011780" y="489022"/>
            <a:ext cx="2723142" cy="28880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37EB3DF-DD8F-4017-B36D-182BF0C996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5929322" y="3571876"/>
            <a:ext cx="2902001" cy="24208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274327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Click="0" advTm="692">
        <p14:doors dir="vert"/>
      </p:transition>
    </mc:Choice>
    <mc:Fallback>
      <p:transition spd="slow" advClick="0" advTm="6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1A36939-49EE-4056-92DC-74FB203196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43306" y="571480"/>
            <a:ext cx="5040560" cy="56640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C52D866-E13E-48A8-A51C-8C979D542603}"/>
              </a:ext>
            </a:extLst>
          </p:cNvPr>
          <p:cNvSpPr txBox="1"/>
          <p:nvPr/>
        </p:nvSpPr>
        <p:spPr>
          <a:xfrm>
            <a:off x="251520" y="255424"/>
            <a:ext cx="322210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«Времена года»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знания детей о признаках осени, зимы, весны, лета. </a:t>
            </a:r>
          </a:p>
        </p:txBody>
      </p:sp>
    </p:spTree>
    <p:extLst>
      <p:ext uri="{BB962C8B-B14F-4D97-AF65-F5344CB8AC3E}">
        <p14:creationId xmlns:p14="http://schemas.microsoft.com/office/powerpoint/2010/main" xmlns="" val="160019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 advClick="0" advTm="1075">
        <p14:honeycomb/>
      </p:transition>
    </mc:Choice>
    <mc:Fallback>
      <p:transition spd="slow" advClick="0" advTm="10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568952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Игры словесные</a:t>
            </a:r>
          </a:p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"Когда это бывает?"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Уточнять и углублять знания детей о временах года.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Ход игры.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 вариант.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Воспитатель читает вперемежку короткие тексты в стихах или прозе о временах года, а дети отгадывают.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II вариант.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Воспитатель называет время года, а дети по очереди отвечают, что бывает в это время года и что делают люди. Если кто-то затрудняется, взрослый помогает вопросами. 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Методика обучения игре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Каждой новой игре детей нужно обучать. Обучение имеет поэтапный характер. В младших группах на первом этапе воспитатель проигрывает игру вместе с детьми. По ходу игры он сообщает одно правило и тут же его реализует, при повторных проигрываниях сообщает дополнительные правила. На втором этапе воспитатель выключается из активного участия в игре - он руководит со стороны: помогает детям, направляет игру. На третьем этапе дети играют самостоятельно. Воспитатель лишь наблюдает за действиями детей.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246491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278">
        <p14:warp dir="in"/>
      </p:transition>
    </mc:Choice>
    <mc:Fallback>
      <p:transition spd="slow" advClick="0" advTm="2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2385"/>
            <a:ext cx="756084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Игры, цель которых формирование экологически бережного отношения к природе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82069" y="883617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Настольно - печатные игры.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"Что такое хорошо и что такое плохо"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Уточнить представления детей об экологически правильном поведении.</a:t>
            </a:r>
          </a:p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Материал.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Сюжетные картинки (дети сажают деревья, поливают цветы; дети ломают ветки деревьев, рвут цветы; дети делают скворечник; дети разрушают птичье гнездо; мальчик стреляет в птиц из рогатки). Карточки темного и яркого цвета - на каждого ребенка.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Ход игры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Воспитатель показывает картинку. Дети рассказывают, что на ней изображено, затем по просьбе воспитателя оценивают действия персонажей - поднимают карточку светлого (если оценка положительная) или темного цвета.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3760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 advClick="0" advTm="9172">
        <p14:glitter pattern="hexagon"/>
      </p:transition>
    </mc:Choice>
    <mc:Fallback>
      <p:transition spd="slow" advClick="0" advTm="9172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445" objId="4"/>
        <p14:stopEvt time="9172" objId="4"/>
      </p14:showEvt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EB862F62-BEC5-4F31-8F2C-F907107FC16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571480"/>
            <a:ext cx="6768752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344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114">
        <p14:vortex dir="r"/>
      </p:transition>
    </mc:Choice>
    <mc:Fallback>
      <p:transition spd="slow" advClick="0" advTm="11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F14A45D-E6DB-48C1-BC82-9BF0E08917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675254" y="1396788"/>
            <a:ext cx="5616625" cy="43946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CCD5651-7EAB-47AE-AE07-94C81F65B870}"/>
              </a:ext>
            </a:extLst>
          </p:cNvPr>
          <p:cNvSpPr txBox="1"/>
          <p:nvPr/>
        </p:nvSpPr>
        <p:spPr>
          <a:xfrm>
            <a:off x="251520" y="764704"/>
            <a:ext cx="374441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«Сортировка мусора»	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понимание у детей, что такое мусор, откуда он берется. Формировать понимание, что для экологической безопасности мусор нужно сортировать. Воспитывать желание не мусорить.</a:t>
            </a:r>
          </a:p>
        </p:txBody>
      </p:sp>
    </p:spTree>
    <p:extLst>
      <p:ext uri="{BB962C8B-B14F-4D97-AF65-F5344CB8AC3E}">
        <p14:creationId xmlns:p14="http://schemas.microsoft.com/office/powerpoint/2010/main" xmlns="" val="107999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833">
        <p14:prism/>
      </p:transition>
    </mc:Choice>
    <mc:Fallback>
      <p:transition spd="slow" advClick="0" advTm="8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88640"/>
            <a:ext cx="7632848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Дидактические игры как элемент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наполнения лепбука.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CB1ED6-0A0D-441A-8D03-C9B7CAB68CFC}"/>
              </a:ext>
            </a:extLst>
          </p:cNvPr>
          <p:cNvSpPr txBox="1"/>
          <p:nvPr/>
        </p:nvSpPr>
        <p:spPr>
          <a:xfrm>
            <a:off x="714348" y="1214422"/>
            <a:ext cx="757242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«Весна»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систематизация знаний детей о признаках весны; развитие и активизация речи, пополнение словарного запаса.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ADCBA23-C915-4F50-9713-070848EBCF9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2519516"/>
            <a:ext cx="5889730" cy="43384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3503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10129">
        <p14:gallery dir="l"/>
      </p:transition>
    </mc:Choice>
    <mc:Fallback>
      <p:transition spd="slow" advClick="0" advTm="10129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268" objId="3"/>
        <p14:stopEvt time="10129" objId="3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415B1D8-2D45-4555-B620-DD4AE91F1E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7620" y="2857496"/>
            <a:ext cx="4814408" cy="37890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83AF6AC-98E1-43CF-9D6C-04F1B66502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357166"/>
            <a:ext cx="4193059" cy="39330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86252924"/>
      </p:ext>
    </p:extLst>
  </p:cSld>
  <p:clrMapOvr>
    <a:masterClrMapping/>
  </p:clrMapOvr>
  <p:transition spd="slow" advClick="0" advTm="1183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7EBF733-5D3D-4B45-A2CA-888874FF38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642918"/>
            <a:ext cx="3168352" cy="38164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9E0A08B-1C23-448C-BCD4-DF4A3E3570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9058" y="1428736"/>
            <a:ext cx="4503092" cy="49685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4517839"/>
      </p:ext>
    </p:extLst>
  </p:cSld>
  <p:clrMapOvr>
    <a:masterClrMapping/>
  </p:clrMapOvr>
  <p:transition spd="slow" advClick="0" advTm="126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609AA7F-0D07-4791-BCCE-63448DD0CD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19" y="243372"/>
            <a:ext cx="4176465" cy="62574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60C27F4-67D2-4B97-8654-802B131420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7752" y="285728"/>
            <a:ext cx="3867894" cy="62574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67766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1">
        <p:circle/>
      </p:transition>
    </mc:Choice>
    <mc:Fallback>
      <p:transition spd="slow" advClick="0" advTm="20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6C2D971-6EC8-4F4A-9C49-1DFDF3E491E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142984"/>
            <a:ext cx="7074245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195841089"/>
      </p:ext>
    </p:extLst>
  </p:cSld>
  <p:clrMapOvr>
    <a:masterClrMapping/>
  </p:clrMapOvr>
  <p:transition spd="med" advClick="0" advTm="235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16F55E8-D0E9-46CA-B03D-A2D6C81ACD7D}"/>
              </a:ext>
            </a:extLst>
          </p:cNvPr>
          <p:cNvSpPr txBox="1"/>
          <p:nvPr/>
        </p:nvSpPr>
        <p:spPr>
          <a:xfrm>
            <a:off x="683568" y="260648"/>
            <a:ext cx="738889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«Зимующие птицы»</a:t>
            </a:r>
          </a:p>
          <a:p>
            <a:pPr algn="jus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формировании представлений и первоначальных знаний у воспитанников о зимующих и перелетных птицах.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59BEF85-4619-4BEE-B435-3F22AB8081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5" y="1884292"/>
            <a:ext cx="6162281" cy="47211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1693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advClick="0" advTm="174">
        <p14:flash/>
      </p:transition>
    </mc:Choice>
    <mc:Fallback>
      <p:transition spd="slow" advClick="0" advTm="1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56C7AEF-95E4-4CA6-A04E-A66F296388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320640"/>
            <a:ext cx="7065542" cy="62167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86715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Click="0" advTm="1205">
        <p15:prstTrans prst="curtains"/>
      </p:transition>
    </mc:Choice>
    <mc:Fallback>
      <p:transition spd="slow" advClick="0" advTm="12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69C4B28-A9EB-489E-A578-F44A4AAF85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593" y="512676"/>
            <a:ext cx="3613367" cy="58326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A975FCE-1175-45F0-8541-39728A0909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512676"/>
            <a:ext cx="3888432" cy="60928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72480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62">
        <p15:prstTrans prst="prestige"/>
      </p:transition>
    </mc:Choice>
    <mc:Fallback>
      <p:transition spd="slow" advClick="0" advTm="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00166" y="2428868"/>
            <a:ext cx="67691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dirty="0">
                <a:solidFill>
                  <a:srgbClr val="002060"/>
                </a:solidFill>
              </a:rPr>
              <a:t>Спасибо за внимание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819440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420">
        <p15:prstTrans prst="fracture"/>
      </p:transition>
    </mc:Choice>
    <mc:Fallback>
      <p:transition spd="slow" advClick="0" advTm="342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1624" objId="3"/>
        <p14:stopEvt time="3420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9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3069</TotalTime>
  <Words>1478</Words>
  <Application>Microsoft Office PowerPoint</Application>
  <PresentationFormat>Экран (4:3)</PresentationFormat>
  <Paragraphs>92</Paragraphs>
  <Slides>40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win10</dc:creator>
  <cp:lastModifiedBy>computer</cp:lastModifiedBy>
  <cp:revision>151</cp:revision>
  <cp:lastPrinted>2020-09-21T07:10:36Z</cp:lastPrinted>
  <dcterms:created xsi:type="dcterms:W3CDTF">2020-09-17T12:54:46Z</dcterms:created>
  <dcterms:modified xsi:type="dcterms:W3CDTF">2021-04-24T08:50:47Z</dcterms:modified>
</cp:coreProperties>
</file>