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1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63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97" autoAdjust="0"/>
    <p:restoredTop sz="90710" autoAdjust="0"/>
  </p:normalViewPr>
  <p:slideViewPr>
    <p:cSldViewPr snapToGrid="0">
      <p:cViewPr>
        <p:scale>
          <a:sx n="70" d="100"/>
          <a:sy n="70" d="100"/>
        </p:scale>
        <p:origin x="-1482" y="-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564705E-C9E0-4EF9-9766-2545E5A43B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A25DE-8599-4E7E-8026-C9B9510D3F5D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65909-67D7-4A24-9EDC-B143156BB5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10035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A25DE-8599-4E7E-8026-C9B9510D3F5D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65909-67D7-4A24-9EDC-B143156BB5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99364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A25DE-8599-4E7E-8026-C9B9510D3F5D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65909-67D7-4A24-9EDC-B143156BB5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69687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A25DE-8599-4E7E-8026-C9B9510D3F5D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65909-67D7-4A24-9EDC-B143156BB5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80630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A25DE-8599-4E7E-8026-C9B9510D3F5D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65909-67D7-4A24-9EDC-B143156BB5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93861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A25DE-8599-4E7E-8026-C9B9510D3F5D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65909-67D7-4A24-9EDC-B143156BB5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78701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A25DE-8599-4E7E-8026-C9B9510D3F5D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65909-67D7-4A24-9EDC-B143156BB5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0018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A25DE-8599-4E7E-8026-C9B9510D3F5D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65909-67D7-4A24-9EDC-B143156BB5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47164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A25DE-8599-4E7E-8026-C9B9510D3F5D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65909-67D7-4A24-9EDC-B143156BB5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89003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A25DE-8599-4E7E-8026-C9B9510D3F5D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65909-67D7-4A24-9EDC-B143156BB5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38601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A25DE-8599-4E7E-8026-C9B9510D3F5D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65909-67D7-4A24-9EDC-B143156BB5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63476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4AC410B-BD70-41EA-8B34-084EB69FCFF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A25DE-8599-4E7E-8026-C9B9510D3F5D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65909-67D7-4A24-9EDC-B143156BB5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89767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12" Type="http://schemas.openxmlformats.org/officeDocument/2006/relationships/image" Target="../media/image78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A4C852F-2E05-4228-AA28-6FCF0DFA0C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6744" y="1686746"/>
            <a:ext cx="7772400" cy="2857959"/>
          </a:xfrm>
        </p:spPr>
        <p:txBody>
          <a:bodyPr>
            <a:noAutofit/>
          </a:bodyPr>
          <a:lstStyle/>
          <a:p>
            <a:r>
              <a:rPr lang="ru-RU" sz="4200" b="1" dirty="0" smtClean="0"/>
              <a:t>Формирование финансовой грамотности у детей старшего дошкольного возраста в различных видах детской деятельности </a:t>
            </a:r>
            <a:endParaRPr lang="en-US" sz="4200" b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58CB8A8-AC01-4890-A7BC-E41C359CCE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03259" y="4981433"/>
            <a:ext cx="4667533" cy="1228298"/>
          </a:xfrm>
        </p:spPr>
        <p:txBody>
          <a:bodyPr>
            <a:normAutofit fontScale="85000" lnSpcReduction="10000"/>
          </a:bodyPr>
          <a:lstStyle/>
          <a:p>
            <a:pPr algn="r"/>
            <a:r>
              <a:rPr lang="ru-RU" dirty="0" smtClean="0"/>
              <a:t>Воспитатель МДОАУ «Детский сад №59 </a:t>
            </a:r>
          </a:p>
          <a:p>
            <a:pPr algn="r"/>
            <a:r>
              <a:rPr lang="ru-RU" dirty="0" smtClean="0"/>
              <a:t>«Ручеёк» г. Орска</a:t>
            </a:r>
          </a:p>
          <a:p>
            <a:pPr algn="r"/>
            <a:r>
              <a:rPr lang="ru-RU" dirty="0" err="1" smtClean="0"/>
              <a:t>Шевкун</a:t>
            </a:r>
            <a:r>
              <a:rPr lang="ru-RU" dirty="0" smtClean="0"/>
              <a:t> Анастасия Владимировна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109622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428097" y="2656078"/>
            <a:ext cx="2047164" cy="1602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501255" y="4258102"/>
            <a:ext cx="2593074" cy="1883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10997" y="2182064"/>
            <a:ext cx="2878113" cy="21715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68740"/>
            <a:ext cx="7886700" cy="1419368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Занятие по формированию финансовой грамотности «Поговорим о профессиях»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400" dirty="0" smtClean="0"/>
              <a:t>Занятие </a:t>
            </a:r>
            <a:r>
              <a:rPr lang="ru-RU" sz="2400" dirty="0"/>
              <a:t>по формированию финансовой </a:t>
            </a:r>
            <a:r>
              <a:rPr lang="ru-RU" sz="2400" dirty="0" smtClean="0"/>
              <a:t>грамотности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«Почему взрослые работают</a:t>
            </a:r>
            <a:r>
              <a:rPr lang="ru-RU" sz="2400" dirty="0" smtClean="0"/>
              <a:t>?»</a:t>
            </a:r>
            <a:endParaRPr lang="ru-RU" sz="2800" dirty="0"/>
          </a:p>
        </p:txBody>
      </p:sp>
      <p:pic>
        <p:nvPicPr>
          <p:cNvPr id="5123" name="Рисунок 1" descr="2vOOQD2Umi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970" y="4434348"/>
            <a:ext cx="2505929" cy="18794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Рисунок 2" descr="Dgq9sI7HqQ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57" y="2312905"/>
            <a:ext cx="2878115" cy="21619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3657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7219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11239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694" y="3997879"/>
            <a:ext cx="3289110" cy="24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786170" y="2167501"/>
            <a:ext cx="2388358" cy="18303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47710" y="2005106"/>
            <a:ext cx="1803462" cy="2402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Рисунок 3" descr="T-jd-2DeDWQ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540" y="4107980"/>
            <a:ext cx="3288741" cy="24605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988" y="2837701"/>
            <a:ext cx="2025632" cy="151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479090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367285" y="1542196"/>
            <a:ext cx="3932828" cy="304345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66546" y="1878240"/>
            <a:ext cx="3600487" cy="28114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938332"/>
            <a:ext cx="7886700" cy="9041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/>
              <a:t>Занятие </a:t>
            </a:r>
            <a:r>
              <a:rPr lang="ru-RU" sz="3200" dirty="0"/>
              <a:t>по финансовой грамотности </a:t>
            </a:r>
            <a:br>
              <a:rPr lang="ru-RU" sz="3200" dirty="0"/>
            </a:br>
            <a:r>
              <a:rPr lang="ru-RU" sz="3200" dirty="0"/>
              <a:t>«Дети и деньги»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116" y="1664064"/>
            <a:ext cx="3733165" cy="279971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279176" y="4012444"/>
            <a:ext cx="3916908" cy="25521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стенгазета (1)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896" y="4121625"/>
            <a:ext cx="3602710" cy="2333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стенгазета (3)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67975" y="1609419"/>
            <a:ext cx="2572856" cy="33796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5993833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2137" y="2665769"/>
            <a:ext cx="8338781" cy="32573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6133" y="842797"/>
            <a:ext cx="5976866" cy="767639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Виртуальные экскурсии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59246" y="1817226"/>
            <a:ext cx="18678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dirty="0">
                <a:solidFill>
                  <a:prstClr val="black"/>
                </a:solidFill>
              </a:rPr>
              <a:t>Сбербанк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393883" y="2006596"/>
            <a:ext cx="12041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dirty="0">
                <a:solidFill>
                  <a:prstClr val="black"/>
                </a:solidFill>
              </a:rPr>
              <a:t>Почта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772" y="2809501"/>
            <a:ext cx="3942021" cy="295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51" y="2809501"/>
            <a:ext cx="3926408" cy="294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190502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675802" y="2483892"/>
            <a:ext cx="4114801" cy="3330053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40897" y="2808855"/>
            <a:ext cx="4249216" cy="2539775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003" y="76091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Викторина </a:t>
            </a:r>
            <a:br>
              <a:rPr lang="ru-RU" sz="3200" dirty="0" smtClean="0"/>
            </a:br>
            <a:r>
              <a:rPr lang="ru-RU" sz="3200" dirty="0" smtClean="0"/>
              <a:t>«Все профессии нужны»</a:t>
            </a:r>
            <a:endParaRPr lang="ru-RU" sz="3200" dirty="0"/>
          </a:p>
        </p:txBody>
      </p:sp>
      <p:pic>
        <p:nvPicPr>
          <p:cNvPr id="7170" name="Picture 2" descr="C:\Users\Nacho\Desktop\o_CEqkRmRy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18" y="3055807"/>
            <a:ext cx="3894374" cy="21954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Nacho\Desktop\FTnmPqFTkVw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68"/>
          <a:stretch/>
        </p:blipFill>
        <p:spPr bwMode="auto">
          <a:xfrm>
            <a:off x="4813726" y="2602759"/>
            <a:ext cx="3838954" cy="31015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704278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776717" y="4094328"/>
            <a:ext cx="2552132" cy="206081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277430" y="3848180"/>
            <a:ext cx="2000272" cy="26481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776654" y="1720590"/>
            <a:ext cx="2616719" cy="195065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041708" y="1980777"/>
            <a:ext cx="2471988" cy="137657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04967" y="1478210"/>
            <a:ext cx="2243310" cy="21930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791570"/>
            <a:ext cx="7886700" cy="899119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Сюжетно-ролевая игра «Универмаг», «Банк»</a:t>
            </a:r>
            <a:endParaRPr lang="ru-RU" sz="3200" dirty="0"/>
          </a:p>
        </p:txBody>
      </p:sp>
      <p:pic>
        <p:nvPicPr>
          <p:cNvPr id="6146" name="Picture 2" descr="C:\Users\Nacho\Desktop\UUDUWKo_xb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164" b="26826"/>
          <a:stretch/>
        </p:blipFill>
        <p:spPr bwMode="auto">
          <a:xfrm>
            <a:off x="672392" y="1647095"/>
            <a:ext cx="2179990" cy="21658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Nacho\Desktop\vjFS7CfGWW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981" y="2084943"/>
            <a:ext cx="2500891" cy="14098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Nacho\Desktop\A9aDpVkToY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853" r="15900"/>
          <a:stretch/>
        </p:blipFill>
        <p:spPr bwMode="auto">
          <a:xfrm>
            <a:off x="5936776" y="1864997"/>
            <a:ext cx="2578205" cy="20118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Nacho\Desktop\HJPh_GH4c7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323" y="3980598"/>
            <a:ext cx="1997105" cy="26628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Nacho\Desktop\t39GZqiKdRw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953" t="15947"/>
          <a:stretch/>
        </p:blipFill>
        <p:spPr bwMode="auto">
          <a:xfrm>
            <a:off x="4954135" y="4303394"/>
            <a:ext cx="2497453" cy="20172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330136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6024274" y="4572001"/>
            <a:ext cx="2423690" cy="185827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314778" y="4942767"/>
            <a:ext cx="1809955" cy="140980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15746" y="4572001"/>
            <a:ext cx="2204624" cy="167867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558352" y="3402011"/>
            <a:ext cx="1132764" cy="144294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031480" y="3402012"/>
            <a:ext cx="1090144" cy="144294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899" y="559558"/>
            <a:ext cx="8543498" cy="107330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/>
              <a:t>Дидактические </a:t>
            </a:r>
            <a:r>
              <a:rPr lang="ru-RU" sz="3200" dirty="0"/>
              <a:t>игры (Отгадывание </a:t>
            </a:r>
            <a:r>
              <a:rPr lang="ru-RU" sz="3200" dirty="0" smtClean="0"/>
              <a:t>ребусов;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Просмотр </a:t>
            </a:r>
            <a:r>
              <a:rPr lang="ru-RU" sz="3200" dirty="0"/>
              <a:t>сказки </a:t>
            </a:r>
            <a:r>
              <a:rPr lang="ru-RU" sz="3200" dirty="0" smtClean="0"/>
              <a:t>«Муха Цокотуха»;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изготовление </a:t>
            </a:r>
            <a:r>
              <a:rPr lang="ru-RU" sz="3200" dirty="0"/>
              <a:t>рекламных </a:t>
            </a:r>
            <a:r>
              <a:rPr lang="ru-RU" sz="3200" dirty="0" smtClean="0"/>
              <a:t>буклетов)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63528" y="1679503"/>
            <a:ext cx="2006967" cy="159296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C:\Users\Nacho\Desktop\cXQwXXE9Fw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147" y="3500016"/>
            <a:ext cx="1082064" cy="14427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Nacho\Desktop\ctxBdqTt9K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802" y="3501972"/>
            <a:ext cx="1080597" cy="14407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Nacho\Desktop\gqegxu7Q11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29" y="4668398"/>
            <a:ext cx="2245566" cy="16841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Nacho\Desktop\sdP5_6Ouir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552" y="5028671"/>
            <a:ext cx="1868812" cy="14016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Nacho\Desktop\DXG5nJRLdt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140" y="4668398"/>
            <a:ext cx="2454422" cy="18408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Nacho\Desktop\qyscjOTC_bQ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78" y="1807453"/>
            <a:ext cx="1988843" cy="16156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475365" y="1679501"/>
            <a:ext cx="2117827" cy="159296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224" y="1679502"/>
            <a:ext cx="2127250" cy="1611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346" y="1870219"/>
            <a:ext cx="2042390" cy="153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312" y="1873322"/>
            <a:ext cx="1978574" cy="148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6424135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964674" y="3575713"/>
            <a:ext cx="4046562" cy="30813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179324" y="1555843"/>
            <a:ext cx="3589361" cy="26613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32011" y="1815486"/>
            <a:ext cx="4503761" cy="341842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003" y="801854"/>
            <a:ext cx="7886700" cy="958707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Ярмарка в дошкольном учреждении</a:t>
            </a:r>
            <a:endParaRPr lang="ru-RU" sz="3200" dirty="0"/>
          </a:p>
        </p:txBody>
      </p:sp>
      <p:pic>
        <p:nvPicPr>
          <p:cNvPr id="7174" name="Picture 6" descr="https://sun9-48.userapi.com/_hDsJUrXvfmsWElXD-P_tQ_cmtEKQ9LRuAf8Kw/uOvNy9hUKs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483" y="3696142"/>
            <a:ext cx="3848218" cy="28861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38" y="1933028"/>
            <a:ext cx="4244456" cy="3183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https://sun9-18.userapi.com/FrB_SKo9Fof9KWXM5ld6CkNEhuP3zLwG-WcbyQ/MYPajxB9Tj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197" y="1688570"/>
            <a:ext cx="3194477" cy="23958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373654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328848" y="4421876"/>
            <a:ext cx="1419367" cy="105450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182020" y="4815623"/>
            <a:ext cx="2023998" cy="93514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855935" y="4462818"/>
            <a:ext cx="1207383" cy="11805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902297" y="4815623"/>
            <a:ext cx="1796245" cy="98681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73226" y="4510796"/>
            <a:ext cx="1628278" cy="9223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323673" y="1876568"/>
            <a:ext cx="1714858" cy="227235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805059" y="1856097"/>
            <a:ext cx="3090774" cy="229282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8068" y="1856096"/>
            <a:ext cx="1860290" cy="242290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955343"/>
            <a:ext cx="7886700" cy="735346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Предметно-пространственная экономическая среда</a:t>
            </a:r>
            <a:endParaRPr lang="ru-RU" sz="3200" dirty="0"/>
          </a:p>
        </p:txBody>
      </p:sp>
      <p:pic>
        <p:nvPicPr>
          <p:cNvPr id="5122" name="Picture 2" descr="C:\Users\Nacho\Desktop\mTqx3jUn2m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30" y="1951631"/>
            <a:ext cx="1852683" cy="24702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Nacho\Desktop\1DidSzILRO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619" y="1951630"/>
            <a:ext cx="3103158" cy="23273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Nacho\Desktop\zZGRGit8y6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98" y="4605932"/>
            <a:ext cx="1588399" cy="9493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Nacho\Desktop\1Sx3JgEt79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246" y="4928981"/>
            <a:ext cx="1788747" cy="10084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Nacho\Desktop\JxOWNO8PAD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676" b="23844"/>
          <a:stretch/>
        </p:blipFill>
        <p:spPr bwMode="auto">
          <a:xfrm>
            <a:off x="3962533" y="4546844"/>
            <a:ext cx="1219487" cy="12555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Nacho\Desktop\Ork-_UczS1U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498" y="4928981"/>
            <a:ext cx="2010350" cy="11333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Nacho\Desktop\ldkhVZ7-mjY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325" y="4534572"/>
            <a:ext cx="1416669" cy="11333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889" y="1965279"/>
            <a:ext cx="1692909" cy="22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8768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760" y="2058576"/>
            <a:ext cx="3115239" cy="351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719" y="2758685"/>
            <a:ext cx="3123041" cy="207262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5129" y="2169599"/>
            <a:ext cx="2609014" cy="32895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62667" y="764275"/>
            <a:ext cx="2974359" cy="762641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Опорные </a:t>
            </a:r>
            <a:r>
              <a:rPr lang="ru-RU" sz="3200" dirty="0"/>
              <a:t>схемы</a:t>
            </a:r>
          </a:p>
        </p:txBody>
      </p:sp>
      <p:pic>
        <p:nvPicPr>
          <p:cNvPr id="2050" name="Picture 2" descr="C:\Users\Nacho\Desktop\fVh3lAps6n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027" y="2271958"/>
            <a:ext cx="2700590" cy="30668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acho\Desktop\36epMhPkak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189"/>
          <a:stretch/>
        </p:blipFill>
        <p:spPr bwMode="auto">
          <a:xfrm>
            <a:off x="3014902" y="2906482"/>
            <a:ext cx="2894579" cy="17977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Nacho\Desktop\0KRBhrhMC0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21" y="2271958"/>
            <a:ext cx="2376787" cy="30668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291665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7832" y="747264"/>
            <a:ext cx="7886700" cy="808581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М</a:t>
            </a:r>
            <a:r>
              <a:rPr lang="ru-RU" sz="3200" dirty="0" smtClean="0"/>
              <a:t>ультимедийные </a:t>
            </a:r>
            <a:r>
              <a:rPr lang="ru-RU" sz="3200" dirty="0"/>
              <a:t>презентации к занятиям</a:t>
            </a:r>
          </a:p>
        </p:txBody>
      </p:sp>
      <p:pic>
        <p:nvPicPr>
          <p:cNvPr id="8194" name="Picture 2" descr="C:\Users\Nacho\Desktop\Денежные знаки разных стр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50" y="1599419"/>
            <a:ext cx="3600418" cy="27003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Nacho\Desktop\дети и деньг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43" y="4358424"/>
            <a:ext cx="2975212" cy="22314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Nacho\Desktop\История возникновения денег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477" y="1418681"/>
            <a:ext cx="2894242" cy="21706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Nacho\Desktop\Почему взрослые работают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489" y="3739488"/>
            <a:ext cx="3954219" cy="2965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456960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058" y="758655"/>
            <a:ext cx="5185295" cy="2487256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Стратегия повышения финансовой грамотности в Российской Федерации на 2017-2023 год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3766781"/>
            <a:ext cx="7886700" cy="2410181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sz="2400" b="1" i="1" dirty="0"/>
              <a:t>Финансовая грамотность </a:t>
            </a:r>
            <a:r>
              <a:rPr lang="ru-RU" sz="2400" dirty="0"/>
              <a:t>– результат процесса финансового образования, который определяется как сочетание осведомленности, знаний, умений и поведенческих моделей, необходимых для принятия успешных финансовых решений и в конечном итоге для достижения финансового благосостояния;</a:t>
            </a:r>
          </a:p>
        </p:txBody>
      </p:sp>
      <p:pic>
        <p:nvPicPr>
          <p:cNvPr id="2050" name="Picture 2" descr="C:\Users\Nacho\Desktop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891" y="534931"/>
            <a:ext cx="2075352" cy="29347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627709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460865" y="3790666"/>
            <a:ext cx="3178168" cy="23508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774208" y="3889612"/>
            <a:ext cx="3572853" cy="2620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651879" y="1651377"/>
            <a:ext cx="3390366" cy="20198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5437" y="1685499"/>
            <a:ext cx="2163172" cy="24224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96036"/>
            <a:ext cx="7886700" cy="994653"/>
          </a:xfrm>
        </p:spPr>
        <p:txBody>
          <a:bodyPr>
            <a:normAutofit/>
          </a:bodyPr>
          <a:lstStyle/>
          <a:p>
            <a:pPr algn="ctr"/>
            <a:r>
              <a:rPr lang="ru-RU" sz="3200" dirty="0" err="1" smtClean="0"/>
              <a:t>ЛЭПбук</a:t>
            </a:r>
            <a:r>
              <a:rPr lang="ru-RU" sz="3200" dirty="0" smtClean="0"/>
              <a:t> по финансовой грамотности «Игровая Гнома Эконома»</a:t>
            </a:r>
            <a:endParaRPr lang="ru-RU" sz="32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696" t="9142" r="15040" b="9128"/>
          <a:stretch/>
        </p:blipFill>
        <p:spPr bwMode="auto">
          <a:xfrm rot="5400000">
            <a:off x="444423" y="1961487"/>
            <a:ext cx="2552132" cy="2218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242" b="13019"/>
          <a:stretch/>
        </p:blipFill>
        <p:spPr bwMode="auto">
          <a:xfrm>
            <a:off x="3733914" y="1702558"/>
            <a:ext cx="3453902" cy="2088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C:\Users\Nacho\AppData\Local\Microsoft\Windows\INetCache\Content.Word\gP95XEdxRoQ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299" y="3998795"/>
            <a:ext cx="3559566" cy="2658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0" name="Picture 4" descr="4_G2ce6_tr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048" y="3875965"/>
            <a:ext cx="3245535" cy="242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0005798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58358" y="2363073"/>
            <a:ext cx="4826335" cy="375112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13898" y="1910685"/>
            <a:ext cx="3562065" cy="464024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846161"/>
            <a:ext cx="7886700" cy="87345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/>
              <a:t>Контейнеры с атрибутами для сюжетно-ролевых игр</a:t>
            </a:r>
            <a:endParaRPr lang="ru-RU" sz="3200" dirty="0"/>
          </a:p>
        </p:txBody>
      </p:sp>
      <p:pic>
        <p:nvPicPr>
          <p:cNvPr id="4098" name="Picture 2" descr="C:\Users\Nacho\Desktop\eQMQ5a47zK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65" y="2019868"/>
            <a:ext cx="3324543" cy="44327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Nacho\Desktop\H0ERjxZiRi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928" y="2491721"/>
            <a:ext cx="4637556" cy="34781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815800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65" y="3299249"/>
            <a:ext cx="4407434" cy="1630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36" y="5069434"/>
            <a:ext cx="4036964" cy="148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460" y="3307735"/>
            <a:ext cx="2604098" cy="324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265" y="1774210"/>
            <a:ext cx="2075857" cy="1276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329" y="1555956"/>
            <a:ext cx="2486171" cy="164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98388" y="1884047"/>
            <a:ext cx="1644561" cy="1159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27797"/>
            <a:ext cx="7886700" cy="106289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Родительские собрания, буклеты, папки-передвижки, консультации</a:t>
            </a:r>
            <a:endParaRPr lang="ru-RU" sz="3200" dirty="0"/>
          </a:p>
        </p:txBody>
      </p:sp>
      <p:pic>
        <p:nvPicPr>
          <p:cNvPr id="10242" name="Picture 2" descr="C:\Users\Nacho\Desktop\работа\фото с работы\родительское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637" y="3414332"/>
            <a:ext cx="2613325" cy="32634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acho\Desktop\MjpmjnO0UF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52" y="1967375"/>
            <a:ext cx="1642825" cy="12321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acho\Desktop\snny36lKZq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7435"/>
          <a:stretch/>
        </p:blipFill>
        <p:spPr bwMode="auto">
          <a:xfrm>
            <a:off x="3005051" y="1678194"/>
            <a:ext cx="2617826" cy="16210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acho\Desktop\tsy4RCufG8s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948" t="16465" r="10668" b="13435"/>
          <a:stretch/>
        </p:blipFill>
        <p:spPr bwMode="auto">
          <a:xfrm>
            <a:off x="6127847" y="1877464"/>
            <a:ext cx="2095148" cy="13703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Nacho\Desktop\0Kcdj5aupqA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50" t="15687" r="7291" b="25270"/>
          <a:stretch/>
        </p:blipFill>
        <p:spPr bwMode="auto">
          <a:xfrm rot="16200000">
            <a:off x="195078" y="3844590"/>
            <a:ext cx="1616064" cy="8325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Nacho\Desktop\MEYWM7cxUkQ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925" r="19002" b="6386"/>
          <a:stretch/>
        </p:blipFill>
        <p:spPr bwMode="auto">
          <a:xfrm rot="10800000">
            <a:off x="1419370" y="3429974"/>
            <a:ext cx="1451785" cy="16160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Nacho\Desktop\iigzVOGKTxY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71155" y="3429974"/>
            <a:ext cx="2154752" cy="16160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Nacho\Desktop\HG7bwFwIDk4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19" t="18072" r="7761" b="26426"/>
          <a:stretch/>
        </p:blipFill>
        <p:spPr bwMode="auto">
          <a:xfrm rot="16200000">
            <a:off x="741936" y="5582791"/>
            <a:ext cx="1490205" cy="7079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Nacho\Desktop\Vb9RxMIN2S4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27" t="7999" r="5295" b="5924"/>
          <a:stretch/>
        </p:blipFill>
        <p:spPr bwMode="auto">
          <a:xfrm rot="10800000">
            <a:off x="1841020" y="5191672"/>
            <a:ext cx="2107019" cy="14902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Nacho\Desktop\Tj71xgYwi7E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753" t="6102" r="10817" b="1"/>
          <a:stretch/>
        </p:blipFill>
        <p:spPr bwMode="auto">
          <a:xfrm rot="16200000">
            <a:off x="3814532" y="5222184"/>
            <a:ext cx="1490205" cy="14291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978539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96201" y="3969792"/>
            <a:ext cx="3161730" cy="24651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303592" y="1830505"/>
            <a:ext cx="4390033" cy="33718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50627" y="1883391"/>
            <a:ext cx="2565779" cy="19652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0154" y="996287"/>
            <a:ext cx="4530204" cy="694402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Работа с педагогами ДОУ</a:t>
            </a:r>
            <a:endParaRPr lang="ru-RU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130" y="1994280"/>
            <a:ext cx="4082956" cy="3062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35" y="4088357"/>
            <a:ext cx="2970662" cy="222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2554" y="1994280"/>
            <a:ext cx="2301924" cy="17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508488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146412"/>
            <a:ext cx="7886700" cy="4913194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Перспектива: продолжить работу по теме «ФОРМИРОВАНИЕ ФИНАНСОВОЙ ГРАМОТНОСТИ У ДЕТЕЙ СТАРШЕГО ДОШКОЛЬНОГО ВОЗРАСТА», а именно разработать и внедрить в практику детско-родительские проекты по формированию финансовой грамотности.</a:t>
            </a:r>
          </a:p>
        </p:txBody>
      </p:sp>
    </p:spTree>
    <p:extLst>
      <p:ext uri="{BB962C8B-B14F-4D97-AF65-F5344CB8AC3E}">
        <p14:creationId xmlns="" xmlns:p14="http://schemas.microsoft.com/office/powerpoint/2010/main" val="36525570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5345" y="2999145"/>
            <a:ext cx="7410733" cy="1325563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/>
              <a:t>Спасибо за внимание!</a:t>
            </a:r>
            <a:endParaRPr lang="ru-RU" sz="6000" dirty="0"/>
          </a:p>
        </p:txBody>
      </p:sp>
    </p:spTree>
    <p:extLst>
      <p:ext uri="{BB962C8B-B14F-4D97-AF65-F5344CB8AC3E}">
        <p14:creationId xmlns="" xmlns:p14="http://schemas.microsoft.com/office/powerpoint/2010/main" val="37362838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559558"/>
            <a:ext cx="7886700" cy="5617405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sz="3400" b="1" dirty="0"/>
              <a:t>Финансово грамотный гражданин </a:t>
            </a:r>
            <a:endParaRPr lang="ru-RU" sz="3400" b="1" dirty="0" smtClean="0"/>
          </a:p>
          <a:p>
            <a:pPr marL="0" indent="0" algn="ctr">
              <a:buNone/>
            </a:pPr>
            <a:r>
              <a:rPr lang="ru-RU" sz="3400" b="1" dirty="0" smtClean="0"/>
              <a:t>должен </a:t>
            </a:r>
            <a:r>
              <a:rPr lang="ru-RU" sz="3400" b="1" dirty="0"/>
              <a:t>как минимум: </a:t>
            </a:r>
            <a:endParaRPr lang="ru-RU" sz="3400" b="1" dirty="0" smtClean="0"/>
          </a:p>
          <a:p>
            <a:pPr marL="0" indent="0" algn="ctr">
              <a:buNone/>
            </a:pPr>
            <a:endParaRPr lang="ru-RU" sz="3400" dirty="0"/>
          </a:p>
          <a:p>
            <a:pPr marL="0" indent="0">
              <a:buNone/>
            </a:pPr>
            <a:r>
              <a:rPr lang="ru-RU" dirty="0">
                <a:sym typeface="Symbol"/>
              </a:rPr>
              <a:t></a:t>
            </a:r>
            <a:r>
              <a:rPr lang="ru-RU" dirty="0"/>
              <a:t> следить за состоянием личных финансов; </a:t>
            </a:r>
          </a:p>
          <a:p>
            <a:pPr marL="0" indent="0">
              <a:buNone/>
            </a:pPr>
            <a:r>
              <a:rPr lang="ru-RU" dirty="0">
                <a:sym typeface="Symbol"/>
              </a:rPr>
              <a:t></a:t>
            </a:r>
            <a:r>
              <a:rPr lang="ru-RU" dirty="0"/>
              <a:t> планировать свои доходы и расходы; </a:t>
            </a:r>
          </a:p>
          <a:p>
            <a:pPr marL="0" indent="0">
              <a:buNone/>
            </a:pPr>
            <a:r>
              <a:rPr lang="ru-RU" dirty="0">
                <a:sym typeface="Symbol"/>
              </a:rPr>
              <a:t></a:t>
            </a:r>
            <a:r>
              <a:rPr lang="ru-RU" dirty="0"/>
              <a:t> формировать долгосрочные сбережения и финансовую "подушку безопасности" для непредвиденных обстоятельств; </a:t>
            </a:r>
          </a:p>
          <a:p>
            <a:pPr marL="0" indent="0">
              <a:buNone/>
            </a:pPr>
            <a:r>
              <a:rPr lang="ru-RU" dirty="0">
                <a:sym typeface="Symbol"/>
              </a:rPr>
              <a:t></a:t>
            </a:r>
            <a:r>
              <a:rPr lang="ru-RU" dirty="0"/>
              <a:t> иметь представление о том, как искать и использовать необходимую финансовую информацию; </a:t>
            </a:r>
          </a:p>
          <a:p>
            <a:pPr marL="0" indent="0">
              <a:buNone/>
            </a:pPr>
            <a:r>
              <a:rPr lang="ru-RU" dirty="0">
                <a:sym typeface="Symbol"/>
              </a:rPr>
              <a:t></a:t>
            </a:r>
            <a:r>
              <a:rPr lang="ru-RU" dirty="0"/>
              <a:t> рационально выбирать финансовые услуги; </a:t>
            </a:r>
          </a:p>
          <a:p>
            <a:pPr marL="0" indent="0">
              <a:buNone/>
            </a:pPr>
            <a:r>
              <a:rPr lang="ru-RU" dirty="0">
                <a:sym typeface="Symbol"/>
              </a:rPr>
              <a:t></a:t>
            </a:r>
            <a:r>
              <a:rPr lang="ru-RU" dirty="0"/>
              <a:t> жить по средствам, избегая несоразмерных доходам долгов и неплатежей по ним; </a:t>
            </a:r>
          </a:p>
          <a:p>
            <a:pPr marL="0" indent="0">
              <a:buNone/>
            </a:pPr>
            <a:r>
              <a:rPr lang="ru-RU" dirty="0">
                <a:sym typeface="Symbol"/>
              </a:rPr>
              <a:t></a:t>
            </a:r>
            <a:r>
              <a:rPr lang="ru-RU" dirty="0"/>
              <a:t> знать и уметь отстаивать свои законные права как потребителя финансовых услуг; </a:t>
            </a:r>
          </a:p>
          <a:p>
            <a:pPr marL="0" indent="0">
              <a:buNone/>
            </a:pPr>
            <a:r>
              <a:rPr lang="ru-RU" dirty="0">
                <a:sym typeface="Symbol"/>
              </a:rPr>
              <a:t></a:t>
            </a:r>
            <a:r>
              <a:rPr lang="ru-RU" dirty="0"/>
              <a:t> быть способным распознавать признаки финансового мошенничества; </a:t>
            </a:r>
          </a:p>
          <a:p>
            <a:pPr marL="0" indent="0">
              <a:buNone/>
            </a:pPr>
            <a:r>
              <a:rPr lang="ru-RU" dirty="0">
                <a:sym typeface="Symbol"/>
              </a:rPr>
              <a:t></a:t>
            </a:r>
            <a:r>
              <a:rPr lang="ru-RU" dirty="0"/>
              <a:t> знать о рисках на рынке финансовых услуг; </a:t>
            </a:r>
          </a:p>
          <a:p>
            <a:pPr marL="0" indent="0">
              <a:buNone/>
            </a:pPr>
            <a:r>
              <a:rPr lang="ru-RU" dirty="0">
                <a:sym typeface="Symbol"/>
              </a:rPr>
              <a:t></a:t>
            </a:r>
            <a:r>
              <a:rPr lang="ru-RU" dirty="0"/>
              <a:t> знать и выполнять свои обязанности налогоплательщика; </a:t>
            </a:r>
          </a:p>
          <a:p>
            <a:pPr marL="0" indent="0">
              <a:buNone/>
            </a:pPr>
            <a:r>
              <a:rPr lang="ru-RU" dirty="0">
                <a:sym typeface="Symbol"/>
              </a:rPr>
              <a:t></a:t>
            </a:r>
            <a:r>
              <a:rPr lang="ru-RU" dirty="0"/>
              <a:t> вести финансовую подготовку к жизни на пенсии.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708069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941694" y="1201002"/>
            <a:ext cx="7260610" cy="16377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Актуальность – </a:t>
            </a:r>
            <a:r>
              <a:rPr lang="ru-RU" sz="2400" dirty="0" smtClean="0"/>
              <a:t>чем раньше дети узнают о роли денег в частной, </a:t>
            </a:r>
            <a:r>
              <a:rPr lang="ru-RU" sz="2400" dirty="0"/>
              <a:t>семейной и общественной жизни, тем раньше могут быть сформированы полезные финансовые привычки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68740" y="3234519"/>
            <a:ext cx="7861111" cy="29752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Новизна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</a:rPr>
              <a:t>моего опыта состоит в использовании комплексного подхода по формированию финансовой грамотности детей старшего дошкольного возраста, включающего  систему работы с дошкольниками по формированию финансовой грамотности в различных видах детской деятельности, создание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предметно-пространственной экономической среды, повышение  компетентности родителей и педагогов по вопросам формирования финансовой грамотности дошкольников</a:t>
            </a:r>
          </a:p>
        </p:txBody>
      </p:sp>
    </p:spTree>
    <p:extLst>
      <p:ext uri="{BB962C8B-B14F-4D97-AF65-F5344CB8AC3E}">
        <p14:creationId xmlns="" xmlns:p14="http://schemas.microsoft.com/office/powerpoint/2010/main" val="34527027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5820" y="1459766"/>
            <a:ext cx="3888759" cy="4367284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П</a:t>
            </a:r>
            <a:r>
              <a:rPr lang="ru-RU" sz="3200" dirty="0" smtClean="0"/>
              <a:t>рограмма </a:t>
            </a:r>
            <a:r>
              <a:rPr lang="ru-RU" sz="3200" dirty="0" smtClean="0"/>
              <a:t>по </a:t>
            </a:r>
            <a:r>
              <a:rPr lang="ru-RU" sz="3200" dirty="0"/>
              <a:t>формированию финансовой грамотности для детей 5-7 лет «Юные экономисты»</a:t>
            </a:r>
          </a:p>
        </p:txBody>
      </p:sp>
      <p:pic>
        <p:nvPicPr>
          <p:cNvPr id="9218" name="Picture 2" descr="C:\Users\Nacho\Desktop\Снимок экрана 2020-11-04 1335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467" y="928783"/>
            <a:ext cx="3981450" cy="5429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826496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887103" y="504966"/>
            <a:ext cx="7506269" cy="120100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Цель </a:t>
            </a:r>
            <a:r>
              <a:rPr lang="ru-RU" dirty="0">
                <a:solidFill>
                  <a:schemeClr val="tx1"/>
                </a:solidFill>
              </a:rPr>
              <a:t>программы </a:t>
            </a:r>
            <a:r>
              <a:rPr lang="ru-RU" b="1" dirty="0">
                <a:solidFill>
                  <a:schemeClr val="tx1"/>
                </a:solidFill>
              </a:rPr>
              <a:t>– </a:t>
            </a:r>
            <a:r>
              <a:rPr lang="ru-RU" dirty="0">
                <a:solidFill>
                  <a:schemeClr val="tx1"/>
                </a:solidFill>
              </a:rPr>
              <a:t>помочь детям пяти–семи лет войти в социально-экономическую жизнь, способствовать формированию основ финансовой грамотности у детей данного возраста.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91319" y="2047164"/>
            <a:ext cx="8284191" cy="440822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Задачи:</a:t>
            </a:r>
          </a:p>
          <a:p>
            <a:r>
              <a:rPr lang="ru-RU" sz="1600" dirty="0">
                <a:solidFill>
                  <a:schemeClr val="tx1"/>
                </a:solidFill>
              </a:rPr>
              <a:t>Помочь дошкольнику выработать следующие умения, навыки и личностные качества: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/>
                </a:solidFill>
              </a:rPr>
              <a:t>понимать и ценить окружающий предметный мир (мир вещей как результат труда людей</a:t>
            </a:r>
            <a:r>
              <a:rPr lang="ru-RU" sz="1600" dirty="0" smtClean="0">
                <a:solidFill>
                  <a:schemeClr val="tx1"/>
                </a:solidFill>
              </a:rPr>
              <a:t>);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уважать </a:t>
            </a:r>
            <a:r>
              <a:rPr lang="ru-RU" sz="1600" dirty="0">
                <a:solidFill>
                  <a:schemeClr val="tx1"/>
                </a:solidFill>
              </a:rPr>
              <a:t>людей, умеющих трудиться и честно зарабатывать </a:t>
            </a:r>
            <a:r>
              <a:rPr lang="ru-RU" sz="1600" dirty="0" smtClean="0">
                <a:solidFill>
                  <a:schemeClr val="tx1"/>
                </a:solidFill>
              </a:rPr>
              <a:t>деньги;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осознавать </a:t>
            </a:r>
            <a:r>
              <a:rPr lang="ru-RU" sz="1600" dirty="0">
                <a:solidFill>
                  <a:schemeClr val="tx1"/>
                </a:solidFill>
              </a:rPr>
              <a:t>взаимосвязь понятий «труд — продукт — деньги» и «стоимость продукта в зависимости от его качества», видеть красоту человеческого </a:t>
            </a:r>
            <a:r>
              <a:rPr lang="ru-RU" sz="1600" dirty="0" smtClean="0">
                <a:solidFill>
                  <a:schemeClr val="tx1"/>
                </a:solidFill>
              </a:rPr>
              <a:t>творения;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признавать </a:t>
            </a:r>
            <a:r>
              <a:rPr lang="ru-RU" sz="1600" dirty="0">
                <a:solidFill>
                  <a:schemeClr val="tx1"/>
                </a:solidFill>
              </a:rPr>
              <a:t>авторитетными качества человека-хозяина: бережливость, рациональность, экономность, трудолюбие и вместе с тем — щедрость, благородство, честность, отзывчивость, сочувствие (примеры материальной взаимопомощи, поддержки и т. п</a:t>
            </a:r>
            <a:r>
              <a:rPr lang="ru-RU" sz="1600" dirty="0" smtClean="0">
                <a:solidFill>
                  <a:schemeClr val="tx1"/>
                </a:solidFill>
              </a:rPr>
              <a:t>.);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рационально </a:t>
            </a:r>
            <a:r>
              <a:rPr lang="ru-RU" sz="1600" dirty="0">
                <a:solidFill>
                  <a:schemeClr val="tx1"/>
                </a:solidFill>
              </a:rPr>
              <a:t>оценивать способы и средства выполнения желаний, корректировать собственные потребности, выстраивать их иерархию и временную перспективу </a:t>
            </a:r>
            <a:r>
              <a:rPr lang="ru-RU" sz="1600" dirty="0" smtClean="0">
                <a:solidFill>
                  <a:schemeClr val="tx1"/>
                </a:solidFill>
              </a:rPr>
              <a:t>реализации;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применять </a:t>
            </a:r>
            <a:r>
              <a:rPr lang="ru-RU" sz="1600" dirty="0">
                <a:solidFill>
                  <a:schemeClr val="tx1"/>
                </a:solidFill>
              </a:rPr>
              <a:t>полученные умения и навыки в реальных жизненных ситуациях</a:t>
            </a:r>
          </a:p>
        </p:txBody>
      </p:sp>
    </p:spTree>
    <p:extLst>
      <p:ext uri="{BB962C8B-B14F-4D97-AF65-F5344CB8AC3E}">
        <p14:creationId xmlns="" xmlns:p14="http://schemas.microsoft.com/office/powerpoint/2010/main" val="41640841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298" y="638081"/>
            <a:ext cx="7886700" cy="2896689"/>
          </a:xfrm>
        </p:spPr>
        <p:txBody>
          <a:bodyPr>
            <a:noAutofit/>
          </a:bodyPr>
          <a:lstStyle/>
          <a:p>
            <a:pPr algn="ctr"/>
            <a:r>
              <a:rPr lang="ru-RU" sz="3600" dirty="0"/>
              <a:t>В содержании программы рассматриваются следующие финансово-экономические понятия и категории доступные для детей старшего дошкольного возраста: 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3493827"/>
            <a:ext cx="7886700" cy="2683136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 «</a:t>
            </a:r>
            <a:r>
              <a:rPr lang="ru-RU" dirty="0"/>
              <a:t>Потребности человека» </a:t>
            </a:r>
            <a:endParaRPr lang="ru-RU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«Труд и продукт (товар)» </a:t>
            </a:r>
            <a:endParaRPr lang="ru-RU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«Деньги и цена (стоимость)» </a:t>
            </a:r>
            <a:endParaRPr lang="ru-RU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«Семейный бюджет» </a:t>
            </a:r>
            <a:endParaRPr lang="ru-RU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«</a:t>
            </a:r>
            <a:r>
              <a:rPr lang="ru-RU" dirty="0" smtClean="0"/>
              <a:t>Реклама - </a:t>
            </a:r>
            <a:r>
              <a:rPr lang="ru-RU" dirty="0"/>
              <a:t>двигатель торговли»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358815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28" y="4314524"/>
            <a:ext cx="2699699" cy="2042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31056" y="3068761"/>
            <a:ext cx="4094279" cy="3022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733616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З</a:t>
            </a:r>
            <a:r>
              <a:rPr lang="ru-RU" sz="3200" dirty="0" smtClean="0"/>
              <a:t>анятие  </a:t>
            </a:r>
            <a:r>
              <a:rPr lang="ru-RU" sz="3200" dirty="0"/>
              <a:t>по формированию финансовой грамотности: «Путешествие с Монеткой по стране Экономике»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85" y="4449593"/>
            <a:ext cx="2724699" cy="202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u3IOhA9SQs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714" y="2950384"/>
            <a:ext cx="4097838" cy="299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196" y="2151989"/>
            <a:ext cx="1869743" cy="169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Nacho\Desktop\GIn8ZyA0-aY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523" b="13167"/>
          <a:stretch/>
        </p:blipFill>
        <p:spPr bwMode="auto">
          <a:xfrm>
            <a:off x="1656508" y="2273163"/>
            <a:ext cx="1837319" cy="16983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088555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945" y="624434"/>
            <a:ext cx="7886700" cy="125895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Занятие </a:t>
            </a:r>
            <a:r>
              <a:rPr lang="ru-RU" sz="3200" dirty="0"/>
              <a:t>по финансовой грамотности в форме </a:t>
            </a:r>
            <a:r>
              <a:rPr lang="ru-RU" sz="3200" dirty="0" err="1"/>
              <a:t>квеста</a:t>
            </a:r>
            <a:r>
              <a:rPr lang="ru-RU" sz="3200" dirty="0"/>
              <a:t> «Найдем клад»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4717" y="1881401"/>
            <a:ext cx="2190160" cy="285437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997" y="2661313"/>
            <a:ext cx="2607504" cy="3434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114" y="4066120"/>
            <a:ext cx="3567873" cy="2029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176" y="1881401"/>
            <a:ext cx="2643129" cy="20628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53" y="2014704"/>
            <a:ext cx="1962613" cy="2617192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041" y="1996613"/>
            <a:ext cx="2433398" cy="18323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257" y="4154226"/>
            <a:ext cx="3346450" cy="18843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230" y="2778861"/>
            <a:ext cx="2388609" cy="31989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78703761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486</TotalTime>
  <Words>586</Words>
  <Application>Microsoft Office PowerPoint</Application>
  <PresentationFormat>Экран (4:3)</PresentationFormat>
  <Paragraphs>62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Формирование финансовой грамотности у детей старшего дошкольного возраста в различных видах детской деятельности </vt:lpstr>
      <vt:lpstr>Стратегия повышения финансовой грамотности в Российской Федерации на 2017-2023 год</vt:lpstr>
      <vt:lpstr>Слайд 3</vt:lpstr>
      <vt:lpstr>Слайд 4</vt:lpstr>
      <vt:lpstr>Программа по формированию финансовой грамотности для детей 5-7 лет «Юные экономисты»</vt:lpstr>
      <vt:lpstr>Слайд 6</vt:lpstr>
      <vt:lpstr>В содержании программы рассматриваются следующие финансово-экономические понятия и категории доступные для детей старшего дошкольного возраста:  </vt:lpstr>
      <vt:lpstr>Занятие  по формированию финансовой грамотности: «Путешествие с Монеткой по стране Экономике» </vt:lpstr>
      <vt:lpstr>Занятие по финансовой грамотности в форме квеста «Найдем клад»</vt:lpstr>
      <vt:lpstr>Занятие по формированию финансовой грамотности «Поговорим о профессиях» Занятие по формированию финансовой грамотности «Почему взрослые работают?»</vt:lpstr>
      <vt:lpstr>Занятие по финансовой грамотности  «Дети и деньги» </vt:lpstr>
      <vt:lpstr>Виртуальные экскурсии</vt:lpstr>
      <vt:lpstr>Викторина  «Все профессии нужны»</vt:lpstr>
      <vt:lpstr>Сюжетно-ролевая игра «Универмаг», «Банк»</vt:lpstr>
      <vt:lpstr>Дидактические игры (Отгадывание ребусов;  Просмотр сказки «Муха Цокотуха»; изготовление рекламных буклетов)</vt:lpstr>
      <vt:lpstr>Ярмарка в дошкольном учреждении</vt:lpstr>
      <vt:lpstr>Предметно-пространственная экономическая среда</vt:lpstr>
      <vt:lpstr>Опорные схемы</vt:lpstr>
      <vt:lpstr>Мультимедийные презентации к занятиям</vt:lpstr>
      <vt:lpstr>ЛЭПбук по финансовой грамотности «Игровая Гнома Эконома»</vt:lpstr>
      <vt:lpstr>Контейнеры с атрибутами для сюжетно-ролевых игр</vt:lpstr>
      <vt:lpstr>Родительские собрания, буклеты, папки-передвижки, консультации</vt:lpstr>
      <vt:lpstr>Работа с педагогами ДОУ</vt:lpstr>
      <vt:lpstr>Перспектива: продолжить работу по теме «ФОРМИРОВАНИЕ ФИНАНСОВОЙ ГРАМОТНОСТИ У ДЕТЕЙ СТАРШЕГО ДОШКОЛЬНОГО ВОЗРАСТА», а именно разработать и внедрить в практику детско-родительские проекты по формированию финансовой грамотности.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admin</cp:lastModifiedBy>
  <cp:revision>39</cp:revision>
  <dcterms:created xsi:type="dcterms:W3CDTF">2020-10-04T10:32:20Z</dcterms:created>
  <dcterms:modified xsi:type="dcterms:W3CDTF">2020-11-09T04:50:24Z</dcterms:modified>
</cp:coreProperties>
</file>