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8" r:id="rId9"/>
    <p:sldId id="269" r:id="rId10"/>
    <p:sldId id="270" r:id="rId11"/>
    <p:sldId id="271" r:id="rId12"/>
    <p:sldId id="272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101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A979B-E516-4DC9-8080-C82E83E8373B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ED228-3CE0-478C-95AE-A2EDF7C6AD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5733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A979B-E516-4DC9-8080-C82E83E8373B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ED228-3CE0-478C-95AE-A2EDF7C6AD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7005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A979B-E516-4DC9-8080-C82E83E8373B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ED228-3CE0-478C-95AE-A2EDF7C6AD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9487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A979B-E516-4DC9-8080-C82E83E8373B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ED228-3CE0-478C-95AE-A2EDF7C6AD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117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A979B-E516-4DC9-8080-C82E83E8373B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ED228-3CE0-478C-95AE-A2EDF7C6AD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8962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A979B-E516-4DC9-8080-C82E83E8373B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ED228-3CE0-478C-95AE-A2EDF7C6AD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0241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A979B-E516-4DC9-8080-C82E83E8373B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ED228-3CE0-478C-95AE-A2EDF7C6AD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680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A979B-E516-4DC9-8080-C82E83E8373B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ED228-3CE0-478C-95AE-A2EDF7C6AD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8335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A979B-E516-4DC9-8080-C82E83E8373B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ED228-3CE0-478C-95AE-A2EDF7C6AD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682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A979B-E516-4DC9-8080-C82E83E8373B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ED228-3CE0-478C-95AE-A2EDF7C6AD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6030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A979B-E516-4DC9-8080-C82E83E8373B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ED228-3CE0-478C-95AE-A2EDF7C6AD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7266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8A979B-E516-4DC9-8080-C82E83E8373B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AED228-3CE0-478C-95AE-A2EDF7C6AD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5985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20337" cy="686281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3978" y="1435936"/>
            <a:ext cx="10952747" cy="2967622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  <a:latin typeface="Gabriola" panose="04040605051002020D02" pitchFamily="82" charset="0"/>
              </a:rPr>
              <a:t>Проект «Народные промыслы России»</a:t>
            </a:r>
            <a:br>
              <a:rPr lang="ru-RU" sz="6000" b="1" dirty="0" smtClean="0">
                <a:solidFill>
                  <a:srgbClr val="C00000"/>
                </a:solidFill>
                <a:latin typeface="Gabriola" panose="04040605051002020D02" pitchFamily="82" charset="0"/>
              </a:rPr>
            </a:br>
            <a:r>
              <a:rPr lang="ru-RU" sz="6000" b="1" dirty="0" smtClean="0">
                <a:solidFill>
                  <a:srgbClr val="C00000"/>
                </a:solidFill>
                <a:latin typeface="Gabriola" panose="04040605051002020D02" pitchFamily="82" charset="0"/>
              </a:rPr>
              <a:t>подготовительная группа № 11</a:t>
            </a:r>
            <a:br>
              <a:rPr lang="ru-RU" sz="6000" b="1" dirty="0" smtClean="0">
                <a:solidFill>
                  <a:srgbClr val="C00000"/>
                </a:solidFill>
                <a:latin typeface="Gabriola" panose="04040605051002020D02" pitchFamily="82" charset="0"/>
              </a:rPr>
            </a:br>
            <a:r>
              <a:rPr lang="ru-RU" sz="6000" b="1" dirty="0" smtClean="0">
                <a:solidFill>
                  <a:srgbClr val="C00000"/>
                </a:solidFill>
                <a:latin typeface="Gabriola" panose="04040605051002020D02" pitchFamily="82" charset="0"/>
              </a:rPr>
              <a:t>Воспитатели: Тамбулова С.К.</a:t>
            </a:r>
            <a:br>
              <a:rPr lang="ru-RU" sz="6000" b="1" dirty="0" smtClean="0">
                <a:solidFill>
                  <a:srgbClr val="C00000"/>
                </a:solidFill>
                <a:latin typeface="Gabriola" panose="04040605051002020D02" pitchFamily="82" charset="0"/>
              </a:rPr>
            </a:br>
            <a:r>
              <a:rPr lang="ru-RU" sz="6000" b="1" dirty="0" err="1" smtClean="0">
                <a:solidFill>
                  <a:srgbClr val="C00000"/>
                </a:solidFill>
                <a:latin typeface="Gabriola" panose="04040605051002020D02" pitchFamily="82" charset="0"/>
              </a:rPr>
              <a:t>Мифтяева</a:t>
            </a:r>
            <a:r>
              <a:rPr lang="ru-RU" sz="6000" b="1" dirty="0" smtClean="0">
                <a:solidFill>
                  <a:srgbClr val="C00000"/>
                </a:solidFill>
                <a:latin typeface="Gabriola" panose="04040605051002020D02" pitchFamily="82" charset="0"/>
              </a:rPr>
              <a:t> Ф.С.</a:t>
            </a:r>
            <a:endParaRPr lang="ru-RU" sz="6000" b="1" dirty="0">
              <a:solidFill>
                <a:srgbClr val="C00000"/>
              </a:solidFill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9018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20337" cy="686281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3346" y="348916"/>
            <a:ext cx="11085096" cy="1985210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Gabriola" panose="04040605051002020D02" pitchFamily="82" charset="0"/>
              </a:rPr>
              <a:t>Знакомство с городецкой </a:t>
            </a:r>
            <a:r>
              <a:rPr lang="ru-RU" b="1" dirty="0" smtClean="0">
                <a:solidFill>
                  <a:srgbClr val="C00000"/>
                </a:solidFill>
                <a:latin typeface="Gabriola" panose="04040605051002020D02" pitchFamily="82" charset="0"/>
              </a:rPr>
              <a:t>росписью (17.02.22)</a:t>
            </a:r>
            <a:r>
              <a:rPr lang="ru-RU" sz="3200" dirty="0">
                <a:solidFill>
                  <a:srgbClr val="C00000"/>
                </a:solidFill>
                <a:latin typeface="Gabriola" panose="04040605051002020D02" pitchFamily="82" charset="0"/>
              </a:rPr>
              <a:t/>
            </a:r>
            <a:br>
              <a:rPr lang="ru-RU" sz="3200" dirty="0">
                <a:solidFill>
                  <a:srgbClr val="C00000"/>
                </a:solidFill>
                <a:latin typeface="Gabriola" panose="04040605051002020D02" pitchFamily="82" charset="0"/>
              </a:rPr>
            </a:br>
            <a:r>
              <a:rPr lang="ru-RU" sz="3200" dirty="0">
                <a:solidFill>
                  <a:srgbClr val="C00000"/>
                </a:solidFill>
                <a:latin typeface="Gabriola" panose="04040605051002020D02" pitchFamily="82" charset="0"/>
              </a:rPr>
              <a:t/>
            </a:r>
            <a:br>
              <a:rPr lang="ru-RU" sz="3200" dirty="0">
                <a:solidFill>
                  <a:srgbClr val="C00000"/>
                </a:solidFill>
                <a:latin typeface="Gabriola" panose="04040605051002020D02" pitchFamily="82" charset="0"/>
              </a:rPr>
            </a:br>
            <a:r>
              <a:rPr lang="ru-RU" sz="2400" dirty="0">
                <a:solidFill>
                  <a:srgbClr val="C00000"/>
                </a:solidFill>
                <a:latin typeface="Gabriola" panose="04040605051002020D02" pitchFamily="82" charset="0"/>
              </a:rPr>
              <a:t/>
            </a:r>
            <a:br>
              <a:rPr lang="ru-RU" sz="2400" dirty="0">
                <a:solidFill>
                  <a:srgbClr val="C00000"/>
                </a:solidFill>
                <a:latin typeface="Gabriola" panose="04040605051002020D02" pitchFamily="82" charset="0"/>
              </a:rPr>
            </a:br>
            <a:endParaRPr lang="ru-RU" sz="2400" dirty="0">
              <a:solidFill>
                <a:srgbClr val="C00000"/>
              </a:solidFill>
              <a:latin typeface="Gabriola" panose="04040605051002020D02" pitchFamily="82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548" y="1106905"/>
            <a:ext cx="5438274" cy="4078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2210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813"/>
            <a:ext cx="12320337" cy="686281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3346" y="348916"/>
            <a:ext cx="11085096" cy="1985210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Gabriola" panose="04040605051002020D02" pitchFamily="82" charset="0"/>
              </a:rPr>
              <a:t>Знакомство с гжельской </a:t>
            </a:r>
            <a:r>
              <a:rPr lang="ru-RU" b="1" dirty="0" smtClean="0">
                <a:solidFill>
                  <a:srgbClr val="C00000"/>
                </a:solidFill>
                <a:latin typeface="Gabriola" panose="04040605051002020D02" pitchFamily="82" charset="0"/>
              </a:rPr>
              <a:t>росписью (18.02.22)</a:t>
            </a:r>
            <a:r>
              <a:rPr lang="ru-RU" sz="3200" dirty="0">
                <a:solidFill>
                  <a:srgbClr val="C00000"/>
                </a:solidFill>
                <a:latin typeface="Gabriola" panose="04040605051002020D02" pitchFamily="82" charset="0"/>
              </a:rPr>
              <a:t/>
            </a:r>
            <a:br>
              <a:rPr lang="ru-RU" sz="3200" dirty="0">
                <a:solidFill>
                  <a:srgbClr val="C00000"/>
                </a:solidFill>
                <a:latin typeface="Gabriola" panose="04040605051002020D02" pitchFamily="82" charset="0"/>
              </a:rPr>
            </a:br>
            <a:r>
              <a:rPr lang="ru-RU" sz="3200" dirty="0">
                <a:solidFill>
                  <a:srgbClr val="C00000"/>
                </a:solidFill>
                <a:latin typeface="Gabriola" panose="04040605051002020D02" pitchFamily="82" charset="0"/>
              </a:rPr>
              <a:t/>
            </a:r>
            <a:br>
              <a:rPr lang="ru-RU" sz="3200" dirty="0">
                <a:solidFill>
                  <a:srgbClr val="C00000"/>
                </a:solidFill>
                <a:latin typeface="Gabriola" panose="04040605051002020D02" pitchFamily="82" charset="0"/>
              </a:rPr>
            </a:br>
            <a:r>
              <a:rPr lang="ru-RU" sz="2400" dirty="0">
                <a:solidFill>
                  <a:srgbClr val="C00000"/>
                </a:solidFill>
                <a:latin typeface="Gabriola" panose="04040605051002020D02" pitchFamily="82" charset="0"/>
              </a:rPr>
              <a:t/>
            </a:r>
            <a:br>
              <a:rPr lang="ru-RU" sz="2400" dirty="0">
                <a:solidFill>
                  <a:srgbClr val="C00000"/>
                </a:solidFill>
                <a:latin typeface="Gabriola" panose="04040605051002020D02" pitchFamily="82" charset="0"/>
              </a:rPr>
            </a:br>
            <a:endParaRPr lang="ru-RU" sz="2400" dirty="0">
              <a:solidFill>
                <a:srgbClr val="C00000"/>
              </a:solidFill>
              <a:latin typeface="Gabriola" panose="04040605051002020D02" pitchFamily="82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515" y="1046748"/>
            <a:ext cx="5562600" cy="4171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0917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20337" cy="686281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3346" y="661737"/>
            <a:ext cx="11085096" cy="4932948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Gabriola" panose="04040605051002020D02" pitchFamily="82" charset="0"/>
              </a:rPr>
              <a:t>Результаты</a:t>
            </a:r>
            <a:r>
              <a:rPr lang="ru-RU" sz="3600" b="1" dirty="0">
                <a:solidFill>
                  <a:srgbClr val="C00000"/>
                </a:solidFill>
                <a:latin typeface="Gabriola" panose="04040605051002020D02" pitchFamily="82" charset="0"/>
              </a:rPr>
              <a:t> проектной </a:t>
            </a:r>
            <a:r>
              <a:rPr lang="ru-RU" sz="3600" b="1" dirty="0" smtClean="0">
                <a:solidFill>
                  <a:srgbClr val="C00000"/>
                </a:solidFill>
                <a:latin typeface="Gabriola" panose="04040605051002020D02" pitchFamily="82" charset="0"/>
              </a:rPr>
              <a:t>деятельности:</a:t>
            </a:r>
            <a:r>
              <a:rPr lang="ru-RU" sz="3600" b="1" dirty="0">
                <a:solidFill>
                  <a:srgbClr val="C00000"/>
                </a:solidFill>
                <a:latin typeface="Gabriola" panose="04040605051002020D02" pitchFamily="82" charset="0"/>
              </a:rPr>
              <a:t/>
            </a:r>
            <a:br>
              <a:rPr lang="ru-RU" sz="3600" b="1" dirty="0">
                <a:solidFill>
                  <a:srgbClr val="C00000"/>
                </a:solidFill>
                <a:latin typeface="Gabriola" panose="04040605051002020D02" pitchFamily="82" charset="0"/>
              </a:rPr>
            </a:br>
            <a:r>
              <a:rPr lang="ru-RU" sz="3600" dirty="0">
                <a:solidFill>
                  <a:srgbClr val="C00000"/>
                </a:solidFill>
                <a:latin typeface="Gabriola" panose="04040605051002020D02" pitchFamily="82" charset="0"/>
              </a:rPr>
              <a:t>• в результате проекта у детей пополнились, систематизировались знания и представления о декоративно – прикладном </a:t>
            </a:r>
            <a:r>
              <a:rPr lang="ru-RU" sz="3600" dirty="0" smtClean="0">
                <a:solidFill>
                  <a:srgbClr val="C00000"/>
                </a:solidFill>
                <a:latin typeface="Gabriola" panose="04040605051002020D02" pitchFamily="82" charset="0"/>
              </a:rPr>
              <a:t>искусстве</a:t>
            </a:r>
            <a:r>
              <a:rPr lang="ru-RU" sz="3600" dirty="0">
                <a:solidFill>
                  <a:srgbClr val="C00000"/>
                </a:solidFill>
                <a:latin typeface="Gabriola" panose="04040605051002020D02" pitchFamily="82" charset="0"/>
              </a:rPr>
              <a:t>;</a:t>
            </a:r>
            <a:r>
              <a:rPr lang="ru-RU" sz="3600" dirty="0" smtClean="0">
                <a:solidFill>
                  <a:srgbClr val="C00000"/>
                </a:solidFill>
                <a:latin typeface="Gabriola" panose="04040605051002020D02" pitchFamily="82" charset="0"/>
              </a:rPr>
              <a:t/>
            </a:r>
            <a:br>
              <a:rPr lang="ru-RU" sz="3600" dirty="0" smtClean="0">
                <a:solidFill>
                  <a:srgbClr val="C00000"/>
                </a:solidFill>
                <a:latin typeface="Gabriola" panose="04040605051002020D02" pitchFamily="82" charset="0"/>
              </a:rPr>
            </a:br>
            <a:r>
              <a:rPr lang="ru-RU" sz="3600" dirty="0">
                <a:solidFill>
                  <a:srgbClr val="C00000"/>
                </a:solidFill>
                <a:latin typeface="Gabriola" panose="04040605051002020D02" pitchFamily="82" charset="0"/>
              </a:rPr>
              <a:t>• </a:t>
            </a:r>
            <a:r>
              <a:rPr lang="ru-RU" sz="3600" dirty="0" smtClean="0">
                <a:solidFill>
                  <a:srgbClr val="C00000"/>
                </a:solidFill>
                <a:latin typeface="Gabriola" panose="04040605051002020D02" pitchFamily="82" charset="0"/>
              </a:rPr>
              <a:t>удалось активизировать детей </a:t>
            </a:r>
            <a:r>
              <a:rPr lang="ru-RU" sz="3600" dirty="0">
                <a:solidFill>
                  <a:srgbClr val="C00000"/>
                </a:solidFill>
                <a:latin typeface="Gabriola" panose="04040605051002020D02" pitchFamily="82" charset="0"/>
              </a:rPr>
              <a:t>по работе над проектом;</a:t>
            </a:r>
            <a:br>
              <a:rPr lang="ru-RU" sz="3600" dirty="0">
                <a:solidFill>
                  <a:srgbClr val="C00000"/>
                </a:solidFill>
                <a:latin typeface="Gabriola" panose="04040605051002020D02" pitchFamily="82" charset="0"/>
              </a:rPr>
            </a:br>
            <a:r>
              <a:rPr lang="ru-RU" sz="3600" dirty="0">
                <a:solidFill>
                  <a:srgbClr val="C00000"/>
                </a:solidFill>
                <a:latin typeface="Gabriola" panose="04040605051002020D02" pitchFamily="82" charset="0"/>
              </a:rPr>
              <a:t>• возросла познавательная активность детей;</a:t>
            </a:r>
            <a:br>
              <a:rPr lang="ru-RU" sz="3600" dirty="0">
                <a:solidFill>
                  <a:srgbClr val="C00000"/>
                </a:solidFill>
                <a:latin typeface="Gabriola" panose="04040605051002020D02" pitchFamily="82" charset="0"/>
              </a:rPr>
            </a:br>
            <a:r>
              <a:rPr lang="ru-RU" sz="3600" dirty="0">
                <a:solidFill>
                  <a:srgbClr val="C00000"/>
                </a:solidFill>
                <a:latin typeface="Gabriola" panose="04040605051002020D02" pitchFamily="82" charset="0"/>
              </a:rPr>
              <a:t>• работа над проектом способствовала развитию творческого мышления и </a:t>
            </a:r>
            <a:r>
              <a:rPr lang="ru-RU" sz="3600" dirty="0" smtClean="0">
                <a:solidFill>
                  <a:srgbClr val="C00000"/>
                </a:solidFill>
                <a:latin typeface="Gabriola" panose="04040605051002020D02" pitchFamily="82" charset="0"/>
              </a:rPr>
              <a:t>воображения.</a:t>
            </a:r>
            <a:r>
              <a:rPr lang="ru-RU" dirty="0"/>
              <a:t/>
            </a:r>
            <a:br>
              <a:rPr lang="ru-RU" dirty="0"/>
            </a:br>
            <a:r>
              <a:rPr lang="ru-RU" sz="3200" dirty="0">
                <a:solidFill>
                  <a:srgbClr val="C00000"/>
                </a:solidFill>
                <a:latin typeface="Gabriola" panose="04040605051002020D02" pitchFamily="82" charset="0"/>
              </a:rPr>
              <a:t/>
            </a:r>
            <a:br>
              <a:rPr lang="ru-RU" sz="3200" dirty="0">
                <a:solidFill>
                  <a:srgbClr val="C00000"/>
                </a:solidFill>
                <a:latin typeface="Gabriola" panose="04040605051002020D02" pitchFamily="82" charset="0"/>
              </a:rPr>
            </a:br>
            <a:r>
              <a:rPr lang="ru-RU" sz="2400" dirty="0">
                <a:solidFill>
                  <a:srgbClr val="C00000"/>
                </a:solidFill>
                <a:latin typeface="Gabriola" panose="04040605051002020D02" pitchFamily="82" charset="0"/>
              </a:rPr>
              <a:t/>
            </a:r>
            <a:br>
              <a:rPr lang="ru-RU" sz="2400" dirty="0">
                <a:solidFill>
                  <a:srgbClr val="C00000"/>
                </a:solidFill>
                <a:latin typeface="Gabriola" panose="04040605051002020D02" pitchFamily="82" charset="0"/>
              </a:rPr>
            </a:br>
            <a:r>
              <a:rPr lang="ru-RU" sz="2400" dirty="0">
                <a:solidFill>
                  <a:srgbClr val="C00000"/>
                </a:solidFill>
                <a:latin typeface="Gabriola" panose="04040605051002020D02" pitchFamily="82" charset="0"/>
              </a:rPr>
              <a:t/>
            </a:r>
            <a:br>
              <a:rPr lang="ru-RU" sz="2400" dirty="0">
                <a:solidFill>
                  <a:srgbClr val="C00000"/>
                </a:solidFill>
                <a:latin typeface="Gabriola" panose="04040605051002020D02" pitchFamily="82" charset="0"/>
              </a:rPr>
            </a:br>
            <a:endParaRPr lang="ru-RU" sz="2400" dirty="0">
              <a:solidFill>
                <a:srgbClr val="C00000"/>
              </a:solidFill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2429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20337" cy="686281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3978" y="1435936"/>
            <a:ext cx="10952747" cy="2967622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  <a:latin typeface="Gabriola" panose="04040605051002020D02" pitchFamily="82" charset="0"/>
              </a:rPr>
              <a:t>                            Паспорт</a:t>
            </a:r>
            <a:r>
              <a:rPr lang="ru-RU" sz="5400" b="1" dirty="0">
                <a:solidFill>
                  <a:srgbClr val="C00000"/>
                </a:solidFill>
                <a:latin typeface="Gabriola" panose="04040605051002020D02" pitchFamily="82" charset="0"/>
              </a:rPr>
              <a:t> </a:t>
            </a:r>
            <a:r>
              <a:rPr lang="ru-RU" sz="5400" b="1" dirty="0" smtClean="0">
                <a:solidFill>
                  <a:srgbClr val="C00000"/>
                </a:solidFill>
                <a:latin typeface="Gabriola" panose="04040605051002020D02" pitchFamily="82" charset="0"/>
              </a:rPr>
              <a:t>проекта:</a:t>
            </a:r>
            <a:r>
              <a:rPr lang="ru-RU" sz="3600" b="1" dirty="0">
                <a:solidFill>
                  <a:srgbClr val="C00000"/>
                </a:solidFill>
                <a:latin typeface="Gabriola" panose="04040605051002020D02" pitchFamily="82" charset="0"/>
              </a:rPr>
              <a:t/>
            </a:r>
            <a:br>
              <a:rPr lang="ru-RU" sz="3600" b="1" dirty="0">
                <a:solidFill>
                  <a:srgbClr val="C00000"/>
                </a:solidFill>
                <a:latin typeface="Gabriola" panose="04040605051002020D02" pitchFamily="82" charset="0"/>
              </a:rPr>
            </a:br>
            <a:r>
              <a:rPr lang="ru-RU" sz="3600" b="1" dirty="0">
                <a:solidFill>
                  <a:srgbClr val="C00000"/>
                </a:solidFill>
                <a:latin typeface="Gabriola" panose="04040605051002020D02" pitchFamily="82" charset="0"/>
              </a:rPr>
              <a:t>Вид </a:t>
            </a:r>
            <a:r>
              <a:rPr lang="ru-RU" sz="3600" b="1" dirty="0" smtClean="0">
                <a:solidFill>
                  <a:srgbClr val="C00000"/>
                </a:solidFill>
                <a:latin typeface="Gabriola" panose="04040605051002020D02" pitchFamily="82" charset="0"/>
              </a:rPr>
              <a:t>проекта: </a:t>
            </a:r>
            <a:r>
              <a:rPr lang="ru-RU" sz="3600" dirty="0">
                <a:solidFill>
                  <a:srgbClr val="C00000"/>
                </a:solidFill>
                <a:latin typeface="Gabriola" panose="04040605051002020D02" pitchFamily="82" charset="0"/>
              </a:rPr>
              <a:t>творческий.</a:t>
            </a:r>
            <a:br>
              <a:rPr lang="ru-RU" sz="3600" dirty="0">
                <a:solidFill>
                  <a:srgbClr val="C00000"/>
                </a:solidFill>
                <a:latin typeface="Gabriola" panose="04040605051002020D02" pitchFamily="82" charset="0"/>
              </a:rPr>
            </a:br>
            <a:r>
              <a:rPr lang="ru-RU" sz="3600" b="1" dirty="0">
                <a:solidFill>
                  <a:srgbClr val="C00000"/>
                </a:solidFill>
                <a:latin typeface="Gabriola" panose="04040605051002020D02" pitchFamily="82" charset="0"/>
              </a:rPr>
              <a:t>Продолжительность:</a:t>
            </a:r>
            <a:r>
              <a:rPr lang="ru-RU" sz="3600" dirty="0">
                <a:solidFill>
                  <a:srgbClr val="C00000"/>
                </a:solidFill>
                <a:latin typeface="Gabriola" panose="04040605051002020D02" pitchFamily="82" charset="0"/>
              </a:rPr>
              <a:t> краткосрочный </a:t>
            </a:r>
            <a:r>
              <a:rPr lang="ru-RU" sz="3600" dirty="0" smtClean="0">
                <a:solidFill>
                  <a:srgbClr val="C00000"/>
                </a:solidFill>
                <a:latin typeface="Gabriola" panose="04040605051002020D02" pitchFamily="82" charset="0"/>
              </a:rPr>
              <a:t>(14.02.22 </a:t>
            </a:r>
            <a:r>
              <a:rPr lang="ru-RU" sz="3600" dirty="0">
                <a:solidFill>
                  <a:srgbClr val="C00000"/>
                </a:solidFill>
                <a:latin typeface="Gabriola" panose="04040605051002020D02" pitchFamily="82" charset="0"/>
              </a:rPr>
              <a:t>– </a:t>
            </a:r>
            <a:r>
              <a:rPr lang="ru-RU" sz="3600" dirty="0" smtClean="0">
                <a:solidFill>
                  <a:srgbClr val="C00000"/>
                </a:solidFill>
                <a:latin typeface="Gabriola" panose="04040605051002020D02" pitchFamily="82" charset="0"/>
              </a:rPr>
              <a:t>18.02.22)</a:t>
            </a:r>
            <a:r>
              <a:rPr lang="ru-RU" sz="3600" dirty="0">
                <a:solidFill>
                  <a:srgbClr val="C00000"/>
                </a:solidFill>
                <a:latin typeface="Gabriola" panose="04040605051002020D02" pitchFamily="82" charset="0"/>
              </a:rPr>
              <a:t/>
            </a:r>
            <a:br>
              <a:rPr lang="ru-RU" sz="3600" dirty="0">
                <a:solidFill>
                  <a:srgbClr val="C00000"/>
                </a:solidFill>
                <a:latin typeface="Gabriola" panose="04040605051002020D02" pitchFamily="82" charset="0"/>
              </a:rPr>
            </a:br>
            <a:r>
              <a:rPr lang="ru-RU" sz="3600" b="1" dirty="0">
                <a:solidFill>
                  <a:srgbClr val="C00000"/>
                </a:solidFill>
                <a:latin typeface="Gabriola" panose="04040605051002020D02" pitchFamily="82" charset="0"/>
              </a:rPr>
              <a:t>Участники:</a:t>
            </a:r>
            <a:r>
              <a:rPr lang="ru-RU" sz="3600" dirty="0">
                <a:solidFill>
                  <a:srgbClr val="C00000"/>
                </a:solidFill>
                <a:latin typeface="Gabriola" panose="04040605051002020D02" pitchFamily="82" charset="0"/>
              </a:rPr>
              <a:t> дети подготовительной группы, </a:t>
            </a:r>
            <a:r>
              <a:rPr lang="ru-RU" sz="3600" dirty="0" smtClean="0">
                <a:solidFill>
                  <a:srgbClr val="C00000"/>
                </a:solidFill>
                <a:latin typeface="Gabriola" panose="04040605051002020D02" pitchFamily="82" charset="0"/>
              </a:rPr>
              <a:t>воспитатели</a:t>
            </a:r>
            <a:r>
              <a:rPr lang="ru-RU" sz="3600" dirty="0">
                <a:solidFill>
                  <a:srgbClr val="C00000"/>
                </a:solidFill>
                <a:latin typeface="Gabriola" panose="04040605051002020D02" pitchFamily="82" charset="0"/>
              </a:rPr>
              <a:t>.</a:t>
            </a:r>
            <a:br>
              <a:rPr lang="ru-RU" sz="3600" dirty="0">
                <a:solidFill>
                  <a:srgbClr val="C00000"/>
                </a:solidFill>
                <a:latin typeface="Gabriola" panose="04040605051002020D02" pitchFamily="82" charset="0"/>
              </a:rPr>
            </a:br>
            <a:endParaRPr lang="ru-RU" sz="3600" dirty="0">
              <a:solidFill>
                <a:srgbClr val="C00000"/>
              </a:solidFill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391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20337" cy="686281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3978" y="673768"/>
            <a:ext cx="11085096" cy="4403558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Gabriola" panose="04040605051002020D02" pitchFamily="82" charset="0"/>
              </a:rPr>
              <a:t>Актуальность:</a:t>
            </a:r>
            <a:r>
              <a:rPr lang="ru-RU" sz="3200" dirty="0">
                <a:solidFill>
                  <a:srgbClr val="C00000"/>
                </a:solidFill>
                <a:latin typeface="Gabriola" panose="04040605051002020D02" pitchFamily="82" charset="0"/>
              </a:rPr>
              <a:t> В наше время мало внимания уделяется знакомству детей с различными видами декоративно – прикладного искусства и с народными традициями. Через знакомство с народным декоративно-прикладным искусством, которое несет в себе национальные традиции, дошкольник соприкасается с жизнью народа, с тем, чем народ живет в прошлом и настоящем. Народное декоративно-прикладное творчество развивает образное мышление ребенка, фантазию, влияет на творческий процесс. Связанное с декоративным творчеством художественное слово только усиливает процесс формирования нравственно-патриотических чувств подрастающего поколения.</a:t>
            </a:r>
            <a:r>
              <a:rPr lang="ru-RU" dirty="0">
                <a:solidFill>
                  <a:srgbClr val="C00000"/>
                </a:solidFill>
                <a:latin typeface="Gabriola" panose="04040605051002020D02" pitchFamily="82" charset="0"/>
              </a:rPr>
              <a:t/>
            </a:r>
            <a:br>
              <a:rPr lang="ru-RU" dirty="0">
                <a:solidFill>
                  <a:srgbClr val="C00000"/>
                </a:solidFill>
                <a:latin typeface="Gabriola" panose="04040605051002020D02" pitchFamily="82" charset="0"/>
              </a:rPr>
            </a:br>
            <a:endParaRPr lang="ru-RU" sz="2000" dirty="0">
              <a:solidFill>
                <a:srgbClr val="C00000"/>
              </a:solidFill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6573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20337" cy="686281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3346" y="661737"/>
            <a:ext cx="11085096" cy="4932948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Gabriola" panose="04040605051002020D02" pitchFamily="82" charset="0"/>
              </a:rPr>
              <a:t>Цель:</a:t>
            </a:r>
            <a:r>
              <a:rPr lang="ru-RU" sz="2400" dirty="0">
                <a:solidFill>
                  <a:srgbClr val="C00000"/>
                </a:solidFill>
                <a:latin typeface="Gabriola" panose="04040605051002020D02" pitchFamily="82" charset="0"/>
              </a:rPr>
              <a:t> создание условий для развития познавательных и творческих способностей детей в процессе разработки совместного проекта, продолжить знакомство детей: с народными традициями и обычаями, с народным декоративно прикладным искусством.</a:t>
            </a:r>
            <a:br>
              <a:rPr lang="ru-RU" sz="2400" dirty="0">
                <a:solidFill>
                  <a:srgbClr val="C00000"/>
                </a:solidFill>
                <a:latin typeface="Gabriola" panose="04040605051002020D02" pitchFamily="82" charset="0"/>
              </a:rPr>
            </a:br>
            <a:r>
              <a:rPr lang="ru-RU" sz="2400" b="1" dirty="0">
                <a:solidFill>
                  <a:srgbClr val="C00000"/>
                </a:solidFill>
                <a:latin typeface="Gabriola" panose="04040605051002020D02" pitchFamily="82" charset="0"/>
              </a:rPr>
              <a:t>Задачи проекта :</a:t>
            </a:r>
            <a:br>
              <a:rPr lang="ru-RU" sz="2400" b="1" dirty="0">
                <a:solidFill>
                  <a:srgbClr val="C00000"/>
                </a:solidFill>
                <a:latin typeface="Gabriola" panose="04040605051002020D02" pitchFamily="82" charset="0"/>
              </a:rPr>
            </a:br>
            <a:r>
              <a:rPr lang="ru-RU" sz="2400" dirty="0">
                <a:solidFill>
                  <a:srgbClr val="C00000"/>
                </a:solidFill>
                <a:latin typeface="Gabriola" panose="04040605051002020D02" pitchFamily="82" charset="0"/>
              </a:rPr>
              <a:t>- Познакомить детей с народными промыслами;</a:t>
            </a:r>
            <a:br>
              <a:rPr lang="ru-RU" sz="2400" dirty="0">
                <a:solidFill>
                  <a:srgbClr val="C00000"/>
                </a:solidFill>
                <a:latin typeface="Gabriola" panose="04040605051002020D02" pitchFamily="82" charset="0"/>
              </a:rPr>
            </a:br>
            <a:r>
              <a:rPr lang="ru-RU" sz="2400" dirty="0">
                <a:solidFill>
                  <a:srgbClr val="C00000"/>
                </a:solidFill>
                <a:latin typeface="Gabriola" panose="04040605051002020D02" pitchFamily="82" charset="0"/>
              </a:rPr>
              <a:t>- Содействовать развитию речи ребенка: обогащать словарь, повышать выразительность речи;</a:t>
            </a:r>
            <a:br>
              <a:rPr lang="ru-RU" sz="2400" dirty="0">
                <a:solidFill>
                  <a:srgbClr val="C00000"/>
                </a:solidFill>
                <a:latin typeface="Gabriola" panose="04040605051002020D02" pitchFamily="82" charset="0"/>
              </a:rPr>
            </a:br>
            <a:r>
              <a:rPr lang="ru-RU" sz="2400" dirty="0">
                <a:solidFill>
                  <a:srgbClr val="C00000"/>
                </a:solidFill>
                <a:latin typeface="Gabriola" panose="04040605051002020D02" pitchFamily="82" charset="0"/>
              </a:rPr>
              <a:t>- Развивать индивидуальные эмоциональные проявления во всех видах деятельности; </a:t>
            </a:r>
            <a:r>
              <a:rPr lang="ru-RU" sz="2400" dirty="0" smtClean="0">
                <a:solidFill>
                  <a:srgbClr val="C00000"/>
                </a:solidFill>
                <a:latin typeface="Gabriola" panose="04040605051002020D02" pitchFamily="82" charset="0"/>
              </a:rPr>
              <a:t/>
            </a:r>
            <a:br>
              <a:rPr lang="ru-RU" sz="2400" dirty="0" smtClean="0">
                <a:solidFill>
                  <a:srgbClr val="C00000"/>
                </a:solidFill>
                <a:latin typeface="Gabriola" panose="04040605051002020D02" pitchFamily="82" charset="0"/>
              </a:rPr>
            </a:br>
            <a:r>
              <a:rPr lang="ru-RU" sz="2400" dirty="0" smtClean="0">
                <a:solidFill>
                  <a:srgbClr val="C00000"/>
                </a:solidFill>
                <a:latin typeface="Gabriola" panose="04040605051002020D02" pitchFamily="82" charset="0"/>
              </a:rPr>
              <a:t>- </a:t>
            </a:r>
            <a:r>
              <a:rPr lang="ru-RU" sz="2400" dirty="0">
                <a:solidFill>
                  <a:srgbClr val="C00000"/>
                </a:solidFill>
                <a:latin typeface="Gabriola" panose="04040605051002020D02" pitchFamily="82" charset="0"/>
              </a:rPr>
              <a:t>Учить понимать образный смысл загадок.</a:t>
            </a:r>
            <a:br>
              <a:rPr lang="ru-RU" sz="2400" dirty="0">
                <a:solidFill>
                  <a:srgbClr val="C00000"/>
                </a:solidFill>
                <a:latin typeface="Gabriola" panose="04040605051002020D02" pitchFamily="82" charset="0"/>
              </a:rPr>
            </a:br>
            <a:r>
              <a:rPr lang="ru-RU" sz="2400" dirty="0">
                <a:solidFill>
                  <a:srgbClr val="C00000"/>
                </a:solidFill>
                <a:latin typeface="Gabriola" panose="04040605051002020D02" pitchFamily="82" charset="0"/>
              </a:rPr>
              <a:t>- Осуществлять нравственное и эстетическое развитие личности ребенка;</a:t>
            </a:r>
            <a:br>
              <a:rPr lang="ru-RU" sz="2400" dirty="0">
                <a:solidFill>
                  <a:srgbClr val="C00000"/>
                </a:solidFill>
                <a:latin typeface="Gabriola" panose="04040605051002020D02" pitchFamily="82" charset="0"/>
              </a:rPr>
            </a:br>
            <a:r>
              <a:rPr lang="ru-RU" sz="2400" dirty="0">
                <a:solidFill>
                  <a:srgbClr val="C00000"/>
                </a:solidFill>
                <a:latin typeface="Gabriola" panose="04040605051002020D02" pitchFamily="82" charset="0"/>
              </a:rPr>
              <a:t>- Развивать умение видеть красоту изделий прикладного творчества, формировать эстетический вкус;</a:t>
            </a:r>
            <a:br>
              <a:rPr lang="ru-RU" sz="2400" dirty="0">
                <a:solidFill>
                  <a:srgbClr val="C00000"/>
                </a:solidFill>
                <a:latin typeface="Gabriola" panose="04040605051002020D02" pitchFamily="82" charset="0"/>
              </a:rPr>
            </a:br>
            <a:r>
              <a:rPr lang="ru-RU" sz="2400" dirty="0">
                <a:solidFill>
                  <a:srgbClr val="C00000"/>
                </a:solidFill>
                <a:latin typeface="Gabriola" panose="04040605051002020D02" pitchFamily="82" charset="0"/>
              </a:rPr>
              <a:t>- Развивать навыки художественного творчества детей.</a:t>
            </a:r>
            <a:br>
              <a:rPr lang="ru-RU" sz="2400" dirty="0">
                <a:solidFill>
                  <a:srgbClr val="C00000"/>
                </a:solidFill>
                <a:latin typeface="Gabriola" panose="04040605051002020D02" pitchFamily="82" charset="0"/>
              </a:rPr>
            </a:br>
            <a:r>
              <a:rPr lang="ru-RU" sz="2400" dirty="0">
                <a:solidFill>
                  <a:srgbClr val="C00000"/>
                </a:solidFill>
                <a:latin typeface="Gabriola" panose="04040605051002020D02" pitchFamily="82" charset="0"/>
              </a:rPr>
              <a:t/>
            </a:r>
            <a:br>
              <a:rPr lang="ru-RU" sz="2400" dirty="0">
                <a:solidFill>
                  <a:srgbClr val="C00000"/>
                </a:solidFill>
                <a:latin typeface="Gabriola" panose="04040605051002020D02" pitchFamily="82" charset="0"/>
              </a:rPr>
            </a:br>
            <a:endParaRPr lang="ru-RU" sz="2400" dirty="0">
              <a:solidFill>
                <a:srgbClr val="C00000"/>
              </a:solidFill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42731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20337" cy="686281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3346" y="661737"/>
            <a:ext cx="11085096" cy="4932948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Gabriola" panose="04040605051002020D02" pitchFamily="82" charset="0"/>
              </a:rPr>
              <a:t>Подготовка </a:t>
            </a:r>
            <a:r>
              <a:rPr lang="ru-RU" sz="3200" b="1" dirty="0" smtClean="0">
                <a:solidFill>
                  <a:srgbClr val="C00000"/>
                </a:solidFill>
                <a:latin typeface="Gabriola" panose="04040605051002020D02" pitchFamily="82" charset="0"/>
              </a:rPr>
              <a:t>материалов:</a:t>
            </a:r>
            <a:r>
              <a:rPr lang="ru-RU" sz="3200" b="1" dirty="0">
                <a:solidFill>
                  <a:srgbClr val="C00000"/>
                </a:solidFill>
                <a:latin typeface="Gabriola" panose="04040605051002020D02" pitchFamily="82" charset="0"/>
              </a:rPr>
              <a:t/>
            </a:r>
            <a:br>
              <a:rPr lang="ru-RU" sz="3200" b="1" dirty="0">
                <a:solidFill>
                  <a:srgbClr val="C00000"/>
                </a:solidFill>
                <a:latin typeface="Gabriola" panose="04040605051002020D02" pitchFamily="82" charset="0"/>
              </a:rPr>
            </a:br>
            <a:r>
              <a:rPr lang="ru-RU" sz="3200" dirty="0">
                <a:solidFill>
                  <a:srgbClr val="C00000"/>
                </a:solidFill>
                <a:latin typeface="Gabriola" panose="04040605051002020D02" pitchFamily="82" charset="0"/>
              </a:rPr>
              <a:t>• Подбор наглядных и дидактических материалов (тематические картинки, плакаты с элементами росписи) ;</a:t>
            </a:r>
            <a:br>
              <a:rPr lang="ru-RU" sz="3200" dirty="0">
                <a:solidFill>
                  <a:srgbClr val="C00000"/>
                </a:solidFill>
                <a:latin typeface="Gabriola" panose="04040605051002020D02" pitchFamily="82" charset="0"/>
              </a:rPr>
            </a:br>
            <a:r>
              <a:rPr lang="ru-RU" sz="3200" dirty="0">
                <a:solidFill>
                  <a:srgbClr val="C00000"/>
                </a:solidFill>
                <a:latin typeface="Gabriola" panose="04040605051002020D02" pitchFamily="82" charset="0"/>
              </a:rPr>
              <a:t>• Подбор произведений фольклора, стихов на тему народных промыслов;</a:t>
            </a:r>
            <a:br>
              <a:rPr lang="ru-RU" sz="3200" dirty="0">
                <a:solidFill>
                  <a:srgbClr val="C00000"/>
                </a:solidFill>
                <a:latin typeface="Gabriola" panose="04040605051002020D02" pitchFamily="82" charset="0"/>
              </a:rPr>
            </a:br>
            <a:r>
              <a:rPr lang="ru-RU" sz="3200" dirty="0">
                <a:solidFill>
                  <a:srgbClr val="C00000"/>
                </a:solidFill>
                <a:latin typeface="Gabriola" panose="04040605051002020D02" pitchFamily="82" charset="0"/>
              </a:rPr>
              <a:t>• Подготовка материалов для организации творческой деятельности </a:t>
            </a:r>
            <a:r>
              <a:rPr lang="ru-RU" sz="3200" dirty="0" smtClean="0">
                <a:solidFill>
                  <a:srgbClr val="C00000"/>
                </a:solidFill>
                <a:latin typeface="Gabriola" panose="04040605051002020D02" pitchFamily="82" charset="0"/>
              </a:rPr>
              <a:t>детей.</a:t>
            </a:r>
            <a:r>
              <a:rPr lang="ru-RU" sz="3200" dirty="0">
                <a:solidFill>
                  <a:srgbClr val="C00000"/>
                </a:solidFill>
                <a:latin typeface="Gabriola" panose="04040605051002020D02" pitchFamily="82" charset="0"/>
              </a:rPr>
              <a:t/>
            </a:r>
            <a:br>
              <a:rPr lang="ru-RU" sz="3200" dirty="0">
                <a:solidFill>
                  <a:srgbClr val="C00000"/>
                </a:solidFill>
                <a:latin typeface="Gabriola" panose="04040605051002020D02" pitchFamily="82" charset="0"/>
              </a:rPr>
            </a:br>
            <a:r>
              <a:rPr lang="ru-RU" sz="2400" dirty="0">
                <a:solidFill>
                  <a:srgbClr val="C00000"/>
                </a:solidFill>
                <a:latin typeface="Gabriola" panose="04040605051002020D02" pitchFamily="82" charset="0"/>
              </a:rPr>
              <a:t/>
            </a:r>
            <a:br>
              <a:rPr lang="ru-RU" sz="2400" dirty="0">
                <a:solidFill>
                  <a:srgbClr val="C00000"/>
                </a:solidFill>
                <a:latin typeface="Gabriola" panose="04040605051002020D02" pitchFamily="82" charset="0"/>
              </a:rPr>
            </a:br>
            <a:r>
              <a:rPr lang="ru-RU" sz="2400" dirty="0">
                <a:solidFill>
                  <a:srgbClr val="C00000"/>
                </a:solidFill>
                <a:latin typeface="Gabriola" panose="04040605051002020D02" pitchFamily="82" charset="0"/>
              </a:rPr>
              <a:t/>
            </a:r>
            <a:br>
              <a:rPr lang="ru-RU" sz="2400" dirty="0">
                <a:solidFill>
                  <a:srgbClr val="C00000"/>
                </a:solidFill>
                <a:latin typeface="Gabriola" panose="04040605051002020D02" pitchFamily="82" charset="0"/>
              </a:rPr>
            </a:br>
            <a:endParaRPr lang="ru-RU" sz="2400" dirty="0">
              <a:solidFill>
                <a:srgbClr val="C00000"/>
              </a:solidFill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2434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20337" cy="686281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9283" y="964932"/>
            <a:ext cx="11085096" cy="4932948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Gabriola" panose="04040605051002020D02" pitchFamily="82" charset="0"/>
              </a:rPr>
              <a:t>Предполагаемый результат:</a:t>
            </a:r>
            <a:br>
              <a:rPr lang="ru-RU" sz="3200" b="1" dirty="0">
                <a:solidFill>
                  <a:srgbClr val="C00000"/>
                </a:solidFill>
                <a:latin typeface="Gabriola" panose="04040605051002020D02" pitchFamily="82" charset="0"/>
              </a:rPr>
            </a:br>
            <a:r>
              <a:rPr lang="ru-RU" sz="3200" dirty="0">
                <a:solidFill>
                  <a:srgbClr val="C00000"/>
                </a:solidFill>
                <a:latin typeface="Gabriola" panose="04040605051002020D02" pitchFamily="82" charset="0"/>
              </a:rPr>
              <a:t>Закрепление знаний и представлений детей о декоративно – прикладном искусстве; </a:t>
            </a:r>
            <a:r>
              <a:rPr lang="ru-RU" sz="3200" dirty="0" smtClean="0">
                <a:solidFill>
                  <a:srgbClr val="C00000"/>
                </a:solidFill>
                <a:latin typeface="Gabriola" panose="04040605051002020D02" pitchFamily="82" charset="0"/>
              </a:rPr>
              <a:t/>
            </a:r>
            <a:br>
              <a:rPr lang="ru-RU" sz="3200" dirty="0" smtClean="0">
                <a:solidFill>
                  <a:srgbClr val="C00000"/>
                </a:solidFill>
                <a:latin typeface="Gabriola" panose="04040605051002020D02" pitchFamily="82" charset="0"/>
              </a:rPr>
            </a:br>
            <a:r>
              <a:rPr lang="ru-RU" sz="3200" dirty="0" smtClean="0">
                <a:solidFill>
                  <a:srgbClr val="C00000"/>
                </a:solidFill>
                <a:latin typeface="Gabriola" panose="04040605051002020D02" pitchFamily="82" charset="0"/>
              </a:rPr>
              <a:t>Развитие </a:t>
            </a:r>
            <a:r>
              <a:rPr lang="ru-RU" sz="3200" dirty="0">
                <a:solidFill>
                  <a:srgbClr val="C00000"/>
                </a:solidFill>
                <a:latin typeface="Gabriola" panose="04040605051002020D02" pitchFamily="82" charset="0"/>
              </a:rPr>
              <a:t>познавательных способностей, коммуникативных навыков; </a:t>
            </a:r>
            <a:r>
              <a:rPr lang="ru-RU" sz="3200" dirty="0" smtClean="0">
                <a:solidFill>
                  <a:srgbClr val="C00000"/>
                </a:solidFill>
                <a:latin typeface="Gabriola" panose="04040605051002020D02" pitchFamily="82" charset="0"/>
              </a:rPr>
              <a:t/>
            </a:r>
            <a:br>
              <a:rPr lang="ru-RU" sz="3200" dirty="0" smtClean="0">
                <a:solidFill>
                  <a:srgbClr val="C00000"/>
                </a:solidFill>
                <a:latin typeface="Gabriola" panose="04040605051002020D02" pitchFamily="82" charset="0"/>
              </a:rPr>
            </a:br>
            <a:r>
              <a:rPr lang="ru-RU" sz="3200" dirty="0" smtClean="0">
                <a:solidFill>
                  <a:srgbClr val="C00000"/>
                </a:solidFill>
                <a:latin typeface="Gabriola" panose="04040605051002020D02" pitchFamily="82" charset="0"/>
              </a:rPr>
              <a:t>Развитие </a:t>
            </a:r>
            <a:r>
              <a:rPr lang="ru-RU" sz="3200" dirty="0">
                <a:solidFill>
                  <a:srgbClr val="C00000"/>
                </a:solidFill>
                <a:latin typeface="Gabriola" panose="04040605051002020D02" pitchFamily="82" charset="0"/>
              </a:rPr>
              <a:t>творческого воображения, творческого мышления; Заинтересованность и активное участие родителей в образовательном процессе детского сада; </a:t>
            </a:r>
            <a:r>
              <a:rPr lang="ru-RU" sz="3200" dirty="0" smtClean="0">
                <a:solidFill>
                  <a:srgbClr val="C00000"/>
                </a:solidFill>
                <a:latin typeface="Gabriola" panose="04040605051002020D02" pitchFamily="82" charset="0"/>
              </a:rPr>
              <a:t/>
            </a:r>
            <a:br>
              <a:rPr lang="ru-RU" sz="3200" dirty="0" smtClean="0">
                <a:solidFill>
                  <a:srgbClr val="C00000"/>
                </a:solidFill>
                <a:latin typeface="Gabriola" panose="04040605051002020D02" pitchFamily="82" charset="0"/>
              </a:rPr>
            </a:br>
            <a:r>
              <a:rPr lang="ru-RU" sz="3200" dirty="0" smtClean="0">
                <a:solidFill>
                  <a:srgbClr val="C00000"/>
                </a:solidFill>
                <a:latin typeface="Gabriola" panose="04040605051002020D02" pitchFamily="82" charset="0"/>
              </a:rPr>
              <a:t>Умение </a:t>
            </a:r>
            <a:r>
              <a:rPr lang="ru-RU" sz="3200" dirty="0">
                <a:solidFill>
                  <a:srgbClr val="C00000"/>
                </a:solidFill>
                <a:latin typeface="Gabriola" panose="04040605051002020D02" pitchFamily="82" charset="0"/>
              </a:rPr>
              <a:t>детей ориентироваться в различных видах росписи. </a:t>
            </a:r>
            <a:r>
              <a:rPr lang="ru-RU" sz="3200" dirty="0" smtClean="0">
                <a:solidFill>
                  <a:srgbClr val="C00000"/>
                </a:solidFill>
                <a:latin typeface="Gabriola" panose="04040605051002020D02" pitchFamily="82" charset="0"/>
              </a:rPr>
              <a:t/>
            </a:r>
            <a:br>
              <a:rPr lang="ru-RU" sz="3200" dirty="0" smtClean="0">
                <a:solidFill>
                  <a:srgbClr val="C00000"/>
                </a:solidFill>
                <a:latin typeface="Gabriola" panose="04040605051002020D02" pitchFamily="82" charset="0"/>
              </a:rPr>
            </a:br>
            <a:r>
              <a:rPr lang="ru-RU" sz="3200" dirty="0" smtClean="0">
                <a:solidFill>
                  <a:srgbClr val="C00000"/>
                </a:solidFill>
                <a:latin typeface="Gabriola" panose="04040605051002020D02" pitchFamily="82" charset="0"/>
              </a:rPr>
              <a:t>Умение </a:t>
            </a:r>
            <a:r>
              <a:rPr lang="ru-RU" sz="3200" dirty="0">
                <a:solidFill>
                  <a:srgbClr val="C00000"/>
                </a:solidFill>
                <a:latin typeface="Gabriola" panose="04040605051002020D02" pitchFamily="82" charset="0"/>
              </a:rPr>
              <a:t>детьми составлять узоры по мотивам народных росписей.</a:t>
            </a:r>
            <a:r>
              <a:rPr lang="ru-RU" dirty="0"/>
              <a:t/>
            </a:r>
            <a:br>
              <a:rPr lang="ru-RU" dirty="0"/>
            </a:br>
            <a:r>
              <a:rPr lang="ru-RU" sz="2400" dirty="0">
                <a:solidFill>
                  <a:srgbClr val="C00000"/>
                </a:solidFill>
                <a:latin typeface="Gabriola" panose="04040605051002020D02" pitchFamily="82" charset="0"/>
              </a:rPr>
              <a:t/>
            </a:r>
            <a:br>
              <a:rPr lang="ru-RU" sz="2400" dirty="0">
                <a:solidFill>
                  <a:srgbClr val="C00000"/>
                </a:solidFill>
                <a:latin typeface="Gabriola" panose="04040605051002020D02" pitchFamily="82" charset="0"/>
              </a:rPr>
            </a:br>
            <a:r>
              <a:rPr lang="ru-RU" sz="2400" dirty="0">
                <a:solidFill>
                  <a:srgbClr val="C00000"/>
                </a:solidFill>
                <a:latin typeface="Gabriola" panose="04040605051002020D02" pitchFamily="82" charset="0"/>
              </a:rPr>
              <a:t/>
            </a:r>
            <a:br>
              <a:rPr lang="ru-RU" sz="2400" dirty="0">
                <a:solidFill>
                  <a:srgbClr val="C00000"/>
                </a:solidFill>
                <a:latin typeface="Gabriola" panose="04040605051002020D02" pitchFamily="82" charset="0"/>
              </a:rPr>
            </a:br>
            <a:endParaRPr lang="ru-RU" sz="2400" dirty="0">
              <a:solidFill>
                <a:srgbClr val="C00000"/>
              </a:solidFill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9262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20337" cy="686281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3346" y="348916"/>
            <a:ext cx="11085096" cy="1985210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Gabriola" panose="04040605051002020D02" pitchFamily="82" charset="0"/>
              </a:rPr>
              <a:t>Знакомство с семеновской </a:t>
            </a:r>
            <a:r>
              <a:rPr lang="ru-RU" b="1" dirty="0" smtClean="0">
                <a:solidFill>
                  <a:srgbClr val="C00000"/>
                </a:solidFill>
                <a:latin typeface="Gabriola" panose="04040605051002020D02" pitchFamily="82" charset="0"/>
              </a:rPr>
              <a:t>росписью (14.02.22)</a:t>
            </a:r>
            <a:r>
              <a:rPr lang="ru-RU" sz="3200" dirty="0">
                <a:solidFill>
                  <a:srgbClr val="C00000"/>
                </a:solidFill>
                <a:latin typeface="Gabriola" panose="04040605051002020D02" pitchFamily="82" charset="0"/>
              </a:rPr>
              <a:t/>
            </a:r>
            <a:br>
              <a:rPr lang="ru-RU" sz="3200" dirty="0">
                <a:solidFill>
                  <a:srgbClr val="C00000"/>
                </a:solidFill>
                <a:latin typeface="Gabriola" panose="04040605051002020D02" pitchFamily="82" charset="0"/>
              </a:rPr>
            </a:br>
            <a:r>
              <a:rPr lang="ru-RU" sz="3200" dirty="0">
                <a:solidFill>
                  <a:srgbClr val="C00000"/>
                </a:solidFill>
                <a:latin typeface="Gabriola" panose="04040605051002020D02" pitchFamily="82" charset="0"/>
              </a:rPr>
              <a:t/>
            </a:r>
            <a:br>
              <a:rPr lang="ru-RU" sz="3200" dirty="0">
                <a:solidFill>
                  <a:srgbClr val="C00000"/>
                </a:solidFill>
                <a:latin typeface="Gabriola" panose="04040605051002020D02" pitchFamily="82" charset="0"/>
              </a:rPr>
            </a:br>
            <a:r>
              <a:rPr lang="ru-RU" sz="2400" dirty="0">
                <a:solidFill>
                  <a:srgbClr val="C00000"/>
                </a:solidFill>
                <a:latin typeface="Gabriola" panose="04040605051002020D02" pitchFamily="82" charset="0"/>
              </a:rPr>
              <a:t/>
            </a:r>
            <a:br>
              <a:rPr lang="ru-RU" sz="2400" dirty="0">
                <a:solidFill>
                  <a:srgbClr val="C00000"/>
                </a:solidFill>
                <a:latin typeface="Gabriola" panose="04040605051002020D02" pitchFamily="82" charset="0"/>
              </a:rPr>
            </a:br>
            <a:endParaRPr lang="ru-RU" sz="2400" dirty="0">
              <a:solidFill>
                <a:srgbClr val="C00000"/>
              </a:solidFill>
              <a:latin typeface="Gabriola" panose="04040605051002020D02" pitchFamily="8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325" y="1073216"/>
            <a:ext cx="5406191" cy="4054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5022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20337" cy="686281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3346" y="348916"/>
            <a:ext cx="11085096" cy="1985210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Gabriola" panose="04040605051002020D02" pitchFamily="82" charset="0"/>
              </a:rPr>
              <a:t>Знакомство с дымковской </a:t>
            </a:r>
            <a:r>
              <a:rPr lang="ru-RU" b="1" dirty="0" smtClean="0">
                <a:solidFill>
                  <a:srgbClr val="C00000"/>
                </a:solidFill>
                <a:latin typeface="Gabriola" panose="04040605051002020D02" pitchFamily="82" charset="0"/>
              </a:rPr>
              <a:t>росписью (15.02.22)</a:t>
            </a:r>
            <a:r>
              <a:rPr lang="ru-RU" sz="3200" dirty="0">
                <a:solidFill>
                  <a:srgbClr val="C00000"/>
                </a:solidFill>
                <a:latin typeface="Gabriola" panose="04040605051002020D02" pitchFamily="82" charset="0"/>
              </a:rPr>
              <a:t/>
            </a:r>
            <a:br>
              <a:rPr lang="ru-RU" sz="3200" dirty="0">
                <a:solidFill>
                  <a:srgbClr val="C00000"/>
                </a:solidFill>
                <a:latin typeface="Gabriola" panose="04040605051002020D02" pitchFamily="82" charset="0"/>
              </a:rPr>
            </a:br>
            <a:r>
              <a:rPr lang="ru-RU" sz="3200" dirty="0">
                <a:solidFill>
                  <a:srgbClr val="C00000"/>
                </a:solidFill>
                <a:latin typeface="Gabriola" panose="04040605051002020D02" pitchFamily="82" charset="0"/>
              </a:rPr>
              <a:t/>
            </a:r>
            <a:br>
              <a:rPr lang="ru-RU" sz="3200" dirty="0">
                <a:solidFill>
                  <a:srgbClr val="C00000"/>
                </a:solidFill>
                <a:latin typeface="Gabriola" panose="04040605051002020D02" pitchFamily="82" charset="0"/>
              </a:rPr>
            </a:br>
            <a:r>
              <a:rPr lang="ru-RU" sz="2400" dirty="0">
                <a:solidFill>
                  <a:srgbClr val="C00000"/>
                </a:solidFill>
                <a:latin typeface="Gabriola" panose="04040605051002020D02" pitchFamily="82" charset="0"/>
              </a:rPr>
              <a:t/>
            </a:r>
            <a:br>
              <a:rPr lang="ru-RU" sz="2400" dirty="0">
                <a:solidFill>
                  <a:srgbClr val="C00000"/>
                </a:solidFill>
                <a:latin typeface="Gabriola" panose="04040605051002020D02" pitchFamily="82" charset="0"/>
              </a:rPr>
            </a:br>
            <a:endParaRPr lang="ru-RU" sz="2400" dirty="0">
              <a:solidFill>
                <a:srgbClr val="C00000"/>
              </a:solidFill>
              <a:latin typeface="Gabriola" panose="04040605051002020D02" pitchFamily="82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46" y="1049754"/>
            <a:ext cx="5418222" cy="406366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168" y="1049754"/>
            <a:ext cx="5418223" cy="4063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2515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20337" cy="686281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3346" y="348916"/>
            <a:ext cx="11085096" cy="1985210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Gabriola" panose="04040605051002020D02" pitchFamily="82" charset="0"/>
              </a:rPr>
              <a:t>Знакомство с </a:t>
            </a:r>
            <a:r>
              <a:rPr lang="ru-RU" b="1" dirty="0" err="1" smtClean="0">
                <a:solidFill>
                  <a:srgbClr val="C00000"/>
                </a:solidFill>
                <a:latin typeface="Gabriola" panose="04040605051002020D02" pitchFamily="82" charset="0"/>
              </a:rPr>
              <a:t>жостовской</a:t>
            </a:r>
            <a:r>
              <a:rPr lang="ru-RU" b="1" dirty="0" smtClean="0">
                <a:solidFill>
                  <a:srgbClr val="C00000"/>
                </a:solidFill>
                <a:latin typeface="Gabriola" panose="04040605051002020D02" pitchFamily="82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Gabriola" panose="04040605051002020D02" pitchFamily="82" charset="0"/>
              </a:rPr>
              <a:t>росписью (16.02.22)</a:t>
            </a:r>
            <a:r>
              <a:rPr lang="ru-RU" sz="3200" dirty="0">
                <a:solidFill>
                  <a:srgbClr val="C00000"/>
                </a:solidFill>
                <a:latin typeface="Gabriola" panose="04040605051002020D02" pitchFamily="82" charset="0"/>
              </a:rPr>
              <a:t/>
            </a:r>
            <a:br>
              <a:rPr lang="ru-RU" sz="3200" dirty="0">
                <a:solidFill>
                  <a:srgbClr val="C00000"/>
                </a:solidFill>
                <a:latin typeface="Gabriola" panose="04040605051002020D02" pitchFamily="82" charset="0"/>
              </a:rPr>
            </a:br>
            <a:r>
              <a:rPr lang="ru-RU" sz="3200" dirty="0">
                <a:solidFill>
                  <a:srgbClr val="C00000"/>
                </a:solidFill>
                <a:latin typeface="Gabriola" panose="04040605051002020D02" pitchFamily="82" charset="0"/>
              </a:rPr>
              <a:t/>
            </a:r>
            <a:br>
              <a:rPr lang="ru-RU" sz="3200" dirty="0">
                <a:solidFill>
                  <a:srgbClr val="C00000"/>
                </a:solidFill>
                <a:latin typeface="Gabriola" panose="04040605051002020D02" pitchFamily="82" charset="0"/>
              </a:rPr>
            </a:br>
            <a:r>
              <a:rPr lang="ru-RU" sz="2400" dirty="0">
                <a:solidFill>
                  <a:srgbClr val="C00000"/>
                </a:solidFill>
                <a:latin typeface="Gabriola" panose="04040605051002020D02" pitchFamily="82" charset="0"/>
              </a:rPr>
              <a:t/>
            </a:r>
            <a:br>
              <a:rPr lang="ru-RU" sz="2400" dirty="0">
                <a:solidFill>
                  <a:srgbClr val="C00000"/>
                </a:solidFill>
                <a:latin typeface="Gabriola" panose="04040605051002020D02" pitchFamily="82" charset="0"/>
              </a:rPr>
            </a:br>
            <a:endParaRPr lang="ru-RU" sz="2400" dirty="0">
              <a:solidFill>
                <a:srgbClr val="C00000"/>
              </a:solidFill>
              <a:latin typeface="Gabriola" panose="04040605051002020D02" pitchFamily="82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665" y="1099498"/>
            <a:ext cx="5433044" cy="4062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33605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84</Words>
  <Application>Microsoft Office PowerPoint</Application>
  <PresentationFormat>Широкоэкранный</PresentationFormat>
  <Paragraphs>12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Gabriola</vt:lpstr>
      <vt:lpstr>Тема Office</vt:lpstr>
      <vt:lpstr>Проект «Народные промыслы России» подготовительная группа № 11 Воспитатели: Тамбулова С.К. Мифтяева Ф.С.</vt:lpstr>
      <vt:lpstr>                            Паспорт проекта: Вид проекта: творческий. Продолжительность: краткосрочный (14.02.22 – 18.02.22) Участники: дети подготовительной группы, воспитатели. </vt:lpstr>
      <vt:lpstr>Актуальность: В наше время мало внимания уделяется знакомству детей с различными видами декоративно – прикладного искусства и с народными традициями. Через знакомство с народным декоративно-прикладным искусством, которое несет в себе национальные традиции, дошкольник соприкасается с жизнью народа, с тем, чем народ живет в прошлом и настоящем. Народное декоративно-прикладное творчество развивает образное мышление ребенка, фантазию, влияет на творческий процесс. Связанное с декоративным творчеством художественное слово только усиливает процесс формирования нравственно-патриотических чувств подрастающего поколения. </vt:lpstr>
      <vt:lpstr>Цель: создание условий для развития познавательных и творческих способностей детей в процессе разработки совместного проекта, продолжить знакомство детей: с народными традициями и обычаями, с народным декоративно прикладным искусством. Задачи проекта : - Познакомить детей с народными промыслами; - Содействовать развитию речи ребенка: обогащать словарь, повышать выразительность речи; - Развивать индивидуальные эмоциональные проявления во всех видах деятельности;  - Учить понимать образный смысл загадок. - Осуществлять нравственное и эстетическое развитие личности ребенка; - Развивать умение видеть красоту изделий прикладного творчества, формировать эстетический вкус; - Развивать навыки художественного творчества детей.  </vt:lpstr>
      <vt:lpstr>Подготовка материалов: • Подбор наглядных и дидактических материалов (тематические картинки, плакаты с элементами росписи) ; • Подбор произведений фольклора, стихов на тему народных промыслов; • Подготовка материалов для организации творческой деятельности детей.   </vt:lpstr>
      <vt:lpstr>Предполагаемый результат: Закрепление знаний и представлений детей о декоративно – прикладном искусстве;  Развитие познавательных способностей, коммуникативных навыков;  Развитие творческого воображения, творческого мышления; Заинтересованность и активное участие родителей в образовательном процессе детского сада;  Умение детей ориентироваться в различных видах росписи.  Умение детьми составлять узоры по мотивам народных росписей.   </vt:lpstr>
      <vt:lpstr>Знакомство с семеновской росписью (14.02.22)   </vt:lpstr>
      <vt:lpstr>Знакомство с дымковской росписью (15.02.22)   </vt:lpstr>
      <vt:lpstr>Знакомство с жостовской росписью (16.02.22)   </vt:lpstr>
      <vt:lpstr>Знакомство с городецкой росписью (17.02.22)   </vt:lpstr>
      <vt:lpstr>Знакомство с гжельской росписью (18.02.22)   </vt:lpstr>
      <vt:lpstr>Результаты проектной деятельности: • в результате проекта у детей пополнились, систематизировались знания и представления о декоративно – прикладном искусстве; • удалось активизировать детей по работе над проектом; • возросла познавательная активность детей; • работа над проектом способствовала развитию творческого мышления и воображения.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«Народные промыслы России» подготовительная группа № 11 Воспитатели: Тамбулова С.К. Мифтяева Ф.С.</dc:title>
  <dc:creator>Пользователь</dc:creator>
  <cp:lastModifiedBy>Пользователь</cp:lastModifiedBy>
  <cp:revision>12</cp:revision>
  <dcterms:created xsi:type="dcterms:W3CDTF">2022-02-27T17:01:46Z</dcterms:created>
  <dcterms:modified xsi:type="dcterms:W3CDTF">2022-02-27T17:39:24Z</dcterms:modified>
</cp:coreProperties>
</file>