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0" r:id="rId6"/>
    <p:sldId id="261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58174C-EA5F-5142-D6F7-DAF160648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5ECEB20-DC1C-D0D0-0FE8-5E9F1E43B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150F0E-B7A7-A838-378B-9D59ACCBC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C2E5-615C-4F59-AEDE-CFAA77161A1D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FAA0AD-3724-002A-AAAC-B72866EC1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94C0C5-9631-9D16-E2AA-7DB858C8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320F-3BCF-4D38-9D43-73274F4A5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007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346CB7-E072-D434-4FC3-1B1E3ACA2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1E1D4E-D082-5888-D666-ECAE2EEDF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AD236F-56E5-A469-1834-B23E7672E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C2E5-615C-4F59-AEDE-CFAA77161A1D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CA80DF-D43D-79D7-10CF-319928B2F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B0E16B-877D-512D-0C68-CB9A3D735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320F-3BCF-4D38-9D43-73274F4A5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29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B717CDF-6F30-4F06-4AFD-3D1A483BFE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664D3D6-411D-6C89-9AEB-3A962D6D83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91500A-3538-3F4B-E961-5D6B27DA0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C2E5-615C-4F59-AEDE-CFAA77161A1D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A1FC2B-45D5-4655-F671-6BDCB6684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6FE384-BDBE-9762-B7E8-CE27CD410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320F-3BCF-4D38-9D43-73274F4A5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339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368872-BE88-9DFD-E7FD-2BC95B122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F5010C-F23B-4CF6-7734-0E9634302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79D127-81EB-40A9-FE67-AD68013B9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C2E5-615C-4F59-AEDE-CFAA77161A1D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B98C3E-D35A-4375-9857-0B24F611D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371EC1-5718-ABBB-2AD5-31B954527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320F-3BCF-4D38-9D43-73274F4A5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118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74EAC-4FB0-B751-A93C-FE1D89A6A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F2E93D-BA2D-3A71-5340-EFEF746CE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2B92B-640F-1363-9D8B-9CC60ACF5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C2E5-615C-4F59-AEDE-CFAA77161A1D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DF5F60-1425-9A2A-DC37-D498A9801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F934D2-4EB3-8DF4-438D-85CDEE5A4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320F-3BCF-4D38-9D43-73274F4A5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907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A885AF-D248-BFB2-D147-6D5EE7B41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7351D4-69C2-3E94-8A33-BC73FEFD49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62F05E-EB0C-FAF3-B1B9-A8CC240F8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9CAEED-335C-CD92-0E6B-6DA9D6C7F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C2E5-615C-4F59-AEDE-CFAA77161A1D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6AFF3F-5B15-8EF9-96BF-723E799C9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121618-034E-8CD6-2BAE-057738F5E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320F-3BCF-4D38-9D43-73274F4A5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647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EFE87C-2F12-0E17-E35B-1EA7BBDF4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E8212A-FC67-B3B1-EBA8-30AA7C479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7E1CEE-0A24-3B57-B18B-BB20E9DD1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21BD703-1C87-1A22-17B1-78116CFBC9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5A9C179-047C-DB88-6276-B62ED6F697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98B18B1-F26A-5E50-B28E-833E8C0BC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C2E5-615C-4F59-AEDE-CFAA77161A1D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0316FA0-80C1-0324-537A-ECC5B80C0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70A9B76-CD34-B129-49F2-E0B20349C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320F-3BCF-4D38-9D43-73274F4A5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87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2C995A-6C17-B77A-808D-78E917D97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A46A206-CA57-EB0D-90E3-56A348875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C2E5-615C-4F59-AEDE-CFAA77161A1D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AE7848-BAFF-BFE1-EE4E-D5B4C7638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8AB52C-649D-7086-946F-AD5FD130F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320F-3BCF-4D38-9D43-73274F4A5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230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0DF59BC-92BB-5E1E-1F3A-94EAB79B9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C2E5-615C-4F59-AEDE-CFAA77161A1D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F49993E-8318-7EDD-9031-2942B129B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E07466-EFC4-E5EF-A4A8-EC81264E2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320F-3BCF-4D38-9D43-73274F4A5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855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B49333-1E27-72C8-4894-06652B8DF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31C4D0-AA96-E6A6-D0CC-A3AA898C0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AE7DFD-A062-A46E-FBDD-1FBECD1E8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A7AF3E-39DB-A679-BFDB-4A04FAE1D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C2E5-615C-4F59-AEDE-CFAA77161A1D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CE72DA-FBDF-BF52-95B2-2B8DC4A10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DBAEB8-5988-AE88-D005-08148692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320F-3BCF-4D38-9D43-73274F4A5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943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0E677F-8C0C-11F0-0D6A-6D07A9B4F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80AE07C-8B0C-D161-4F77-01421C29BF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B08FEC-D34C-AC3D-B72B-ED7E148B5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06B294-785D-91B6-898F-4AC989C8D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C2E5-615C-4F59-AEDE-CFAA77161A1D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426984-3DDC-2680-6199-32B8B11DB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558039-B799-62BF-1154-77736CA29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320F-3BCF-4D38-9D43-73274F4A5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61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3E6AE6-A7C7-7413-B57A-E0B60FF00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8C1FC3-999E-55CC-471D-47B4CC72B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19A375-ED40-0ED2-ECE7-DB74D38A6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5C2E5-615C-4F59-AEDE-CFAA77161A1D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62C3A6-AFB2-ACFE-8DCC-D76AE624FD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A1D92E-3E3E-6339-C8D8-5EA16A422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6320F-3BCF-4D38-9D43-73274F4A5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93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web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eb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web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016FB33-BE96-E0E9-265E-C72DD180B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6" y="0"/>
            <a:ext cx="12179214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06CDA8-44F5-3688-558E-FEB2FF8CE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8974" y="1335383"/>
            <a:ext cx="8986838" cy="159631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600" i="1" dirty="0">
                <a:solidFill>
                  <a:schemeClr val="accent1"/>
                </a:solidFill>
                <a:latin typeface="Arial Black" panose="020B0A04020102020204" pitchFamily="34" charset="0"/>
              </a:rPr>
              <a:t>Дидактическое пособие - макет </a:t>
            </a:r>
            <a:br>
              <a:rPr lang="ru-RU" sz="3600" i="1" dirty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r>
              <a:rPr lang="ru-RU" sz="3600" i="1" dirty="0">
                <a:solidFill>
                  <a:schemeClr val="accent1"/>
                </a:solidFill>
                <a:latin typeface="Arial Black" panose="020B0A04020102020204" pitchFamily="34" charset="0"/>
              </a:rPr>
              <a:t>«Осторожно, тонкий лед»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A4795C-7AFA-4513-CD47-FAB5AFDE2A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1127" y="1466387"/>
            <a:ext cx="9562531" cy="458715"/>
          </a:xfrm>
        </p:spPr>
        <p:txBody>
          <a:bodyPr>
            <a:normAutofit fontScale="92500"/>
          </a:bodyPr>
          <a:lstStyle/>
          <a:p>
            <a:r>
              <a:rPr lang="ru-RU" dirty="0"/>
              <a:t> </a:t>
            </a:r>
            <a:r>
              <a:rPr lang="ru-RU" b="1" dirty="0"/>
              <a:t>Муниципальный конкурс пособий по ОБЖ «Авторская находка -2026»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F2D50741-AC07-9F57-28D7-59EF2AD7FBC7}"/>
              </a:ext>
            </a:extLst>
          </p:cNvPr>
          <p:cNvSpPr txBox="1">
            <a:spLocks/>
          </p:cNvSpPr>
          <p:nvPr/>
        </p:nvSpPr>
        <p:spPr>
          <a:xfrm>
            <a:off x="6686551" y="4366724"/>
            <a:ext cx="4860927" cy="20002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ru-RU" sz="2000" b="1" dirty="0"/>
              <a:t>Авторская находка педагогов группы кратковременного пребывания:</a:t>
            </a:r>
            <a:endParaRPr lang="ru-RU" sz="2000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000" dirty="0"/>
              <a:t>Горшениной О.В., учителя – дефектолога;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000" dirty="0" err="1"/>
              <a:t>Никуленковой</a:t>
            </a:r>
            <a:r>
              <a:rPr lang="ru-RU" sz="2000" dirty="0"/>
              <a:t> О.Е., воспитателя;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000" dirty="0" err="1"/>
              <a:t>Жижко</a:t>
            </a:r>
            <a:r>
              <a:rPr lang="ru-RU" sz="2000" dirty="0"/>
              <a:t> И.В., педагога –психолога.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298BAB-A39C-C330-06D3-801E943EA396}"/>
              </a:ext>
            </a:extLst>
          </p:cNvPr>
          <p:cNvSpPr txBox="1"/>
          <p:nvPr/>
        </p:nvSpPr>
        <p:spPr>
          <a:xfrm>
            <a:off x="628650" y="491026"/>
            <a:ext cx="109188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МДОАУ «Детский сад № 1 компенсирующего вида с приоритетным осуществлением квалифицированной коррекции отклонений в физическом и психическом развитии воспитанников г. Орска»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AF9A1C-C41D-9281-7B70-4BB38CCF0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65962">
            <a:off x="478631" y="3739867"/>
            <a:ext cx="3429000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8276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3B1DA8-3304-3BD2-02AA-CBA81B530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581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D84F15-46D2-1A22-04B4-751AB21CB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62" y="399396"/>
            <a:ext cx="7305675" cy="62995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Краткое описание макета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89C306-FD8E-1B0E-E1DD-4F243C6EF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490" y="1260193"/>
            <a:ext cx="7546385" cy="505488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3300" dirty="0"/>
              <a:t>В работе с детьми по формированию безопасного поведения на льду мы используем технологию макетирования.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3300" dirty="0"/>
              <a:t>Макеты позволяют трансформировать знания в игру, способствуют расширению познавательной сферы детей.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3300" dirty="0"/>
              <a:t>В работе с детьми кратковременной группы с задержкой психического развития </a:t>
            </a:r>
            <a:r>
              <a:rPr lang="en-US" sz="3300" dirty="0"/>
              <a:t>4-6 </a:t>
            </a:r>
            <a:r>
              <a:rPr lang="ru-RU" sz="3300" dirty="0"/>
              <a:t>лет о правилах поведения у водоемов в </a:t>
            </a:r>
            <a:r>
              <a:rPr lang="ru-RU" sz="3300" dirty="0" err="1"/>
              <a:t>осенне</a:t>
            </a:r>
            <a:r>
              <a:rPr lang="ru-RU" sz="3300" dirty="0"/>
              <a:t> – зимний, весенний период мы разработали настольный макет «Осторожно, тонкий лед!».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3300" dirty="0"/>
              <a:t>Макет представляет собой специальное игровое пространство - модель с уменьшенными фигурками, объектами, демонстрирующий события, происходящие опасные ситуации на небольшой плоскости, которые могут возникнуть при несоблюдении правил поведения.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3300" dirty="0"/>
              <a:t>Макет «Осторожно, тонкий лед!» мы используем как часть тематического занятия по формированию навыков безопасного поведения на водоёмах в осенне-зимний, весенний период.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1466BF-174C-EB39-6B18-7FF21DD3F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875" y="608013"/>
            <a:ext cx="3450635" cy="516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09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22AFD5F-A250-8D35-E033-D99C0AEB0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004351" cy="721518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4459CA-7045-D1BC-87E6-6E2BFCF1F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770965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Содержание макета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CEF4B8-2DFC-EEAA-005A-38C5EA0BA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918" y="1412560"/>
            <a:ext cx="5629251" cy="5146745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 marL="342900" indent="-342900" algn="just">
              <a:buAutoNum type="arabicPeriod"/>
            </a:pPr>
            <a:endParaRPr lang="ru-RU" sz="3200" dirty="0"/>
          </a:p>
          <a:p>
            <a:pPr marL="442913" indent="-442913" algn="just">
              <a:buFont typeface="+mj-lt"/>
              <a:buAutoNum type="arabicPeriod"/>
            </a:pPr>
            <a:r>
              <a:rPr lang="ru-RU" sz="8000" dirty="0"/>
              <a:t>Подложка – основа, иллюстрирующая водную гладь.</a:t>
            </a:r>
          </a:p>
          <a:p>
            <a:pPr marL="442913" indent="-442913" algn="just">
              <a:buFont typeface="+mj-lt"/>
              <a:buAutoNum type="arabicPeriod"/>
            </a:pPr>
            <a:r>
              <a:rPr lang="ru-RU" sz="8000" dirty="0"/>
              <a:t>Куски льдин из пластика и пенопласта.</a:t>
            </a:r>
          </a:p>
          <a:p>
            <a:pPr marL="442913" indent="-442913" algn="just">
              <a:buFont typeface="+mj-lt"/>
              <a:buAutoNum type="arabicPeriod"/>
            </a:pPr>
            <a:r>
              <a:rPr lang="ru-RU" sz="8000" dirty="0"/>
              <a:t>Фигурки людей и животных, елок, мостик, горка, пингвины и др. для обыгрывания ситуаций.</a:t>
            </a:r>
          </a:p>
          <a:p>
            <a:pPr marL="442913" indent="-442913" algn="just">
              <a:buFont typeface="+mj-lt"/>
              <a:buAutoNum type="arabicPeriod"/>
            </a:pPr>
            <a:r>
              <a:rPr lang="ru-RU" sz="8000" dirty="0"/>
              <a:t>Предупреждающий  щит «Выход на  лед запрещен!».</a:t>
            </a:r>
          </a:p>
          <a:p>
            <a:pPr marL="442913" indent="-442913" algn="just">
              <a:buFont typeface="+mj-lt"/>
              <a:buAutoNum type="arabicPeriod"/>
            </a:pPr>
            <a:r>
              <a:rPr lang="ru-RU" sz="8000" dirty="0"/>
              <a:t>Сигнальные карточки (красный и зеленый цвет).</a:t>
            </a:r>
          </a:p>
          <a:p>
            <a:pPr marL="442913" indent="-442913" algn="just">
              <a:buFont typeface="+mj-lt"/>
              <a:buAutoNum type="arabicPeriod"/>
            </a:pPr>
            <a:r>
              <a:rPr lang="ru-RU" sz="8000" dirty="0"/>
              <a:t>Атрибуты для демонстрации возможных опасных ситуаций,  связанных с нарушением правил использования спортивного инвентаря для зимних развлечений детей.</a:t>
            </a:r>
          </a:p>
          <a:p>
            <a:pPr marL="442913" indent="-442913" algn="just">
              <a:buFont typeface="+mj-lt"/>
              <a:buAutoNum type="arabicPeriod"/>
            </a:pPr>
            <a:r>
              <a:rPr lang="ru-RU" sz="8000" dirty="0"/>
              <a:t>Описание правил игры и вариантов ее использования.</a:t>
            </a:r>
          </a:p>
          <a:p>
            <a:pPr marL="442913" indent="-442913" algn="just">
              <a:buFont typeface="+mj-lt"/>
              <a:buAutoNum type="arabicPeriod"/>
            </a:pPr>
            <a:r>
              <a:rPr lang="ru-RU" sz="8000" dirty="0"/>
              <a:t>Коробка для хранения.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3A70DB-C1ED-3B47-E636-44A7952A67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7"/>
          <a:stretch>
            <a:fillRect/>
          </a:stretch>
        </p:blipFill>
        <p:spPr>
          <a:xfrm>
            <a:off x="6180169" y="1685365"/>
            <a:ext cx="5402235" cy="4586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5214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2A3A633A-9CCF-92FD-F3FF-9FF08F856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0C035D-3330-3389-8979-35A6EC96C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05493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C631A-763C-9C07-02D7-C1A44FE9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770965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Цель и дидактические задачи макета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324A4D-3DEE-10AA-71C2-83F8706EB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5324" y="1491401"/>
            <a:ext cx="5219676" cy="4715435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2400" b="1" dirty="0">
                <a:solidFill>
                  <a:schemeClr val="accent1"/>
                </a:solidFill>
              </a:rPr>
              <a:t>Цель</a:t>
            </a:r>
            <a:r>
              <a:rPr lang="ru-RU" sz="2400" dirty="0"/>
              <a:t> : создание условий для формирования у детей представления о правилах безопасного поведения на льду, об опасностях, которые подстерегают человека у водоемов.</a:t>
            </a:r>
          </a:p>
          <a:p>
            <a:pPr algn="just"/>
            <a:r>
              <a:rPr lang="ru-RU" sz="2400" b="1" dirty="0">
                <a:solidFill>
                  <a:schemeClr val="accent1"/>
                </a:solidFill>
              </a:rPr>
              <a:t>Дидактические задачи :</a:t>
            </a:r>
          </a:p>
          <a:p>
            <a:pPr marL="176213" indent="-176213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2400" dirty="0"/>
              <a:t>Сформировать первичные представления о сезонной опасности осенью, зимой, ранней весной.</a:t>
            </a:r>
          </a:p>
          <a:p>
            <a:pPr marL="176213" indent="-176213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2400" dirty="0"/>
              <a:t>Познакомить с простейшими, понятными правилами безопасности: не играть на льду, не выходить на лёд без взрослых, не проверять прочность льда ногой или палкой, не подходить к краю воды. </a:t>
            </a:r>
          </a:p>
          <a:p>
            <a:pPr marL="176213" indent="-176213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2400" dirty="0"/>
              <a:t>Узнать, как позвать на помощь (громко кричать: «Помогите!», «Спасите!», позвать взрослого).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400" b="1" dirty="0">
              <a:solidFill>
                <a:schemeClr val="accent1"/>
              </a:solidFill>
            </a:endParaRPr>
          </a:p>
        </p:txBody>
      </p:sp>
      <p:pic>
        <p:nvPicPr>
          <p:cNvPr id="9" name="Объект 2">
            <a:extLst>
              <a:ext uri="{FF2B5EF4-FFF2-40B4-BE49-F238E27FC236}">
                <a16:creationId xmlns:a16="http://schemas.microsoft.com/office/drawing/2014/main" id="{3971B3B5-771F-47D3-EBB3-CD2E3AAE74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 l="7886"/>
          <a:stretch>
            <a:fillRect/>
          </a:stretch>
        </p:blipFill>
        <p:spPr>
          <a:xfrm>
            <a:off x="5929312" y="1970334"/>
            <a:ext cx="5767364" cy="414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75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1C68C-677C-B6FF-12F6-3A661F508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4F344E-ABC5-FA0E-B7B2-626A7E138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87226" cy="706507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376923-52F3-BF8A-518F-5E8AB4E88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1"/>
            <a:ext cx="10515600" cy="3925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Правила и игровые действия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BBB4C6D-8B66-AB9A-05A8-15AB25A4E5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5073" y="984548"/>
            <a:ext cx="6276854" cy="447414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chemeClr val="accent1"/>
                </a:solidFill>
              </a:rPr>
              <a:t>Игровые правила:</a:t>
            </a:r>
            <a:r>
              <a:rPr lang="ru-RU" b="1" dirty="0"/>
              <a:t> </a:t>
            </a:r>
            <a:r>
              <a:rPr lang="ru-RU" dirty="0"/>
              <a:t>ребенку демонстрируют элементы макета, задают игровые ситуации, с которыми ребенок может столкнуться:</a:t>
            </a:r>
          </a:p>
          <a:p>
            <a:pPr marL="360363" indent="-26828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92075" algn="l"/>
              </a:tabLst>
            </a:pPr>
            <a:r>
              <a:rPr lang="ru-RU" dirty="0"/>
              <a:t>Дети не слушаются и выходят на тонкий лед (ставят фигурки на опасную зону макета). Один из них «проваливается». Другие дети не подходят, а громко зовут на помощь.</a:t>
            </a:r>
          </a:p>
          <a:p>
            <a:pPr marL="360363" indent="-26828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92075" algn="l"/>
              </a:tabLst>
            </a:pPr>
            <a:r>
              <a:rPr lang="ru-RU" dirty="0"/>
              <a:t>Дети пришли на лед кататься на санках, лыжах или коньках.</a:t>
            </a:r>
          </a:p>
          <a:p>
            <a:pPr marL="360363" indent="-26828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92075" algn="l"/>
              </a:tabLst>
            </a:pPr>
            <a:r>
              <a:rPr lang="ru-RU" dirty="0"/>
              <a:t>Собака попала на льдину;</a:t>
            </a:r>
          </a:p>
          <a:p>
            <a:pPr marL="360363" indent="-26828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92075" algn="l"/>
              </a:tabLst>
            </a:pPr>
            <a:r>
              <a:rPr lang="ru-RU" dirty="0"/>
              <a:t>Катание на санках с горки вдали от воды; </a:t>
            </a:r>
          </a:p>
          <a:p>
            <a:pPr marL="360363" indent="-26828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92075" algn="l"/>
              </a:tabLst>
            </a:pPr>
            <a:r>
              <a:rPr lang="ru-RU" dirty="0"/>
              <a:t>Выход на лед с папой за руку; </a:t>
            </a:r>
          </a:p>
          <a:p>
            <a:pPr marL="360363" indent="-26828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92075" algn="l"/>
              </a:tabLst>
            </a:pPr>
            <a:r>
              <a:rPr lang="ru-RU" dirty="0"/>
              <a:t>Ребенок выходит на лед один и бросает камни в лед  и др.</a:t>
            </a:r>
          </a:p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chemeClr val="accent1"/>
                </a:solidFill>
              </a:rPr>
              <a:t>Игровые действия: </a:t>
            </a:r>
            <a:r>
              <a:rPr lang="ru-RU" dirty="0"/>
              <a:t>Ребенок выполняет поставленную дидактическую задачу – ставит каждую фигурку в безопасное место на макете, оперирует сигнальными картами, исправляет «ошибку», строит мостик и др. Передвигает фигурки по макету в соответствии с заданной ситуацией. В зависимости от особенностей развития ребенок комментирует и объясняет свои действия. Обыгрывает смоделированную ситуацию.</a:t>
            </a: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630CE720-60D3-D27F-7896-02EF8F1356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534" y="1682354"/>
            <a:ext cx="3984854" cy="349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6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9D727-B74D-7089-87CA-92F735FE3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F402A0-81F0-3737-C44A-8AC5FA01B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69912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DD252-0CFC-9226-305F-A2B3B59EC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2764" y="457201"/>
            <a:ext cx="4252624" cy="539750"/>
          </a:xfrm>
        </p:spPr>
        <p:txBody>
          <a:bodyPr/>
          <a:lstStyle/>
          <a:p>
            <a:pPr algn="ctr"/>
            <a:r>
              <a:rPr lang="ru-RU" b="1" dirty="0">
                <a:latin typeface="+mn-lt"/>
                <a:ea typeface="+mn-ea"/>
                <a:cs typeface="+mn-cs"/>
              </a:rPr>
              <a:t>Варианты игры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9405C78-21FB-C43A-BE92-527BD3FA83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976" y="1454152"/>
            <a:ext cx="3790200" cy="3522012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8E32AC-C583-0FE1-0E49-5E051B70550E}"/>
              </a:ext>
            </a:extLst>
          </p:cNvPr>
          <p:cNvSpPr txBox="1"/>
          <p:nvPr/>
        </p:nvSpPr>
        <p:spPr>
          <a:xfrm>
            <a:off x="475234" y="412789"/>
            <a:ext cx="6424330" cy="60324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/>
                </a:solidFill>
              </a:rPr>
              <a:t>1. Игра «Можно – Нельзя»</a:t>
            </a:r>
            <a:endParaRPr lang="ru-RU" dirty="0"/>
          </a:p>
          <a:p>
            <a:r>
              <a:rPr lang="ru-RU" dirty="0"/>
              <a:t>Задача: Закрепить правила в игровой форме.</a:t>
            </a:r>
          </a:p>
          <a:p>
            <a:r>
              <a:rPr lang="ru-RU" dirty="0"/>
              <a:t>Ход: Ребенку демонстрируют ситуации: катание на санках с горки вдали от воды – МОЖНО; выход на лед один – НЕЛЬЗЯ; бросание камня в лед – НЕЛЬЗЯ и т.д.). Ребенок показывает красную (запрет)или зеленую (можно) сигнальную карточку.</a:t>
            </a:r>
          </a:p>
          <a:p>
            <a:r>
              <a:rPr lang="ru-RU" sz="2000" b="1" dirty="0">
                <a:solidFill>
                  <a:schemeClr val="accent1"/>
                </a:solidFill>
              </a:rPr>
              <a:t>2.</a:t>
            </a:r>
            <a:r>
              <a:rPr lang="ru-RU" dirty="0"/>
              <a:t> </a:t>
            </a:r>
            <a:r>
              <a:rPr lang="ru-RU" sz="2000" b="1" dirty="0">
                <a:solidFill>
                  <a:schemeClr val="accent1"/>
                </a:solidFill>
              </a:rPr>
              <a:t>«Расположи правильно»</a:t>
            </a:r>
          </a:p>
          <a:p>
            <a:r>
              <a:rPr lang="ru-RU" dirty="0"/>
              <a:t>Детям раздаются фигурки (ребенок на коньках, ребенок с санками, ребенок, который хочет проверить лед палкой). Задача – поставить каждую фигурку в безопасное место на макете и объяснить, почему именно здесь.</a:t>
            </a:r>
          </a:p>
          <a:p>
            <a:r>
              <a:rPr lang="ru-RU" sz="2000" b="1" dirty="0">
                <a:solidFill>
                  <a:schemeClr val="accent1"/>
                </a:solidFill>
              </a:rPr>
              <a:t>3</a:t>
            </a:r>
            <a:r>
              <a:rPr lang="ru-RU" dirty="0"/>
              <a:t>. </a:t>
            </a:r>
            <a:r>
              <a:rPr lang="ru-RU" sz="2000" b="1" dirty="0">
                <a:solidFill>
                  <a:schemeClr val="accent1"/>
                </a:solidFill>
              </a:rPr>
              <a:t>«Найди опасность»</a:t>
            </a:r>
          </a:p>
          <a:p>
            <a:r>
              <a:rPr lang="ru-RU" dirty="0"/>
              <a:t>Педагог создает на макете несколько опасных ситуаций (фигурка посередине тонкого льда, фигурка у самой полыньи). Дети находят, что не так, и исправляют ситуацию, перемещая фигурки в безопасную зону.</a:t>
            </a:r>
          </a:p>
          <a:p>
            <a:r>
              <a:rPr lang="ru-RU" sz="2000" b="1" dirty="0">
                <a:solidFill>
                  <a:schemeClr val="accent1"/>
                </a:solidFill>
              </a:rPr>
              <a:t>4.«Спасательная операция»: </a:t>
            </a:r>
            <a:r>
              <a:rPr lang="ru-RU" dirty="0"/>
              <a:t>С помощью Снеговика-Спасателя (игрушки) дети разыгрывают сценарий спасения: не подходят к полынье, а зовут взрослого, бросают «спасательный круг» (крышка от контейнера на веревочке), подают длинную «палку» (шпажка).</a:t>
            </a:r>
          </a:p>
        </p:txBody>
      </p:sp>
    </p:spTree>
    <p:extLst>
      <p:ext uri="{BB962C8B-B14F-4D97-AF65-F5344CB8AC3E}">
        <p14:creationId xmlns:p14="http://schemas.microsoft.com/office/powerpoint/2010/main" val="1173149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992B1AA-0E50-05BA-FF77-7F298363E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706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D2DA1E47-4172-F8F0-C445-ED972B7020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9455" y="731838"/>
            <a:ext cx="6631949" cy="60455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1"/>
                </a:solidFill>
              </a:rPr>
              <a:t>5. «История на макете».</a:t>
            </a:r>
          </a:p>
          <a:p>
            <a:pPr algn="just"/>
            <a:r>
              <a:rPr lang="ru-RU" sz="1800" dirty="0"/>
              <a:t>Педагог начинает рассказ: «Решили Саша и Маша покататься на льду…» и перемещает фигурки. Дети хором кричат «Стоп!» в момент опасного действия и объясняют ошибку.</a:t>
            </a:r>
          </a:p>
          <a:p>
            <a:pPr algn="just"/>
            <a:r>
              <a:rPr lang="ru-RU" sz="2000" b="1" dirty="0">
                <a:solidFill>
                  <a:schemeClr val="accent1"/>
                </a:solidFill>
              </a:rPr>
              <a:t>6.Игра-предупреждение «Стой! Не иди!».</a:t>
            </a:r>
          </a:p>
          <a:p>
            <a:pPr algn="just"/>
            <a:r>
              <a:rPr lang="ru-RU" sz="1800" dirty="0"/>
              <a:t> Педагог выкладывает путь из чередующихся крепких и хрупких пластин. Ребенок ведет фигурку по нему. Когда фигурка подходит к хрупкому льду, ребенок должен громко сказать фразу: «Стой! Здесь опасно! Назад!».</a:t>
            </a:r>
          </a:p>
          <a:p>
            <a:pPr algn="just"/>
            <a:r>
              <a:rPr lang="ru-RU" sz="2000" b="1" dirty="0">
                <a:solidFill>
                  <a:schemeClr val="accent1"/>
                </a:solidFill>
              </a:rPr>
              <a:t>7. «Построй мостик и переходи безопасно».</a:t>
            </a:r>
          </a:p>
          <a:p>
            <a:pPr algn="just"/>
            <a:r>
              <a:rPr lang="ru-RU" sz="1800" dirty="0"/>
              <a:t>Дети из конструктора (Lego, деревянных кубиков) строят безопасный мостик через реку на макете или ограждение вдоль опасного берега. Передвигают фигурки по безопасному пути.</a:t>
            </a:r>
          </a:p>
          <a:p>
            <a:pPr algn="just"/>
            <a:r>
              <a:rPr lang="ru-RU" sz="2000" b="1" dirty="0">
                <a:solidFill>
                  <a:schemeClr val="accent1"/>
                </a:solidFill>
              </a:rPr>
              <a:t>8. «Пингвины на льдинах»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800" dirty="0">
                <a:solidFill>
                  <a:prstClr val="black"/>
                </a:solidFill>
                <a:latin typeface="Calibri" panose="020F0502020204030204"/>
              </a:rPr>
              <a:t>Педагог вместе с ребенком размещают на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макете пингвинов. Передвигают фигурки, обыгрывают ситуации: пингвины на льдине, пингвины плывут. </a:t>
            </a:r>
            <a:r>
              <a:rPr lang="ru-RU" sz="1800" dirty="0">
                <a:solidFill>
                  <a:prstClr val="black"/>
                </a:solidFill>
                <a:latin typeface="Calibri" panose="020F0502020204030204"/>
              </a:rPr>
              <a:t>Педагог поясняет: «Пингвинам можно, детям - нет!». Показывает при этом разрешающий и запрещающий знаки.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just"/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EADF79D-365B-5E19-E7BD-33E27EED0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9688" y="80566"/>
            <a:ext cx="4252624" cy="539750"/>
          </a:xfrm>
        </p:spPr>
        <p:txBody>
          <a:bodyPr>
            <a:normAutofit/>
          </a:bodyPr>
          <a:lstStyle/>
          <a:p>
            <a:pPr algn="ctr"/>
            <a:r>
              <a:rPr lang="ru-RU" sz="29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Варианты игры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1D2B3EFF-7E54-43BE-DB3D-BB919DA043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6" t="2073" r="-57342" b="-2073"/>
          <a:stretch>
            <a:fillRect/>
          </a:stretch>
        </p:blipFill>
        <p:spPr>
          <a:xfrm>
            <a:off x="8222312" y="80566"/>
            <a:ext cx="6172200" cy="3481120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C352C2C-C9E4-923C-7B61-0EC5846464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8" r="-7348"/>
          <a:stretch>
            <a:fillRect/>
          </a:stretch>
        </p:blipFill>
        <p:spPr>
          <a:xfrm>
            <a:off x="7107664" y="3348434"/>
            <a:ext cx="484488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77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66D37-E8B3-8213-751D-1D54BE104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3BED755-61B8-48F2-06D5-59D0E68AF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88" y="0"/>
            <a:ext cx="12069912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6AFC44-A3D0-B671-14ED-017784E6C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8" y="281709"/>
            <a:ext cx="11037026" cy="5397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Преимущества использования макета через призму особенностей и потребностей детей с ЗПР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FBE9415-3528-573D-A736-F727DF171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980" y="857827"/>
            <a:ext cx="10086040" cy="544137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4900" b="1" dirty="0">
              <a:solidFill>
                <a:schemeClr val="accent1"/>
              </a:solidFill>
            </a:endParaRP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ru-RU" sz="4900" b="1" dirty="0">
                <a:solidFill>
                  <a:schemeClr val="accent1"/>
                </a:solidFill>
              </a:rPr>
              <a:t>1</a:t>
            </a:r>
            <a:r>
              <a:rPr lang="ru-RU" sz="6400" b="1" dirty="0">
                <a:solidFill>
                  <a:schemeClr val="accent1"/>
                </a:solidFill>
              </a:rPr>
              <a:t>. Преодоление трудностей вербального восприятия через </a:t>
            </a:r>
            <a:r>
              <a:rPr lang="ru-RU" sz="6400" b="1" dirty="0" err="1">
                <a:solidFill>
                  <a:schemeClr val="accent1"/>
                </a:solidFill>
              </a:rPr>
              <a:t>полисенсорность</a:t>
            </a:r>
            <a:r>
              <a:rPr lang="ru-RU" sz="6400" b="1" dirty="0">
                <a:solidFill>
                  <a:schemeClr val="accent1"/>
                </a:solidFill>
              </a:rPr>
              <a:t> и наглядность.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ru-RU" sz="6400" dirty="0"/>
              <a:t>Проблема у детей с ЗПР: Слабость мышления, сниженная скорость переработки слуховой информации, трудности удержания инструкции «на слух». 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ru-RU" sz="6400" dirty="0"/>
              <a:t>Как помогает макет: информация подается через конкретный, осязаемый, визуальный образ. Ребенок видит опасность (тонкий лед), трогает его хрупкость, действует с фигуркой.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ru-RU" sz="6400" b="1" dirty="0">
                <a:solidFill>
                  <a:schemeClr val="accent1"/>
                </a:solidFill>
              </a:rPr>
              <a:t>2. Активизация речи и развитие базовых психических функций.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ru-RU" sz="6400" dirty="0"/>
              <a:t>Ребенку есть о чем говорить (он комментирует свои действия), и есть опора для высказывания (он смотрит на конкретную расстановку на макете).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ru-RU" sz="6400" dirty="0"/>
              <a:t>Внимание: работа с деталями макета (фигурками, знаками) требует концентрации. Яркие цветовые контрасты (красный «опасно» / зеленый «безопасно») помогают удержать непроизвольное внимание, а игровая задача – развить произвольное.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ru-RU" sz="6400" dirty="0"/>
              <a:t>Память: активно задействуется двигательная память (самая сильная у многих детей с ЗПР: ребенок запоминает правило руками, перемещая героя в безопасную зону. 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ru-RU" sz="6400" dirty="0"/>
              <a:t>Мышление: Ребенок учится анализировать ситуацию («Что здесь не так?»), устанавливать причинно-следственные связи («Если наступить – провалишься»).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ru-RU" sz="6400" b="1" dirty="0">
                <a:solidFill>
                  <a:schemeClr val="accent1"/>
                </a:solidFill>
              </a:rPr>
              <a:t>3. Возможность индивидуального подхода и дозирования нагрузки. 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ru-RU" sz="6400" dirty="0"/>
              <a:t>Сложность заданий можно легко адаптировать под конкретного ребенка. Для одного – задание просто сопоставить две ситуации («опасно» – «безопасно»). Для другого – придумать и разыграть спасение.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4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073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66861-01E8-E821-A629-CD9B3C842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6FCD4A9-F3E3-09C4-EF45-EB11915B6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88" y="-193963"/>
            <a:ext cx="12069912" cy="685800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E0CAE38-7C0C-7B03-F350-74965D020DED}"/>
              </a:ext>
            </a:extLst>
          </p:cNvPr>
          <p:cNvSpPr/>
          <p:nvPr/>
        </p:nvSpPr>
        <p:spPr>
          <a:xfrm>
            <a:off x="1050448" y="950671"/>
            <a:ext cx="10470366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Благодарим за внимание к нашему пособию</a:t>
            </a:r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2CE79E2-D970-2BC4-B683-EEE4D0174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5200" y="2322976"/>
            <a:ext cx="6900862" cy="389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760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</TotalTime>
  <Words>1153</Words>
  <Application>Microsoft Office PowerPoint</Application>
  <PresentationFormat>Широкоэкранный</PresentationFormat>
  <Paragraphs>69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Wingdings</vt:lpstr>
      <vt:lpstr>Тема Office</vt:lpstr>
      <vt:lpstr>Дидактическое пособие - макет  «Осторожно, тонкий лед»</vt:lpstr>
      <vt:lpstr>Краткое описание макета</vt:lpstr>
      <vt:lpstr>Содержание макета</vt:lpstr>
      <vt:lpstr>Цель и дидактические задачи макета</vt:lpstr>
      <vt:lpstr>Правила и игровые действия</vt:lpstr>
      <vt:lpstr>Варианты игры</vt:lpstr>
      <vt:lpstr>Варианты игры</vt:lpstr>
      <vt:lpstr>Преимущества использования макета через призму особенностей и потребностей детей с ЗПР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6</cp:revision>
  <dcterms:created xsi:type="dcterms:W3CDTF">2026-02-02T06:36:38Z</dcterms:created>
  <dcterms:modified xsi:type="dcterms:W3CDTF">2026-02-04T07:05:29Z</dcterms:modified>
</cp:coreProperties>
</file>