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FA23AA-9CE2-44CE-B0D1-7B7B8E473AA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8F8C18-0364-4207-A93F-AD61B06A762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21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23AA-9CE2-44CE-B0D1-7B7B8E473AA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8C18-0364-4207-A93F-AD61B06A7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57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23AA-9CE2-44CE-B0D1-7B7B8E473AA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8C18-0364-4207-A93F-AD61B06A7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8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23AA-9CE2-44CE-B0D1-7B7B8E473AA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8C18-0364-4207-A93F-AD61B06A7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09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23AA-9CE2-44CE-B0D1-7B7B8E473AA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8C18-0364-4207-A93F-AD61B06A762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6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23AA-9CE2-44CE-B0D1-7B7B8E473AA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8C18-0364-4207-A93F-AD61B06A7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79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23AA-9CE2-44CE-B0D1-7B7B8E473AA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8C18-0364-4207-A93F-AD61B06A7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4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23AA-9CE2-44CE-B0D1-7B7B8E473AA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8C18-0364-4207-A93F-AD61B06A7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59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23AA-9CE2-44CE-B0D1-7B7B8E473AA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8C18-0364-4207-A93F-AD61B06A7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56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23AA-9CE2-44CE-B0D1-7B7B8E473AA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8C18-0364-4207-A93F-AD61B06A7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31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A23AA-9CE2-44CE-B0D1-7B7B8E473AA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8C18-0364-4207-A93F-AD61B06A7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8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0FA23AA-9CE2-44CE-B0D1-7B7B8E473AA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38F8C18-0364-4207-A93F-AD61B06A7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48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9964" y="484910"/>
            <a:ext cx="9448800" cy="1967345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chemeClr val="tx1"/>
                </a:solidFill>
              </a:rPr>
              <a:t>« Футбол в детском саду»</a:t>
            </a:r>
            <a:endParaRPr lang="ru-RU" sz="4800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56218" y="3869634"/>
            <a:ext cx="5223164" cy="1388165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800" b="1" dirty="0" smtClean="0">
                <a:solidFill>
                  <a:schemeClr val="tx1"/>
                </a:solidFill>
              </a:rPr>
              <a:t>Выполнила воспитатель</a:t>
            </a:r>
          </a:p>
          <a:p>
            <a:pPr algn="r"/>
            <a:r>
              <a:rPr lang="ru-RU" sz="2800" b="1" dirty="0" smtClean="0">
                <a:solidFill>
                  <a:schemeClr val="tx1"/>
                </a:solidFill>
              </a:rPr>
              <a:t>МДОАУ № 78 « Пчелка»</a:t>
            </a:r>
          </a:p>
          <a:p>
            <a:pPr algn="r"/>
            <a:r>
              <a:rPr lang="ru-RU" sz="2800" b="1" dirty="0" err="1" smtClean="0">
                <a:solidFill>
                  <a:schemeClr val="tx1"/>
                </a:solidFill>
              </a:rPr>
              <a:t>Хайрова</a:t>
            </a:r>
            <a:r>
              <a:rPr lang="ru-RU" sz="2800" b="1" dirty="0" smtClean="0">
                <a:solidFill>
                  <a:schemeClr val="tx1"/>
                </a:solidFill>
              </a:rPr>
              <a:t> Александра </a:t>
            </a:r>
            <a:r>
              <a:rPr lang="ru-RU" sz="2800" b="1" dirty="0" err="1" smtClean="0">
                <a:solidFill>
                  <a:schemeClr val="tx1"/>
                </a:solidFill>
              </a:rPr>
              <a:t>Радиковна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3" y="2452255"/>
            <a:ext cx="6806045" cy="4240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698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382" y="526474"/>
            <a:ext cx="11623963" cy="16764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Спасибо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за внимание!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36" y="2092036"/>
            <a:ext cx="8853054" cy="4585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77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673" y="0"/>
            <a:ext cx="1165167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/>
              <a:t>Целью занятий: </a:t>
            </a:r>
            <a:r>
              <a:rPr lang="ru-RU" sz="2400" b="1" dirty="0"/>
              <a:t>футболом </a:t>
            </a:r>
            <a:r>
              <a:rPr lang="ru-RU" sz="2400" b="1" dirty="0" smtClean="0"/>
              <a:t>является способствование </a:t>
            </a:r>
            <a:r>
              <a:rPr lang="ru-RU" sz="2400" b="1" dirty="0"/>
              <a:t>развитию ловкости, быстроты, координации движений, двигательной реакции, ориентации в пространстве. Игры с мячом развивают соответствующие навыки поведения в коллективе, воспитывают товарищеские взаимоотношения, основанные на сотрудничестве и взаимопомощи. Они требуют выдержки, решительности, смелости. Дети учатся управлять своими движениями в разнообразных условиях, в различных игровых </a:t>
            </a:r>
            <a:r>
              <a:rPr lang="ru-RU" sz="2400" b="1" dirty="0" smtClean="0"/>
              <a:t>ситуациях. </a:t>
            </a:r>
            <a:r>
              <a:rPr lang="ru-RU" sz="2400" b="1" dirty="0"/>
              <a:t>Обучение дошкольников игре в футбол целесообразно разделить на три этапа</a:t>
            </a:r>
            <a:r>
              <a:rPr lang="ru-RU" sz="2400" b="1" dirty="0" smtClean="0"/>
              <a:t>:</a:t>
            </a:r>
          </a:p>
          <a:p>
            <a:r>
              <a:rPr lang="ru-RU" sz="2400" b="1" dirty="0" smtClean="0"/>
              <a:t>  -подготовительный,</a:t>
            </a:r>
          </a:p>
          <a:p>
            <a:r>
              <a:rPr lang="ru-RU" sz="2400" b="1" dirty="0"/>
              <a:t> -</a:t>
            </a:r>
            <a:r>
              <a:rPr lang="ru-RU" sz="2400" b="1" dirty="0" smtClean="0"/>
              <a:t>основной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r>
              <a:rPr lang="ru-RU" sz="2400" b="1" dirty="0" smtClean="0"/>
              <a:t>-заключительный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r>
              <a:rPr lang="ru-RU" sz="2400" b="1" dirty="0" smtClean="0"/>
              <a:t>На</a:t>
            </a:r>
            <a:r>
              <a:rPr lang="ru-RU" sz="2400" b="1" i="1" u="sng" dirty="0" smtClean="0"/>
              <a:t> </a:t>
            </a:r>
            <a:r>
              <a:rPr lang="ru-RU" sz="2400" b="1" i="1" u="sng" dirty="0"/>
              <a:t>подготовительном </a:t>
            </a:r>
            <a:r>
              <a:rPr lang="ru-RU" sz="2400" b="1" dirty="0"/>
              <a:t>этапе главными задачами являются: повышение общей физической подготовленности; совершенствование общей выносливости; улучшение техники бега; улучшение состояния здоровья и прежде всего деятельности сердечно-сосудистой системы и органов дыхания. Реализация этого этапа осуществляется в повседневной жизни дошкольников посредством подвижных игр и физических упражнений на прогулках, во время самостоятельной двигательной деятельности детей, непосредственно во время физкультурных занятий и спортивных развлечений</a:t>
            </a:r>
          </a:p>
        </p:txBody>
      </p:sp>
    </p:spTree>
    <p:extLst>
      <p:ext uri="{BB962C8B-B14F-4D97-AF65-F5344CB8AC3E}">
        <p14:creationId xmlns:p14="http://schemas.microsoft.com/office/powerpoint/2010/main" val="144538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1" y="568037"/>
            <a:ext cx="11610109" cy="6026727"/>
          </a:xfrm>
        </p:spPr>
        <p:txBody>
          <a:bodyPr>
            <a:normAutofit/>
          </a:bodyPr>
          <a:lstStyle/>
          <a:p>
            <a:pPr algn="l"/>
            <a:r>
              <a:rPr lang="ru-RU" sz="2400" b="1" i="1" u="sng" dirty="0">
                <a:solidFill>
                  <a:schemeClr val="tx1"/>
                </a:solidFill>
              </a:rPr>
              <a:t>Основной этап </a:t>
            </a:r>
            <a:r>
              <a:rPr lang="ru-RU" sz="2400" b="1" dirty="0">
                <a:solidFill>
                  <a:schemeClr val="tx1"/>
                </a:solidFill>
              </a:rPr>
              <a:t>— этап непосредственного обучения игре в футбол. Основная и наиболее эффективная форма обучения дошкольников игре в футбол — </a:t>
            </a:r>
            <a:r>
              <a:rPr lang="ru-RU" sz="2400" b="1" dirty="0" smtClean="0">
                <a:solidFill>
                  <a:schemeClr val="tx1"/>
                </a:solidFill>
              </a:rPr>
              <a:t>занятия.</a:t>
            </a:r>
            <a:r>
              <a:rPr lang="ru-RU" sz="2400" b="1" dirty="0">
                <a:solidFill>
                  <a:schemeClr val="tx1"/>
                </a:solidFill>
              </a:rPr>
              <a:t> Длительность таких занятий составляет 25—30 минут. </a:t>
            </a:r>
            <a:r>
              <a:rPr lang="ru-RU" sz="2400" b="1" dirty="0" smtClean="0">
                <a:solidFill>
                  <a:schemeClr val="tx1"/>
                </a:solidFill>
              </a:rPr>
              <a:t>Правила </a:t>
            </a:r>
            <a:r>
              <a:rPr lang="ru-RU" sz="2400" b="1" dirty="0">
                <a:solidFill>
                  <a:schemeClr val="tx1"/>
                </a:solidFill>
              </a:rPr>
              <a:t>игры имеют некоторые особенности. Здесь не применяются трудные и недоступные детям требования, например одиннадцатиметровый, угловой удары и другие правила большого футбола. Кроме того, воспитатель может сам оговаривать некоторые правила: например, играть с вратарем или без него и т.д. </a:t>
            </a:r>
          </a:p>
          <a:p>
            <a:pPr algn="l"/>
            <a:r>
              <a:rPr lang="ru-RU" sz="2400" b="1" i="1" u="sng" dirty="0">
                <a:solidFill>
                  <a:schemeClr val="tx1"/>
                </a:solidFill>
              </a:rPr>
              <a:t>Цель игры</a:t>
            </a:r>
            <a:r>
              <a:rPr lang="ru-RU" sz="2400" b="1" i="1" dirty="0">
                <a:solidFill>
                  <a:schemeClr val="tx1"/>
                </a:solidFill>
              </a:rPr>
              <a:t>.</a:t>
            </a:r>
            <a:r>
              <a:rPr lang="ru-RU" sz="2400" b="1" dirty="0">
                <a:solidFill>
                  <a:schemeClr val="tx1"/>
                </a:solidFill>
              </a:rPr>
              <a:t> Цель команды в игре - забить как можно больше мячей в ворота соперника, а после потери мяча защищать свои, соблюдая при этом правила игры 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ru-RU" sz="2400" b="1" dirty="0">
              <a:solidFill>
                <a:schemeClr val="tx1"/>
              </a:solidFill>
            </a:endParaRPr>
          </a:p>
          <a:p>
            <a:pPr algn="l"/>
            <a:r>
              <a:rPr lang="ru-RU" sz="2400" b="1" i="1" u="sng" dirty="0">
                <a:solidFill>
                  <a:schemeClr val="tx1"/>
                </a:solidFill>
              </a:rPr>
              <a:t>Участники игры</a:t>
            </a:r>
            <a:r>
              <a:rPr lang="ru-RU" sz="2400" b="1" i="1" dirty="0">
                <a:solidFill>
                  <a:schemeClr val="tx1"/>
                </a:solidFill>
              </a:rPr>
              <a:t>. </a:t>
            </a:r>
            <a:r>
              <a:rPr lang="ru-RU" sz="2400" b="1" dirty="0">
                <a:solidFill>
                  <a:schemeClr val="tx1"/>
                </a:solidFill>
              </a:rPr>
              <a:t>Каждая команда состоит из 5 - 8 детей и нескольких запасных. Один из игроков - капитан. Игроки команд должны иметь отличительные знаки 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400" b="1" i="1" u="sng" dirty="0">
                <a:solidFill>
                  <a:schemeClr val="tx1"/>
                </a:solidFill>
              </a:rPr>
              <a:t>Начало игры</a:t>
            </a:r>
            <a:r>
              <a:rPr lang="ru-RU" sz="2400" b="1" i="1" dirty="0">
                <a:solidFill>
                  <a:schemeClr val="tx1"/>
                </a:solidFill>
              </a:rPr>
              <a:t>. </a:t>
            </a:r>
            <a:r>
              <a:rPr lang="ru-RU" sz="2400" b="1" dirty="0">
                <a:solidFill>
                  <a:schemeClr val="tx1"/>
                </a:solidFill>
              </a:rPr>
              <a:t>Перед началом игры проводится жеребьевка для выбора стороны или начального удара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2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1782" y="318656"/>
            <a:ext cx="11540836" cy="6192980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chemeClr val="tx1"/>
                </a:solidFill>
              </a:rPr>
              <a:t>Мяч для начального удара ставится на землю в центре поля, и игра начинается по сигналу тренера или судьи, в зависимости какое значение она несёт в себе, одним из игроков команды, начинающей игру. Ребенок направляет мяч в сторону противника. Игроки команды соперников должны находиться от мяча на расстоянии не менее 3 м. Ребенок, производящий начальный удар, не имеет права вторично касаться мяча раньше других детей.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</a:rPr>
              <a:t>После забитого мяча игра возобновляется так же, как и в начале игры, игроком команды, в ворота который был забит мяч.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</a:rPr>
              <a:t>После установленного перерыва команды меняются сторонами, и начальный удар производится с центра поля игроком противоположной команды, т.е. которая не начинала </a:t>
            </a:r>
            <a:r>
              <a:rPr lang="ru-RU" sz="2000" b="1" dirty="0" smtClean="0">
                <a:solidFill>
                  <a:schemeClr val="tx1"/>
                </a:solidFill>
              </a:rPr>
              <a:t>игру. </a:t>
            </a:r>
            <a:endParaRPr lang="ru-RU" sz="20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09" y="3131127"/>
            <a:ext cx="7342909" cy="3546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994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673" y="277092"/>
            <a:ext cx="10255717" cy="4980708"/>
          </a:xfrm>
        </p:spPr>
        <p:txBody>
          <a:bodyPr>
            <a:normAutofit/>
          </a:bodyPr>
          <a:lstStyle/>
          <a:p>
            <a:pPr algn="l"/>
            <a:r>
              <a:rPr lang="ru-RU" sz="2400" b="1" i="1" u="sng" dirty="0">
                <a:solidFill>
                  <a:schemeClr val="tx1"/>
                </a:solidFill>
              </a:rPr>
              <a:t>Правила замены.</a:t>
            </a:r>
            <a:r>
              <a:rPr lang="ru-RU" sz="2400" b="1" i="1" dirty="0">
                <a:solidFill>
                  <a:schemeClr val="tx1"/>
                </a:solidFill>
              </a:rPr>
              <a:t> </a:t>
            </a:r>
            <a:r>
              <a:rPr lang="ru-RU" sz="2400" b="1" dirty="0">
                <a:solidFill>
                  <a:schemeClr val="tx1"/>
                </a:solidFill>
              </a:rPr>
              <a:t>Тренер (воспитатель) может менять игроков в течение всей игры. Любой из игроков команды может заменить </a:t>
            </a:r>
            <a:r>
              <a:rPr lang="ru-RU" sz="2400" b="1" dirty="0" smtClean="0">
                <a:solidFill>
                  <a:schemeClr val="tx1"/>
                </a:solidFill>
              </a:rPr>
              <a:t>вратаря.</a:t>
            </a:r>
            <a:endParaRPr lang="ru-RU" sz="2400" b="1" dirty="0">
              <a:solidFill>
                <a:schemeClr val="tx1"/>
              </a:solidFill>
            </a:endParaRPr>
          </a:p>
          <a:p>
            <a:pPr algn="l"/>
            <a:r>
              <a:rPr lang="ru-RU" sz="2400" b="1" i="1" u="sng" dirty="0">
                <a:solidFill>
                  <a:schemeClr val="tx1"/>
                </a:solidFill>
              </a:rPr>
              <a:t>Выход мяча из игры.</a:t>
            </a:r>
            <a:r>
              <a:rPr lang="ru-RU" sz="2400" b="1" dirty="0">
                <a:solidFill>
                  <a:schemeClr val="tx1"/>
                </a:solidFill>
              </a:rPr>
              <a:t> Мяч, пересекающий боковую линию или линию ворот по земле или воздуху, считается вышедшим из игры. Мяч считается в положении вне игры и тогда, когда игру останавливает судья. В течение всего остального времени мяч считается в игре даже тогда, когда он отскакивает на поле от стойки или перекладины ворот, или дети прекращают игру, предполагая, что произошло нарушение правил и судья остановит </a:t>
            </a:r>
            <a:r>
              <a:rPr lang="ru-RU" sz="2400" b="1" dirty="0" smtClean="0">
                <a:solidFill>
                  <a:schemeClr val="tx1"/>
                </a:solidFill>
              </a:rPr>
              <a:t>игру.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991" y="3075707"/>
            <a:ext cx="7505809" cy="3657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731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091" y="304800"/>
            <a:ext cx="11790218" cy="6220691"/>
          </a:xfrm>
        </p:spPr>
        <p:txBody>
          <a:bodyPr/>
          <a:lstStyle/>
          <a:p>
            <a:pPr algn="l"/>
            <a:r>
              <a:rPr lang="ru-RU" b="1" i="1" u="sng" dirty="0">
                <a:solidFill>
                  <a:schemeClr val="tx1"/>
                </a:solidFill>
              </a:rPr>
              <a:t>Нарушение правил и наказание за них.</a:t>
            </a:r>
            <a:r>
              <a:rPr lang="ru-RU" b="1" dirty="0">
                <a:solidFill>
                  <a:schemeClr val="tx1"/>
                </a:solidFill>
              </a:rPr>
              <a:t> Игрокам не разрешается ставить товарищу подножку, ударять противника ногой, толкаться, тянуть за одежду, за руки, нападать на вратаря, стараться отобрать у него мяч. Нарушением игры также бег с мячом в руках, попытка ловить его. Если игрок нарушает правила, тренер (воспитатель) останавливает игру и делает ему замечание. Мяч при этом передается противоположной команде и вводится в игру с того места, где произошло нарушение. Если нарушение совершили одновременно игроки обеих команд, в этом случае и тем и другим назначается штрафной удар (по неподвижному мячу) с места </a:t>
            </a:r>
            <a:r>
              <a:rPr lang="ru-RU" b="1" dirty="0" smtClean="0">
                <a:solidFill>
                  <a:schemeClr val="tx1"/>
                </a:solidFill>
              </a:rPr>
              <a:t>нарушения.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3" y="2798618"/>
            <a:ext cx="7647709" cy="3920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120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6363" y="332509"/>
            <a:ext cx="11471563" cy="6262255"/>
          </a:xfrm>
        </p:spPr>
        <p:txBody>
          <a:bodyPr/>
          <a:lstStyle/>
          <a:p>
            <a:pPr algn="l"/>
            <a:r>
              <a:rPr lang="ru-RU" sz="2400" b="1" i="1" u="sng" dirty="0">
                <a:solidFill>
                  <a:schemeClr val="tx1"/>
                </a:solidFill>
              </a:rPr>
              <a:t>Методические рекомендации.</a:t>
            </a:r>
            <a:r>
              <a:rPr lang="ru-RU" sz="2400" b="1" dirty="0">
                <a:solidFill>
                  <a:schemeClr val="tx1"/>
                </a:solidFill>
              </a:rPr>
              <a:t> Обучение элементам футбола можно начинать в старшей группе детского сада. Ребята овладевают техникой действий с мячом при многократном повторении упражнений. Однако упражнения и игры, в которые включаются изучаемые движения, должны быть очень разнообразными и интересными для детей. Однообразие и монотонность действия снижают интерес у детей. Упражнения и игры должны быть доступными дошкольникам. В начале обучения основное внимание детей направляется на овладение правильными движениями, а затем нужно стремиться, чтобы они освоили сильные и точные удары и скорость движений</a:t>
            </a:r>
            <a:r>
              <a:rPr lang="ru-RU" sz="2400" b="1" dirty="0" smtClean="0">
                <a:solidFill>
                  <a:schemeClr val="tx1"/>
                </a:solidFill>
              </a:rPr>
              <a:t>. </a:t>
            </a:r>
            <a:r>
              <a:rPr lang="ru-RU" sz="2400" b="1" dirty="0">
                <a:solidFill>
                  <a:schemeClr val="tx1"/>
                </a:solidFill>
              </a:rPr>
              <a:t>Упражнения дети должны выполнять как правой, так и левой ногой. Обучение технике проводится постепенно путем усложнения условий выполнения движений. Начинать обучение ведению мяча лучше всего с ведения по прямой на бегу. Скорость бега при этом постепенно увеличивается. По мере того как дети овладевают этим действием, можно переходить к обучению ведения по дугам, зигзагами, с обводкой стоек - флажков. Наконец, следующий этап - это обучение ведению мяча при сопротивлении противника. Ведение мяча совершенствуется в игровых упражнениях, эстафетах, подвижных играх и самой игре в футбол.</a:t>
            </a:r>
          </a:p>
          <a:p>
            <a:pPr algn="l"/>
            <a:endParaRPr lang="ru-RU" sz="24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49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318655"/>
            <a:ext cx="11637818" cy="6220689"/>
          </a:xfrm>
        </p:spPr>
        <p:txBody>
          <a:bodyPr/>
          <a:lstStyle/>
          <a:p>
            <a:pPr algn="l"/>
            <a:r>
              <a:rPr lang="ru-RU" b="1" u="sng" dirty="0">
                <a:solidFill>
                  <a:schemeClr val="tx1"/>
                </a:solidFill>
              </a:rPr>
              <a:t>Дети должны знать, что: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- мяч надо вести дальней от соперника ногой;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- при быстром беге удобней вести мяч внешней частью подъема, а при медленном - любым способом;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- если навстречу бежит соперник, мяч следует вести внутренней частью подъема.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09" y="2563090"/>
            <a:ext cx="5541818" cy="3768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63090"/>
            <a:ext cx="5638800" cy="3768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122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290945"/>
            <a:ext cx="11679382" cy="6331527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tx1"/>
                </a:solidFill>
              </a:rPr>
              <a:t>В </a:t>
            </a:r>
            <a:r>
              <a:rPr lang="ru-RU" sz="2400" b="1" i="1" u="sng" dirty="0">
                <a:solidFill>
                  <a:schemeClr val="tx1"/>
                </a:solidFill>
              </a:rPr>
              <a:t>заключительной части </a:t>
            </a:r>
            <a:r>
              <a:rPr lang="ru-RU" sz="2400" b="1" dirty="0">
                <a:solidFill>
                  <a:schemeClr val="tx1"/>
                </a:solidFill>
              </a:rPr>
              <a:t>занятия необходимо привести организм ребенка в относительно спокойное и ровное состояние. Этому будут способствовать: ходьба в сочетании с дыхательными упражнениями, упражнения на расслабление и релаксацию, спокойная игра и т.п. Продолжительность заключительной части составляет 4—5 минут.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400" b="1" i="1" u="sng" dirty="0">
                <a:solidFill>
                  <a:schemeClr val="tx1"/>
                </a:solidFill>
              </a:rPr>
              <a:t>Заключительный этап </a:t>
            </a:r>
            <a:r>
              <a:rPr lang="ru-RU" sz="2400" b="1" dirty="0">
                <a:solidFill>
                  <a:schemeClr val="tx1"/>
                </a:solidFill>
              </a:rPr>
              <a:t>— этап совершенствования технических, элементарных тактических навыков игры в футбол, т.е. непосредственно сам футбольный матч.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08" y="2798618"/>
            <a:ext cx="7439891" cy="3823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574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392</Words>
  <Application>Microsoft Office PowerPoint</Application>
  <PresentationFormat>Произвольный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Базис</vt:lpstr>
      <vt:lpstr>« Футбол в детском саду»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Футбол в детском саду»</dc:title>
  <dc:creator>Lenovo</dc:creator>
  <cp:lastModifiedBy>107</cp:lastModifiedBy>
  <cp:revision>23</cp:revision>
  <dcterms:created xsi:type="dcterms:W3CDTF">2022-09-28T11:06:07Z</dcterms:created>
  <dcterms:modified xsi:type="dcterms:W3CDTF">2022-10-20T05:00:02Z</dcterms:modified>
</cp:coreProperties>
</file>