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0" r:id="rId4"/>
    <p:sldId id="256" r:id="rId5"/>
    <p:sldId id="259" r:id="rId6"/>
    <p:sldId id="260" r:id="rId7"/>
    <p:sldId id="261" r:id="rId8"/>
    <p:sldId id="262" r:id="rId9"/>
    <p:sldId id="263" r:id="rId10"/>
    <p:sldId id="266" r:id="rId11"/>
    <p:sldId id="286" r:id="rId12"/>
    <p:sldId id="274" r:id="rId13"/>
    <p:sldId id="264" r:id="rId14"/>
    <p:sldId id="271" r:id="rId15"/>
    <p:sldId id="270" r:id="rId16"/>
    <p:sldId id="269" r:id="rId17"/>
    <p:sldId id="268" r:id="rId18"/>
    <p:sldId id="267" r:id="rId19"/>
    <p:sldId id="273" r:id="rId20"/>
    <p:sldId id="289" r:id="rId21"/>
    <p:sldId id="281" r:id="rId22"/>
    <p:sldId id="287" r:id="rId23"/>
    <p:sldId id="265" r:id="rId24"/>
    <p:sldId id="280" r:id="rId25"/>
    <p:sldId id="279" r:id="rId26"/>
    <p:sldId id="278" r:id="rId27"/>
    <p:sldId id="288" r:id="rId28"/>
    <p:sldId id="275" r:id="rId29"/>
    <p:sldId id="277" r:id="rId30"/>
    <p:sldId id="276" r:id="rId31"/>
    <p:sldId id="282" r:id="rId32"/>
    <p:sldId id="28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620688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из опыта работы </a:t>
            </a:r>
            <a:endParaRPr lang="ru-RU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экологическом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 дошкольников»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059832" y="414908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МДОАУ «Детский сад № 99 </a:t>
            </a:r>
          </a:p>
          <a:p>
            <a:r>
              <a:rPr lang="ru-RU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Пенькова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Н.В.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26" y="0"/>
            <a:ext cx="9176226" cy="7101408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«Путешествие по материкам»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0" t="18688" r="4447" b="21515"/>
          <a:stretch/>
        </p:blipFill>
        <p:spPr>
          <a:xfrm rot="16200000">
            <a:off x="2215956" y="318546"/>
            <a:ext cx="5012340" cy="7344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19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26" y="0"/>
            <a:ext cx="9176226" cy="7101408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«Путешествие по материкам»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225689"/>
            <a:ext cx="80648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Знакомить детей 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материками на планете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названием и расположением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материков на карте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выявить знания детей о животном мире на разных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Закрепить умения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играть вместе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совместно выполнять задания.</a:t>
            </a:r>
          </a:p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знакомить с животным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миром материков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дать представление об их распространении на Земле и многообразии их видов;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-дать краткие сведения 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материках Земли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интерес к изучению животного мира;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логическое мышление.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Фетровая  карта мира без животных 1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Фетровые материки на липучках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Ламинированные картинки животных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кнопках</a:t>
            </a:r>
          </a:p>
        </p:txBody>
      </p:sp>
    </p:spTree>
    <p:extLst>
      <p:ext uri="{BB962C8B-B14F-4D97-AF65-F5344CB8AC3E}">
        <p14:creationId xmlns:p14="http://schemas.microsoft.com/office/powerpoint/2010/main" val="362700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«Времена года»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3380" r="23031" b="3380"/>
          <a:stretch/>
        </p:blipFill>
        <p:spPr>
          <a:xfrm>
            <a:off x="395536" y="1320164"/>
            <a:ext cx="4050285" cy="2862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1176" r="10757" b="10553"/>
          <a:stretch/>
        </p:blipFill>
        <p:spPr>
          <a:xfrm>
            <a:off x="4591681" y="4203736"/>
            <a:ext cx="4945367" cy="22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3133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 пособие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«Времена года»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9" t="2445" r="34039" b="11590"/>
          <a:stretch/>
        </p:blipFill>
        <p:spPr>
          <a:xfrm>
            <a:off x="2206615" y="1215480"/>
            <a:ext cx="5173697" cy="5456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648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 пособие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«Времена года»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556792"/>
            <a:ext cx="77048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етодическое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Времена года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фетра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старшего дошкольного возраста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(5-7 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и закрепление у старших дошкольников знаний и представлений о сезонных изменениях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-Закреплять понятия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«весна»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«лето»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«осень»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«зима»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представление детей о чередовании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 года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их характерных особенностей;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-Расширять и обогащать словарь детей по теме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Времена года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мелкую моторику рук, наглядно-образное мышление, рассудительность, речь, мышление, внимание и память;</a:t>
            </a:r>
          </a:p>
        </p:txBody>
      </p:sp>
    </p:spTree>
    <p:extLst>
      <p:ext uri="{BB962C8B-B14F-4D97-AF65-F5344CB8AC3E}">
        <p14:creationId xmlns:p14="http://schemas.microsoft.com/office/powerpoint/2010/main" val="253868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5" y="1"/>
            <a:ext cx="9144000" cy="6857999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 пособие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«Времена года»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" t="7435" r="12728" b="5874"/>
          <a:stretch/>
        </p:blipFill>
        <p:spPr>
          <a:xfrm>
            <a:off x="539034" y="1757326"/>
            <a:ext cx="8065932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115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" y="0"/>
            <a:ext cx="9124010" cy="6858000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 пособие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«Времена года»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499" r="9545" b="4315"/>
          <a:stretch/>
        </p:blipFill>
        <p:spPr>
          <a:xfrm>
            <a:off x="611560" y="1844824"/>
            <a:ext cx="8236104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6442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542" cy="6858000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 пособие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«Времена года»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7745" r="8788" b="4005"/>
          <a:stretch/>
        </p:blipFill>
        <p:spPr>
          <a:xfrm>
            <a:off x="445337" y="1843852"/>
            <a:ext cx="8237868" cy="403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283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4" y="0"/>
            <a:ext cx="9146494" cy="6858000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914" y="0"/>
            <a:ext cx="6400800" cy="17526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 пособие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«Времена года»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6187" r="8636" b="4939"/>
          <a:stretch/>
        </p:blipFill>
        <p:spPr>
          <a:xfrm>
            <a:off x="359338" y="1844824"/>
            <a:ext cx="8422830" cy="4256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66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 какого дерева лист прилетел»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4627" r="15606" b="6186"/>
          <a:stretch/>
        </p:blipFill>
        <p:spPr>
          <a:xfrm rot="5400000">
            <a:off x="1077231" y="3544252"/>
            <a:ext cx="3912274" cy="2251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2445" r="28333"/>
          <a:stretch/>
        </p:blipFill>
        <p:spPr>
          <a:xfrm rot="5400000">
            <a:off x="4261975" y="3234969"/>
            <a:ext cx="3921992" cy="286989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86125" y="1268760"/>
            <a:ext cx="5238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подбирать листья, плоды деревьев к березе, дубу, рябине, клену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4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88640"/>
            <a:ext cx="9145016" cy="17526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экологически воспитанной личности в педагогическом процессе дошкольного образовательного учреждения возможно при решении следующих задач:</a:t>
            </a:r>
          </a:p>
          <a:p>
            <a:pPr marL="342900" indent="-342900" algn="l">
              <a:buAutoNum type="arabicPeriod"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элементов экологического сознания. Освоение ребенком элементов экологического сознания определяется содержанием и характером (степенью сложности) знаний о природе. 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AutoNum type="arabicPeriod"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практических навыков и умений в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разнообразной деятельности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природе; при этом деятельность детей должна иметь природоохранительный характер. В ходе реальной деятельности в природе на участке, участие в природоохранительной работе дети осваивают умения создавать для растений и животных условия, близкие к природным, с учетом потребностей живых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организмов.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Воспитание гуманного отношения к природе. Отношение к природе - гуманное, познавательное, эстетическое - теснейшим образом связано с содержанием осваиваемых ребенком знаний. Знания экологического содержания регулируют и направляют поведение и деятельность детей в природе. Особое место в формировании отношения к природе занимают знания о законах природы, доступные пониманию детей.</a:t>
            </a:r>
          </a:p>
          <a:p>
            <a:endParaRPr 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8" y="-99392"/>
            <a:ext cx="933817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 какого дерева лист прилетел»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t="7122" r="14545" b="2133"/>
          <a:stretch/>
        </p:blipFill>
        <p:spPr>
          <a:xfrm rot="5400000">
            <a:off x="1103715" y="3811955"/>
            <a:ext cx="3561540" cy="24046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4" r="16061"/>
          <a:stretch/>
        </p:blipFill>
        <p:spPr>
          <a:xfrm rot="5400000">
            <a:off x="4811231" y="3786371"/>
            <a:ext cx="3448916" cy="23432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9552" y="1052736"/>
            <a:ext cx="87849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-учить  различать и называть листья, плоды знакомых деревьев;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-закрепить с детьми названия деревьев, внешний вид листьев, плодов, деревьев;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речь, внимание, наблюдательность, память;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развитию познавательных процессов;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-воспитывать бережное и заботливое отношение к природе;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воспитывать бережное отношение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карточкам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«Птичья столовая»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r="10152"/>
          <a:stretch/>
        </p:blipFill>
        <p:spPr>
          <a:xfrm>
            <a:off x="755576" y="1575017"/>
            <a:ext cx="8063345" cy="44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7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«Птичья столовая»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r="10152"/>
          <a:stretch/>
        </p:blipFill>
        <p:spPr>
          <a:xfrm>
            <a:off x="3131840" y="4375160"/>
            <a:ext cx="4484235" cy="24707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3106" y="1268760"/>
            <a:ext cx="80113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Закрепить знания о зимующих птицах (предпочтения в еде).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зрительное внимание, память, речь.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магнитной доске воспитатель выкладывает в ряд под изображением кормушки три карточки с изображением корма для птиц, проговаривает с детьми: «В кормушку положили семечки, пшено, сало). Затем дети закрывают глаза, воспитатель убирает одну из карточек и задает ребятам вопрос: «Что склевали птицы?».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постарше можно задать вопрос: «Как вы думаете, кто прилетал к кормушке?» (например, если убрали карточку «сало» - синица или ворона, если убрали карточку «рябина» - снегирь  и т. д.)</a:t>
            </a:r>
          </a:p>
        </p:txBody>
      </p:sp>
    </p:spTree>
    <p:extLst>
      <p:ext uri="{BB962C8B-B14F-4D97-AF65-F5344CB8AC3E}">
        <p14:creationId xmlns:p14="http://schemas.microsoft.com/office/powerpoint/2010/main" val="37252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«Птичья столовая»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2756" r="16213" b="5251"/>
          <a:stretch/>
        </p:blipFill>
        <p:spPr>
          <a:xfrm>
            <a:off x="244591" y="1166427"/>
            <a:ext cx="4420143" cy="2683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t="5564" r="15909" b="5874"/>
          <a:stretch/>
        </p:blipFill>
        <p:spPr>
          <a:xfrm>
            <a:off x="4918333" y="1166427"/>
            <a:ext cx="4496874" cy="2683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t="4005" r="15257" b="3691"/>
          <a:stretch/>
        </p:blipFill>
        <p:spPr>
          <a:xfrm>
            <a:off x="2007421" y="3819735"/>
            <a:ext cx="4925857" cy="298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колосок»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93096"/>
            <a:ext cx="5004048" cy="24313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339959"/>
            <a:ext cx="88204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основы экологической культуры через знакомство со злаковыми культурами Оренбургской области.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Познакомить с видами злаковых культур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Оренбургской области.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Расширить кругозор о значении злаковых культур и условиях их выращивания.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Познакомить с многообразием блюд и продуктов питания из муки.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Воспитать любовь, ответственное и бережное отношение к родной природе</a:t>
            </a:r>
          </a:p>
        </p:txBody>
      </p:sp>
    </p:spTree>
    <p:extLst>
      <p:ext uri="{BB962C8B-B14F-4D97-AF65-F5344CB8AC3E}">
        <p14:creationId xmlns:p14="http://schemas.microsoft.com/office/powerpoint/2010/main" val="12659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колосок»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r="25455"/>
          <a:stretch/>
        </p:blipFill>
        <p:spPr>
          <a:xfrm>
            <a:off x="1835696" y="1484784"/>
            <a:ext cx="5832648" cy="49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3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" y="-9939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endParaRPr lang="ru-RU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«Красная книга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Оренбургской области» 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 t="8000" r="27952" b="3049"/>
          <a:stretch/>
        </p:blipFill>
        <p:spPr>
          <a:xfrm rot="5400000">
            <a:off x="2286858" y="2437834"/>
            <a:ext cx="4973783" cy="3643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640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024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0"/>
            <a:ext cx="8604448" cy="1752600"/>
          </a:xfrm>
        </p:spPr>
        <p:txBody>
          <a:bodyPr/>
          <a:lstStyle/>
          <a:p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endParaRPr lang="ru-RU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«Красная книга Оренбургской области» 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763" y="1412776"/>
            <a:ext cx="85689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животных и растениях, занесенных 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Красную книгу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  познакомить детей с картой Оренбургской области и редкими животными, растениями, занесёнными в Красную книгу нашей области;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  сформировать первоначальные умения и навыки экологически грамотного, безопасного для природы и самого ребёнка поведения;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  воспитывать гуманное, бережное, заботливое отношение к миру природы и  ко всему окружающему миру в целом</a:t>
            </a:r>
          </a:p>
        </p:txBody>
      </p:sp>
    </p:spTree>
    <p:extLst>
      <p:ext uri="{BB962C8B-B14F-4D97-AF65-F5344CB8AC3E}">
        <p14:creationId xmlns:p14="http://schemas.microsoft.com/office/powerpoint/2010/main" val="4409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46712"/>
            <a:ext cx="9252520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«Красная книга Оренбургской области»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r="20298"/>
          <a:stretch/>
        </p:blipFill>
        <p:spPr>
          <a:xfrm>
            <a:off x="1115616" y="1190552"/>
            <a:ext cx="7344816" cy="538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«Красная книга Оренбургской области»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r="13214"/>
          <a:stretch/>
        </p:blipFill>
        <p:spPr>
          <a:xfrm>
            <a:off x="1235918" y="1268760"/>
            <a:ext cx="789079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5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7932" y="188640"/>
            <a:ext cx="7102539" cy="17526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способствует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познавательных способностей; </a:t>
            </a: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получению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новых знаний их обобщению и закреплению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усвоению 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выработанных средств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способов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умственной деятельности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разделение сложных явлений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том числе,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явлений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природы)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простые и наоборот,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единичных;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осуществлению аналитической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синтетической деятельности;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применению у детей имеющихся знаний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новых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условиях;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памяти, внимания, наблюдательности; дают возможность детям оперировать самими предметами природы, сравнивать их, отмечать изменение отдельных внешних признаков.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50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87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«Красная книга Оренбургской области»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r="10597"/>
          <a:stretch/>
        </p:blipFill>
        <p:spPr>
          <a:xfrm rot="10800000">
            <a:off x="611559" y="1292395"/>
            <a:ext cx="8208912" cy="53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0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«Красная книга Оренбургской области»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3" r="25758"/>
          <a:stretch/>
        </p:blipFill>
        <p:spPr>
          <a:xfrm>
            <a:off x="1821989" y="1340768"/>
            <a:ext cx="6192688" cy="510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9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639230"/>
            <a:ext cx="6400800" cy="17526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" y="15506"/>
            <a:ext cx="9115026" cy="695739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692696"/>
            <a:ext cx="7632848" cy="1752600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Игра, как средство </a:t>
            </a: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экологического воспитания детей </a:t>
            </a:r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важна </a:t>
            </a:r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целому ряду причин:</a:t>
            </a:r>
          </a:p>
          <a:p>
            <a:pPr marL="857250" lvl="0" indent="-857250" algn="l">
              <a:buFont typeface="Wingdings" panose="05000000000000000000" pitchFamily="2" charset="2"/>
              <a:buChar char="ü"/>
            </a:pP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познавательные способности и речь ребенка, способствует становлению личности, сохранению здоровья;</a:t>
            </a:r>
          </a:p>
          <a:p>
            <a:pPr marL="857250" lvl="0" indent="-857250" algn="l">
              <a:buFont typeface="Wingdings" panose="05000000000000000000" pitchFamily="2" charset="2"/>
              <a:buChar char="ü"/>
            </a:pP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доставляет радость ребенку, поэтому понимание природы и общение с ней, проходящее на фоне игры, будут особенно эффективны; </a:t>
            </a:r>
          </a:p>
          <a:p>
            <a:pPr marL="857250" lvl="0" indent="-857250" algn="l">
              <a:buFont typeface="Wingdings" panose="05000000000000000000" pitchFamily="2" charset="2"/>
              <a:buChar char="ü"/>
            </a:pP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ставит взрослого и ребенка в партнерские отношения;</a:t>
            </a:r>
          </a:p>
          <a:p>
            <a:pPr marL="857250" lvl="0" indent="-857250" algn="l">
              <a:buFont typeface="Wingdings" panose="05000000000000000000" pitchFamily="2" charset="2"/>
              <a:buChar char="ü"/>
            </a:pP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игровой комплекс включаются игры на развитие разных анализаторских систем (слух, зрение, осязание, обоняние и др.);</a:t>
            </a:r>
          </a:p>
          <a:p>
            <a:pPr marL="857250" lvl="0" indent="-857250" algn="l">
              <a:buFont typeface="Wingdings" panose="05000000000000000000" pitchFamily="2" charset="2"/>
              <a:buChar char="ü"/>
            </a:pP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знания, полученные в игре и вызвавшие эмоциональную реакцию у детей, лучше войдут в их самостоятельную игровую деятельность, чем знания, воздействие которых затрагивает лишь интеллектуальную сторону личности ребенка; </a:t>
            </a:r>
          </a:p>
          <a:p>
            <a:pPr marL="857250" lvl="0" indent="-857250" algn="l">
              <a:buFont typeface="Wingdings" panose="05000000000000000000" pitchFamily="2" charset="2"/>
              <a:buChar char="ü"/>
            </a:pPr>
            <a:r>
              <a:rPr lang="ru-RU" sz="8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развивать у ребят самые разнообразные положительные качества: воспитываются дружеские взаимоотношения между детьми, развивается чувство товарищества, взаимопомощи, воспитывается культура поведения и общения</a:t>
            </a:r>
            <a:r>
              <a:rPr lang="ru-RU" sz="7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37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350" y="26035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«Времена года»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4447" b="26364"/>
          <a:stretch/>
        </p:blipFill>
        <p:spPr>
          <a:xfrm rot="16200000">
            <a:off x="5859830" y="1925148"/>
            <a:ext cx="2669572" cy="3661053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51520" y="1700808"/>
            <a:ext cx="5328592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у детей представлений об окружающем мире-о делении года на четыре времени года, каждая из которых, в свою очередь, делится на три месяца.</a:t>
            </a:r>
          </a:p>
          <a:p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457200" indent="-457200">
              <a:buAutoNum type="arabicPeriod"/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о природных явлениях.</a:t>
            </a:r>
          </a:p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Формировать представления о временах года, о месяцах.</a:t>
            </a:r>
          </a:p>
          <a:p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внимания, зрительного восприятия.</a:t>
            </a:r>
          </a:p>
          <a:p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Подобрать картинки и предметы, соответствующие определенному времени года.</a:t>
            </a:r>
          </a:p>
          <a:p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Правила: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вспомнить характерные особенности данного времени года.</a:t>
            </a:r>
          </a:p>
          <a:p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88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«Времена года»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4940" r="20758" b="2445"/>
          <a:stretch/>
        </p:blipFill>
        <p:spPr>
          <a:xfrm>
            <a:off x="1065905" y="1164851"/>
            <a:ext cx="7704856" cy="5500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082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16632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«Времена года»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9616" r="22122" b="4005"/>
          <a:stretch/>
        </p:blipFill>
        <p:spPr>
          <a:xfrm>
            <a:off x="1187624" y="1484784"/>
            <a:ext cx="7128792" cy="5063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328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«Времена года»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5" t="9928" r="26364" b="5875"/>
          <a:stretch/>
        </p:blipFill>
        <p:spPr>
          <a:xfrm>
            <a:off x="1367879" y="1268760"/>
            <a:ext cx="7302143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637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36666" cy="6957392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0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«Времена года»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3068" r="22121" b="2445"/>
          <a:stretch/>
        </p:blipFill>
        <p:spPr>
          <a:xfrm>
            <a:off x="1274618" y="1355928"/>
            <a:ext cx="7329830" cy="526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31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1076</Words>
  <Application>Microsoft Office PowerPoint</Application>
  <PresentationFormat>Экран (4:3)</PresentationFormat>
  <Paragraphs>128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25</cp:revision>
  <dcterms:created xsi:type="dcterms:W3CDTF">2021-12-14T07:04:41Z</dcterms:created>
  <dcterms:modified xsi:type="dcterms:W3CDTF">2021-12-16T11:56:09Z</dcterms:modified>
</cp:coreProperties>
</file>