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73" r:id="rId10"/>
    <p:sldId id="274" r:id="rId11"/>
    <p:sldId id="268" r:id="rId12"/>
    <p:sldId id="267" r:id="rId13"/>
    <p:sldId id="266" r:id="rId14"/>
    <p:sldId id="269" r:id="rId15"/>
    <p:sldId id="270" r:id="rId16"/>
    <p:sldId id="271" r:id="rId17"/>
    <p:sldId id="272" r:id="rId18"/>
    <p:sldId id="276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2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1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11" Type="http://schemas.openxmlformats.org/officeDocument/2006/relationships/image" Target="../media/image31.jpeg"/><Relationship Id="rId5" Type="http://schemas.openxmlformats.org/officeDocument/2006/relationships/image" Target="../media/image25.png"/><Relationship Id="rId10" Type="http://schemas.openxmlformats.org/officeDocument/2006/relationships/image" Target="../media/image30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Aritmetica-per-bambini-giochi-didattici-in-casa-con-i-numeri-Imparare-a-contare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4869160"/>
            <a:ext cx="3166547" cy="1764107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1524000"/>
            <a:ext cx="7931224" cy="4572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buNone/>
            </a:pP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«Использование игровых технологий в математическом развитии детей дошкольного возраста»</a:t>
            </a:r>
          </a:p>
          <a:p>
            <a:pPr algn="r">
              <a:buNone/>
            </a:pPr>
            <a:endParaRPr lang="ru-RU" sz="1600" i="1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ru-RU" sz="1600" i="1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Галушкина Лариса Юрьевна, старший воспитатель</a:t>
            </a:r>
            <a:endPara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МДОАУ «ДСКВ № 71 «Лучик» г. Орска»,</a:t>
            </a:r>
          </a:p>
          <a:p>
            <a:pPr algn="r">
              <a:buNone/>
            </a:pPr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Чудакова Светлана Александровна, старший воспитатель</a:t>
            </a:r>
            <a:endPara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МДОАУ «ЦРР -  детский сад №116 г. Орска».</a:t>
            </a:r>
          </a:p>
          <a:p>
            <a:pPr algn="ctr">
              <a:buNone/>
            </a:pP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052736"/>
            <a:ext cx="82296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Городское методическое объединение воспитателей </a:t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дошкольных образовательных учреждений  г. Орска</a:t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«Познавательное развитие дошкольников в процессе </a:t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формирования элементарных математических представлений»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unnamed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75656" y="5229200"/>
            <a:ext cx="6552728" cy="1418301"/>
          </a:xfrm>
          <a:prstGeom prst="rect">
            <a:avLst/>
          </a:prstGeom>
          <a:noFill/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611560" y="476672"/>
            <a:ext cx="8229600" cy="5043264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Clr>
                <a:srgbClr val="C00000"/>
              </a:buClr>
              <a:buNone/>
            </a:pP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Дидактические игры</a:t>
            </a:r>
          </a:p>
          <a:p>
            <a:pPr lvl="0"/>
            <a:r>
              <a:rPr lang="ru-RU" sz="4000" b="1" dirty="0" smtClean="0">
                <a:solidFill>
                  <a:srgbClr val="002060"/>
                </a:solidFill>
              </a:rPr>
              <a:t>игры с цифрами и числами;</a:t>
            </a:r>
          </a:p>
          <a:p>
            <a:pPr lvl="0"/>
            <a:r>
              <a:rPr lang="ru-RU" sz="4000" b="1" dirty="0" smtClean="0">
                <a:solidFill>
                  <a:srgbClr val="002060"/>
                </a:solidFill>
              </a:rPr>
              <a:t>игры путешествия во времени;</a:t>
            </a:r>
          </a:p>
          <a:p>
            <a:pPr lvl="0"/>
            <a:r>
              <a:rPr lang="ru-RU" sz="4000" b="1" dirty="0" smtClean="0">
                <a:solidFill>
                  <a:srgbClr val="002060"/>
                </a:solidFill>
              </a:rPr>
              <a:t>игры на ориентирование в пространстве;</a:t>
            </a:r>
          </a:p>
          <a:p>
            <a:pPr lvl="0"/>
            <a:r>
              <a:rPr lang="ru-RU" sz="4000" b="1" dirty="0" smtClean="0">
                <a:solidFill>
                  <a:srgbClr val="002060"/>
                </a:solidFill>
              </a:rPr>
              <a:t>игры с геометрическими фигурами;</a:t>
            </a:r>
          </a:p>
          <a:p>
            <a:pPr lvl="0"/>
            <a:r>
              <a:rPr lang="ru-RU" sz="4000" b="1" dirty="0" smtClean="0">
                <a:solidFill>
                  <a:srgbClr val="002060"/>
                </a:solidFill>
              </a:rPr>
              <a:t>игры на развитие логического мышления.</a:t>
            </a:r>
          </a:p>
          <a:p>
            <a:pPr marL="0" indent="0" algn="just">
              <a:buClr>
                <a:srgbClr val="C00000"/>
              </a:buClr>
              <a:buNone/>
            </a:pP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611560" y="476672"/>
            <a:ext cx="8229600" cy="5043264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Clr>
                <a:srgbClr val="C00000"/>
              </a:buClr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Развивающие игры</a:t>
            </a:r>
          </a:p>
          <a:p>
            <a:pPr lvl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                                 Логические блоки </a:t>
            </a:r>
            <a:r>
              <a:rPr lang="ru-RU" b="1" dirty="0" err="1" smtClean="0">
                <a:solidFill>
                  <a:srgbClr val="002060"/>
                </a:solidFill>
              </a:rPr>
              <a:t>Дьенеша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</a:p>
          <a:p>
            <a:pPr lvl="0">
              <a:buNone/>
            </a:pPr>
            <a:endParaRPr lang="ru-RU" dirty="0" smtClean="0">
              <a:solidFill>
                <a:srgbClr val="002060"/>
              </a:solidFill>
            </a:endParaRPr>
          </a:p>
          <a:p>
            <a:pPr lvl="0">
              <a:buNone/>
            </a:pPr>
            <a:endParaRPr lang="ru-RU" b="1" dirty="0" smtClean="0">
              <a:solidFill>
                <a:srgbClr val="002060"/>
              </a:solidFill>
            </a:endParaRPr>
          </a:p>
          <a:p>
            <a:pPr lvl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Игры с Палочками </a:t>
            </a:r>
            <a:r>
              <a:rPr lang="ru-RU" b="1" dirty="0" err="1" smtClean="0">
                <a:solidFill>
                  <a:srgbClr val="002060"/>
                </a:solidFill>
              </a:rPr>
              <a:t>Кюизенера</a:t>
            </a:r>
            <a:endParaRPr lang="ru-RU" b="1" dirty="0" smtClean="0">
              <a:solidFill>
                <a:srgbClr val="002060"/>
              </a:solidFill>
            </a:endParaRPr>
          </a:p>
          <a:p>
            <a:pPr lvl="0">
              <a:buNone/>
            </a:pPr>
            <a:endParaRPr lang="ru-RU" dirty="0" smtClean="0">
              <a:solidFill>
                <a:srgbClr val="002060"/>
              </a:solidFill>
            </a:endParaRPr>
          </a:p>
          <a:p>
            <a:pPr lvl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                          </a:t>
            </a:r>
          </a:p>
          <a:p>
            <a:pPr lvl="0">
              <a:buNone/>
            </a:pPr>
            <a:r>
              <a:rPr lang="ru-RU" dirty="0" smtClean="0">
                <a:solidFill>
                  <a:srgbClr val="002060"/>
                </a:solidFill>
              </a:rPr>
              <a:t>                        </a:t>
            </a:r>
            <a:r>
              <a:rPr lang="ru-RU" b="1" dirty="0" smtClean="0">
                <a:solidFill>
                  <a:srgbClr val="002060"/>
                </a:solidFill>
              </a:rPr>
              <a:t>Игры Никитина</a:t>
            </a:r>
            <a:endParaRPr lang="ru-RU" dirty="0" smtClean="0">
              <a:solidFill>
                <a:srgbClr val="002060"/>
              </a:solidFill>
            </a:endParaRPr>
          </a:p>
          <a:p>
            <a:pPr lvl="0">
              <a:buNone/>
            </a:pPr>
            <a:endParaRPr lang="ru-RU" b="1" dirty="0" smtClean="0">
              <a:solidFill>
                <a:srgbClr val="002060"/>
              </a:solidFill>
            </a:endParaRPr>
          </a:p>
          <a:p>
            <a:pPr lvl="0">
              <a:buNone/>
            </a:pPr>
            <a:endParaRPr lang="ru-RU" b="1" dirty="0" smtClean="0">
              <a:solidFill>
                <a:srgbClr val="002060"/>
              </a:solidFill>
            </a:endParaRPr>
          </a:p>
          <a:p>
            <a:pPr lvl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                          Игры </a:t>
            </a:r>
            <a:r>
              <a:rPr lang="ru-RU" b="1" dirty="0" err="1" smtClean="0">
                <a:solidFill>
                  <a:srgbClr val="002060"/>
                </a:solidFill>
              </a:rPr>
              <a:t>Воскобовича</a:t>
            </a:r>
            <a:endParaRPr lang="ru-RU" b="1" dirty="0" smtClean="0">
              <a:solidFill>
                <a:srgbClr val="002060"/>
              </a:solidFill>
            </a:endParaRPr>
          </a:p>
          <a:p>
            <a:pPr lvl="0">
              <a:buNone/>
            </a:pPr>
            <a:r>
              <a:rPr lang="ru-RU" dirty="0" smtClean="0">
                <a:solidFill>
                  <a:srgbClr val="002060"/>
                </a:solidFill>
              </a:rPr>
              <a:t> </a:t>
            </a:r>
          </a:p>
          <a:p>
            <a:pPr lvl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Круги Эйлера</a:t>
            </a:r>
            <a:r>
              <a:rPr lang="ru-RU" dirty="0" smtClean="0">
                <a:solidFill>
                  <a:srgbClr val="002060"/>
                </a:solidFill>
              </a:rPr>
              <a:t> </a:t>
            </a:r>
          </a:p>
          <a:p>
            <a:pPr marL="0" indent="0" algn="ctr">
              <a:buClr>
                <a:srgbClr val="C00000"/>
              </a:buClr>
              <a:buNone/>
            </a:pPr>
            <a:endParaRPr lang="ru-RU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Clr>
                <a:srgbClr val="C00000"/>
              </a:buClr>
              <a:buNone/>
            </a:pPr>
            <a:endParaRPr lang="ru-RU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C:\Users\User\Desktop\img5.jpg"/>
          <p:cNvPicPr/>
          <p:nvPr/>
        </p:nvPicPr>
        <p:blipFill>
          <a:blip r:embed="rId2" cstate="print"/>
          <a:srcRect l="7576" t="5051" r="5682" b="14646"/>
          <a:stretch>
            <a:fillRect/>
          </a:stretch>
        </p:blipFill>
        <p:spPr bwMode="auto">
          <a:xfrm>
            <a:off x="1475656" y="5229200"/>
            <a:ext cx="2253124" cy="1368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User\Desktop\5d7b5f6427c941d41dd2cca17ec52405.jpg"/>
          <p:cNvPicPr/>
          <p:nvPr/>
        </p:nvPicPr>
        <p:blipFill>
          <a:blip r:embed="rId3" cstate="print"/>
          <a:srcRect t="10778"/>
          <a:stretch>
            <a:fillRect/>
          </a:stretch>
        </p:blipFill>
        <p:spPr bwMode="auto">
          <a:xfrm>
            <a:off x="5652120" y="3933056"/>
            <a:ext cx="3024336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User\Desktop\b7ad3d4d0c1ba7994c21b9bdaf5acf5e.jpg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43608" y="332656"/>
            <a:ext cx="1872208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s://avatars.mds.yandex.net/get-mpic/4615030/img_id3375645631851528291.jpeg/orig"/>
          <p:cNvPicPr/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40152" y="1556792"/>
            <a:ext cx="2016224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User\Desktop\5bf10f94f2350268b373c325.jpg"/>
          <p:cNvPicPr/>
          <p:nvPr/>
        </p:nvPicPr>
        <p:blipFill>
          <a:blip r:embed="rId6" cstate="print"/>
          <a:srcRect l="4236" t="5901" r="4989" b="7050"/>
          <a:stretch>
            <a:fillRect/>
          </a:stretch>
        </p:blipFill>
        <p:spPr bwMode="auto">
          <a:xfrm>
            <a:off x="395536" y="2492896"/>
            <a:ext cx="1930423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611560" y="476672"/>
            <a:ext cx="8229600" cy="5043264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Математические загадки и стихи</a:t>
            </a:r>
          </a:p>
          <a:p>
            <a:pPr algn="ctr">
              <a:buNone/>
            </a:pPr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188640"/>
            <a:ext cx="2592288" cy="867601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Рисунок 5" descr="C:\Users\User\Desktop\screen1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412776"/>
            <a:ext cx="3384376" cy="2520280"/>
          </a:xfrm>
          <a:prstGeom prst="round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7" name="Рисунок 6" descr="https://ds04.infourok.ru/uploads/ex/1072/000701c9-55f746bd/img2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717032"/>
            <a:ext cx="3456384" cy="2664296"/>
          </a:xfrm>
          <a:prstGeom prst="round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8" name="Рисунок 7" descr="C:\Users\User\Desktop\2881247308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4149080"/>
            <a:ext cx="3384376" cy="2160240"/>
          </a:xfrm>
          <a:prstGeom prst="round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9" name="Рисунок 8" descr="https://ds04.infourok.ru/uploads/ex/016d/00113f7c-22e8e14c/img5.jpg"/>
          <p:cNvPicPr/>
          <p:nvPr/>
        </p:nvPicPr>
        <p:blipFill>
          <a:blip r:embed="rId6" cstate="print"/>
          <a:srcRect l="9621" t="8761" r="8605" b="25000"/>
          <a:stretch>
            <a:fillRect/>
          </a:stretch>
        </p:blipFill>
        <p:spPr bwMode="auto">
          <a:xfrm>
            <a:off x="4788024" y="1556792"/>
            <a:ext cx="3149702" cy="1914525"/>
          </a:xfrm>
          <a:prstGeom prst="round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unnamed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87624" y="5445224"/>
            <a:ext cx="6984776" cy="1202277"/>
          </a:xfrm>
          <a:prstGeom prst="rect">
            <a:avLst/>
          </a:prstGeom>
          <a:noFill/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611560" y="188640"/>
            <a:ext cx="8229600" cy="5331296"/>
          </a:xfrm>
        </p:spPr>
        <p:txBody>
          <a:bodyPr>
            <a:normAutofit/>
          </a:bodyPr>
          <a:lstStyle/>
          <a:p>
            <a:pPr marL="0" indent="0">
              <a:buClr>
                <a:srgbClr val="C00000"/>
              </a:buClr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Занимательные задачи</a:t>
            </a:r>
          </a:p>
          <a:p>
            <a:pPr marL="0" indent="0" algn="ctr">
              <a:buClr>
                <a:srgbClr val="C00000"/>
              </a:buClr>
              <a:buNone/>
            </a:pPr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6" name="AutoShape 2"/>
          <p:cNvSpPr>
            <a:spLocks noChangeArrowheads="1"/>
          </p:cNvSpPr>
          <p:nvPr/>
        </p:nvSpPr>
        <p:spPr bwMode="auto">
          <a:xfrm>
            <a:off x="4067944" y="404664"/>
            <a:ext cx="4752528" cy="4968552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Задачи - шутки на сообразительность и смекалку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1. Кто быстрее плавает утенок или цыпленок?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2. Кто быстрее долетит до цветка бабочка или гусеница?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3. На одном берегу утята на другом - цыплята. Посередине островок. Кто быстрее доплывет до острова?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4. Над лесом летели три рыбки. Две приземлились. Сколько улетело?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5.Катится по столу колесо: один угол у него красный, другой зеленый, третий желтый. Когда колесо докатится до края стола, какой цвет мы увидим?</a:t>
            </a:r>
          </a:p>
          <a:p>
            <a:r>
              <a:rPr lang="ru-RU" sz="1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6. По морю плыл большой, красивый паровоз. На палубе было много людей. Всем было хорошо. Как звали капитана?</a:t>
            </a:r>
          </a:p>
          <a:p>
            <a:r>
              <a:rPr lang="ru-RU" sz="1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7. Летели два крокодила. Один красный, другой синий. Кто быстрее долетит?</a:t>
            </a:r>
          </a:p>
          <a:p>
            <a:r>
              <a:rPr lang="ru-RU" sz="1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8. У мамы есть кот Пушок, дочка Даша и собачка Шарик. Сколько у мамы детей?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https://ds04.infourok.ru/uploads/ex/0d66/00079afd-eabd4066/2/img2.jpg"/>
          <p:cNvPicPr/>
          <p:nvPr/>
        </p:nvPicPr>
        <p:blipFill>
          <a:blip r:embed="rId3" cstate="print">
            <a:clrChange>
              <a:clrFrom>
                <a:srgbClr val="CDFFCC"/>
              </a:clrFrom>
              <a:clrTo>
                <a:srgbClr val="CDFFC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5576" y="1196752"/>
            <a:ext cx="3024336" cy="2088232"/>
          </a:xfrm>
          <a:prstGeom prst="roundRect">
            <a:avLst/>
          </a:prstGeom>
          <a:noFill/>
          <a:ln w="57150">
            <a:solidFill>
              <a:srgbClr val="F8F200"/>
            </a:solidFill>
            <a:miter lim="800000"/>
            <a:headEnd/>
            <a:tailEnd/>
          </a:ln>
        </p:spPr>
      </p:pic>
      <p:pic>
        <p:nvPicPr>
          <p:cNvPr id="6" name="Рисунок 5" descr="https://fs00.infourok.ru/images/doc/253/257755/img1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3501008"/>
            <a:ext cx="2447925" cy="1835944"/>
          </a:xfrm>
          <a:prstGeom prst="round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611560" y="476672"/>
            <a:ext cx="8229600" cy="5043264"/>
          </a:xfrm>
        </p:spPr>
        <p:txBody>
          <a:bodyPr>
            <a:normAutofit/>
          </a:bodyPr>
          <a:lstStyle/>
          <a:p>
            <a:pPr algn="ctr">
              <a:buClr>
                <a:srgbClr val="C00000"/>
              </a:buClr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    Математические сказки</a:t>
            </a:r>
          </a:p>
          <a:p>
            <a:pPr algn="ctr">
              <a:buClr>
                <a:srgbClr val="C00000"/>
              </a:buClr>
              <a:buNone/>
            </a:pPr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Clr>
                <a:srgbClr val="C00000"/>
              </a:buClr>
              <a:buNone/>
            </a:pPr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Clr>
                <a:srgbClr val="C00000"/>
              </a:buClr>
              <a:buNone/>
            </a:pPr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04664"/>
            <a:ext cx="2664296" cy="891701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Рисунок 5" descr="C:\Users\User\Desktop\img14.jpg"/>
          <p:cNvPicPr/>
          <p:nvPr/>
        </p:nvPicPr>
        <p:blipFill>
          <a:blip r:embed="rId3" cstate="print"/>
          <a:srcRect r="-175" b="4895"/>
          <a:stretch>
            <a:fillRect/>
          </a:stretch>
        </p:blipFill>
        <p:spPr bwMode="auto">
          <a:xfrm>
            <a:off x="755576" y="1700808"/>
            <a:ext cx="3024336" cy="2290738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User\Desktop\img13.jpg"/>
          <p:cNvPicPr/>
          <p:nvPr/>
        </p:nvPicPr>
        <p:blipFill>
          <a:blip r:embed="rId4" cstate="print"/>
          <a:srcRect r="3125" b="4861"/>
          <a:stretch>
            <a:fillRect/>
          </a:stretch>
        </p:blipFill>
        <p:spPr bwMode="auto">
          <a:xfrm>
            <a:off x="1403648" y="4221088"/>
            <a:ext cx="2736304" cy="2232248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 descr="C:\Users\User\Desktop\b3bdd1283ce826b81fb9c9f58922c9ed5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4077072"/>
            <a:ext cx="2970505" cy="2231852"/>
          </a:xfrm>
          <a:prstGeom prst="roundRect">
            <a:avLst/>
          </a:prstGeom>
          <a:noFill/>
        </p:spPr>
      </p:pic>
      <p:pic>
        <p:nvPicPr>
          <p:cNvPr id="8" name="Рисунок 7" descr="C:\Users\User\Desktop\slide-5.jpg"/>
          <p:cNvPicPr/>
          <p:nvPr/>
        </p:nvPicPr>
        <p:blipFill>
          <a:blip r:embed="rId6" cstate="print"/>
          <a:srcRect l="7649" t="3401" r="2550" b="4383"/>
          <a:stretch>
            <a:fillRect/>
          </a:stretch>
        </p:blipFill>
        <p:spPr bwMode="auto">
          <a:xfrm>
            <a:off x="4499992" y="1268760"/>
            <a:ext cx="3600400" cy="2592288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611560" y="476672"/>
            <a:ext cx="8229600" cy="5043264"/>
          </a:xfrm>
        </p:spPr>
        <p:txBody>
          <a:bodyPr>
            <a:normAutofit/>
          </a:bodyPr>
          <a:lstStyle/>
          <a:p>
            <a:pPr algn="ctr">
              <a:buClr>
                <a:srgbClr val="C00000"/>
              </a:buClr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Игры – головоломки </a:t>
            </a:r>
          </a:p>
          <a:p>
            <a:pPr algn="ctr">
              <a:buClr>
                <a:srgbClr val="C00000"/>
              </a:buClr>
              <a:buNone/>
            </a:pPr>
            <a:r>
              <a:rPr lang="ru-RU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5" name="Рисунок 4" descr="https://ds04.infourok.ru/uploads/ex/1078/0006ee47-3458982d/img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196850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static-sl.insales.ru/images/products/1/2229/240085173/DSC_012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1052736"/>
            <a:ext cx="2376264" cy="1460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User\Desktop\img5 (1)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844824"/>
            <a:ext cx="2314575" cy="1735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5" cstate="print"/>
          <a:srcRect l="17477" t="9487" r="18546" b="11282"/>
          <a:stretch>
            <a:fillRect/>
          </a:stretch>
        </p:blipFill>
        <p:spPr bwMode="auto">
          <a:xfrm>
            <a:off x="3203848" y="2636912"/>
            <a:ext cx="2952328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User\AppData\Local\Microsoft\Windows\Temporary Internet Files\Content.Word\023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76256" y="260648"/>
            <a:ext cx="1440160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User\Desktop\0_e96265c30e1f55d6d4a08ef8264ba538_1409328923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32240" y="2348880"/>
            <a:ext cx="1584176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Users\User\Desktop\0_142ef69ca0623438a9e81fa7c64ff791_1423212634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20272" y="4509120"/>
            <a:ext cx="1584176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C:\Users\User\Desktop\019.jpg"/>
          <p:cNvPicPr/>
          <p:nvPr/>
        </p:nvPicPr>
        <p:blipFill>
          <a:blip r:embed="rId9" cstate="print"/>
          <a:srcRect l="6024" t="2410" r="2711" b="5622"/>
          <a:stretch>
            <a:fillRect/>
          </a:stretch>
        </p:blipFill>
        <p:spPr bwMode="auto">
          <a:xfrm>
            <a:off x="611560" y="3645024"/>
            <a:ext cx="2016224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C:\Users\User\Desktop\0037-037-Pifagor.jpg"/>
          <p:cNvPicPr/>
          <p:nvPr/>
        </p:nvPicPr>
        <p:blipFill>
          <a:blip r:embed="rId10" cstate="print"/>
          <a:srcRect t="4065" b="18699"/>
          <a:stretch>
            <a:fillRect/>
          </a:stretch>
        </p:blipFill>
        <p:spPr bwMode="auto">
          <a:xfrm>
            <a:off x="827584" y="5085184"/>
            <a:ext cx="2304256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C:\Users\User\Desktop\301-004.jpg"/>
          <p:cNvPicPr/>
          <p:nvPr/>
        </p:nvPicPr>
        <p:blipFill>
          <a:blip r:embed="rId11" cstate="print"/>
          <a:srcRect l="1946" t="2595" r="3113" b="18005"/>
          <a:stretch>
            <a:fillRect/>
          </a:stretch>
        </p:blipFill>
        <p:spPr bwMode="auto">
          <a:xfrm>
            <a:off x="3635896" y="4941168"/>
            <a:ext cx="2880320" cy="1601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611560" y="476672"/>
            <a:ext cx="8229600" cy="5043264"/>
          </a:xfrm>
        </p:spPr>
        <p:txBody>
          <a:bodyPr>
            <a:normAutofit/>
          </a:bodyPr>
          <a:lstStyle/>
          <a:p>
            <a:pPr algn="ctr">
              <a:buClr>
                <a:srgbClr val="C00000"/>
              </a:buClr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Сюжетно-ролевая игра</a:t>
            </a:r>
          </a:p>
          <a:p>
            <a:pPr algn="ctr">
              <a:buClr>
                <a:srgbClr val="C00000"/>
              </a:buClr>
              <a:buNone/>
            </a:pPr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ttps://www.maam.ru/upload/blogs/detsad-379233-1446468044.jpg"/>
          <p:cNvPicPr/>
          <p:nvPr/>
        </p:nvPicPr>
        <p:blipFill>
          <a:blip r:embed="rId2" cstate="print"/>
          <a:srcRect r="31962"/>
          <a:stretch>
            <a:fillRect/>
          </a:stretch>
        </p:blipFill>
        <p:spPr bwMode="auto">
          <a:xfrm>
            <a:off x="827584" y="1196752"/>
            <a:ext cx="2047875" cy="2257425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upload2.schoolrm.ru/resize_cache/1796237/c3bed4c46e3bebf9034448fed65e7b8e/iblock/dbf/dbf1c05cd160dac06dc5cced801a8bba/a8f458456a6c64f65c01907a210c12a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3933056"/>
            <a:ext cx="3096344" cy="216024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68144" y="4149080"/>
            <a:ext cx="2736304" cy="23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Рисунок 7" descr="Формирование элементарных математических представлений у детей дошкольного возраста в сюжетно-ролевых играх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832" y="1196752"/>
            <a:ext cx="2016224" cy="2448272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s://sun9-1.userapi.com/sun9-56/impf/c845521/v845521827/c388e/vWEXmdmgrYA.jpg?size=694x1080&amp;quality=96&amp;sign=3ff5e026ce5dcb761afa64e3bde515cd&amp;type=album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8144" y="1052736"/>
            <a:ext cx="2232248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unnamed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75656" y="5589240"/>
            <a:ext cx="6552728" cy="1058261"/>
          </a:xfrm>
          <a:prstGeom prst="rect">
            <a:avLst/>
          </a:prstGeom>
          <a:noFill/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611560" y="476672"/>
            <a:ext cx="8229600" cy="5043264"/>
          </a:xfrm>
        </p:spPr>
        <p:txBody>
          <a:bodyPr>
            <a:normAutofit/>
          </a:bodyPr>
          <a:lstStyle/>
          <a:p>
            <a:pPr algn="ctr">
              <a:buClr>
                <a:srgbClr val="C00000"/>
              </a:buClr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Подвижные игры</a:t>
            </a:r>
          </a:p>
          <a:p>
            <a:pPr algn="ctr">
              <a:buClr>
                <a:srgbClr val="C00000"/>
              </a:buClr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Физкультминутки</a:t>
            </a:r>
            <a:endParaRPr lang="ru-RU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Clr>
                <a:srgbClr val="C00000"/>
              </a:buClr>
              <a:buNone/>
            </a:pPr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C:\Users\User\Desktop\img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916832"/>
            <a:ext cx="3528392" cy="2808312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sun1.ufanet-orenburg.userapi.com/impg/2Aolpl_goHf7N8pFhl_rcAyHo2JuTd0V5sdfJw/MtjylG6SVc8.jpg?size=1280x945&amp;quality=96&amp;sign=fa2bdcba929a34ba2904662cae33943d&amp;type=album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1484784"/>
            <a:ext cx="4752528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611560" y="980728"/>
            <a:ext cx="8229600" cy="252028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5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5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83768" y="2924944"/>
            <a:ext cx="3960440" cy="3384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43264"/>
          </a:xfrm>
        </p:spPr>
        <p:txBody>
          <a:bodyPr/>
          <a:lstStyle/>
          <a:p>
            <a:pPr algn="ctr"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«В игре раскрывается перед детьми мир, раскрываются творческие способности личности. Без игры нет, и не может быть полноценного умственного развития. Игра – это искра, зажигающая огонёк пытливости и любознательности»</a:t>
            </a:r>
          </a:p>
          <a:p>
            <a:pPr algn="r">
              <a:buNone/>
            </a:pPr>
            <a:endParaRPr lang="ru-RU" b="1" dirty="0" smtClean="0">
              <a:solidFill>
                <a:srgbClr val="002060"/>
              </a:solidFill>
            </a:endParaRPr>
          </a:p>
          <a:p>
            <a:pPr algn="r"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В. А. Сухомлинский</a:t>
            </a:r>
            <a:r>
              <a:rPr lang="ru-RU" i="1" dirty="0" smtClean="0">
                <a:solidFill>
                  <a:srgbClr val="002060"/>
                </a:solidFill>
              </a:rPr>
              <a:t> </a:t>
            </a:r>
            <a:endParaRPr lang="ru-RU" i="1" dirty="0">
              <a:solidFill>
                <a:srgbClr val="002060"/>
              </a:solidFill>
            </a:endParaRPr>
          </a:p>
        </p:txBody>
      </p:sp>
      <p:pic>
        <p:nvPicPr>
          <p:cNvPr id="4" name="Picture 2" descr="C:\Users\User\Desktop\unnamed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5576" y="4509120"/>
            <a:ext cx="7920880" cy="19943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43264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   </a:t>
            </a:r>
            <a:r>
              <a:rPr lang="ru-RU" b="1" dirty="0" smtClean="0">
                <a:solidFill>
                  <a:srgbClr val="C00000"/>
                </a:solidFill>
              </a:rPr>
              <a:t>Педагогическая технология</a:t>
            </a:r>
            <a:r>
              <a:rPr lang="ru-RU" dirty="0" smtClean="0">
                <a:solidFill>
                  <a:srgbClr val="002060"/>
                </a:solidFill>
              </a:rPr>
              <a:t> в дошкольном образовании, представляет совокупность психолого-педагогических подходов, определяющих комплекс форм, методов, способов, приёмов обучения, воспитательных средств для реализации образовательного процесса в ДОУ.</a:t>
            </a:r>
          </a:p>
          <a:p>
            <a:pPr algn="r">
              <a:buNone/>
            </a:pPr>
            <a:r>
              <a:rPr lang="ru-RU" i="1" dirty="0" smtClean="0">
                <a:solidFill>
                  <a:srgbClr val="002060"/>
                </a:solidFill>
              </a:rPr>
              <a:t> </a:t>
            </a:r>
            <a:endParaRPr lang="ru-RU" i="1" dirty="0">
              <a:solidFill>
                <a:srgbClr val="002060"/>
              </a:solidFill>
            </a:endParaRPr>
          </a:p>
        </p:txBody>
      </p:sp>
      <p:pic>
        <p:nvPicPr>
          <p:cNvPr id="4" name="Picture 2" descr="C:\Users\User\Desktop\unnamed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5576" y="4509120"/>
            <a:ext cx="7920880" cy="19943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unnamed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75656" y="5229200"/>
            <a:ext cx="6552728" cy="1418301"/>
          </a:xfrm>
          <a:prstGeom prst="rect">
            <a:avLst/>
          </a:prstGeom>
          <a:noFill/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611560" y="476672"/>
            <a:ext cx="8229600" cy="5043264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ru-RU" sz="3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Игровая технология –</a:t>
            </a:r>
            <a:r>
              <a:rPr lang="ru-RU" sz="3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это организация педагогического процесса в форме различных развивающих игр.</a:t>
            </a:r>
            <a:r>
              <a:rPr lang="ru-RU" sz="3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3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3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Игровые технологии –</a:t>
            </a:r>
            <a:r>
              <a:rPr lang="ru-RU" sz="3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это игровые формы взаимодействия педагога и детей через реализацию определенного сюжета  </a:t>
            </a:r>
            <a:r>
              <a:rPr lang="ru-RU" sz="3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(игры, сказки, спектакля)</a:t>
            </a:r>
            <a:r>
              <a:rPr lang="ru-RU" sz="3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Другими словами, понятие  </a:t>
            </a:r>
            <a:r>
              <a:rPr lang="ru-RU" sz="3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«игровые технологии»</a:t>
            </a:r>
            <a:r>
              <a:rPr lang="ru-RU" sz="3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 включает достаточно большую группу методов и приемов организации педагогического процесса в форме различных педагогических игр.</a:t>
            </a:r>
          </a:p>
          <a:p>
            <a:pPr marL="0" indent="0" algn="just">
              <a:buNone/>
            </a:pPr>
            <a:endParaRPr lang="ru-RU" sz="3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3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Основная цель игровых технологий математического развития </a:t>
            </a:r>
            <a:r>
              <a:rPr lang="ru-RU" sz="3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3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формирование представлений, способов действий, развитие мыслительных операции.</a:t>
            </a:r>
          </a:p>
          <a:p>
            <a:pPr marL="0" indent="0" algn="just">
              <a:buNone/>
            </a:pPr>
            <a:endParaRPr lang="ru-RU" dirty="0" smtClean="0">
              <a:solidFill>
                <a:srgbClr val="002060"/>
              </a:solidFill>
            </a:endParaRPr>
          </a:p>
          <a:p>
            <a:pPr algn="ctr">
              <a:buNone/>
            </a:pPr>
            <a:r>
              <a:rPr lang="ru-RU" i="1" dirty="0" smtClean="0">
                <a:solidFill>
                  <a:srgbClr val="002060"/>
                </a:solidFill>
              </a:rPr>
              <a:t> </a:t>
            </a:r>
            <a:endParaRPr lang="ru-RU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unnamed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75656" y="5229200"/>
            <a:ext cx="6552728" cy="1418301"/>
          </a:xfrm>
          <a:prstGeom prst="rect">
            <a:avLst/>
          </a:prstGeom>
          <a:noFill/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611560" y="476672"/>
            <a:ext cx="8229600" cy="5256584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ru-RU" sz="4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Система увлекательных игр и упражнений по формированию элементарных математических представлений способствует:</a:t>
            </a:r>
          </a:p>
          <a:p>
            <a:pPr lvl="0"/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Clr>
                <a:srgbClr val="C00000"/>
              </a:buClr>
              <a:buFont typeface="Wingdings" pitchFamily="2" charset="2"/>
              <a:buChar char="§"/>
            </a:pPr>
            <a:r>
              <a:rPr lang="ru-RU" sz="4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Формированию запаса знаний, умений и навыков, которые станут базой дальнейшего обучения;</a:t>
            </a:r>
          </a:p>
          <a:p>
            <a:pPr lvl="0" algn="just">
              <a:buClr>
                <a:srgbClr val="C00000"/>
              </a:buClr>
              <a:buFont typeface="Wingdings" pitchFamily="2" charset="2"/>
              <a:buChar char="§"/>
            </a:pPr>
            <a:r>
              <a:rPr lang="ru-RU" sz="4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Овладению мыслительными операциями (анализ и синтез, сравнение, обобщение, классификация);</a:t>
            </a:r>
          </a:p>
          <a:p>
            <a:pPr lvl="0" algn="just">
              <a:buClr>
                <a:srgbClr val="C00000"/>
              </a:buClr>
              <a:buFont typeface="Wingdings" pitchFamily="2" charset="2"/>
              <a:buChar char="§"/>
            </a:pPr>
            <a:r>
              <a:rPr lang="ru-RU" sz="4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Развитию вариативного и образного мышления, творческих способностей детей.</a:t>
            </a:r>
          </a:p>
          <a:p>
            <a:pPr lvl="0" algn="just">
              <a:buClr>
                <a:srgbClr val="C00000"/>
              </a:buClr>
              <a:buFont typeface="Wingdings" pitchFamily="2" charset="2"/>
              <a:buChar char="§"/>
            </a:pPr>
            <a:r>
              <a:rPr lang="ru-RU" sz="4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Формированию умения понять учебную задачу и выполнить ее самостоятельно.</a:t>
            </a:r>
          </a:p>
          <a:p>
            <a:pPr lvl="0" algn="just">
              <a:buClr>
                <a:srgbClr val="C00000"/>
              </a:buClr>
              <a:buFont typeface="Wingdings" pitchFamily="2" charset="2"/>
              <a:buChar char="§"/>
            </a:pPr>
            <a:r>
              <a:rPr lang="ru-RU" sz="4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Формированию умения планировать учебную деятельность и осуществлять самоконтроль и самооценку;</a:t>
            </a:r>
          </a:p>
          <a:p>
            <a:pPr lvl="0" algn="just">
              <a:buClr>
                <a:srgbClr val="C00000"/>
              </a:buClr>
              <a:buFont typeface="Wingdings" pitchFamily="2" charset="2"/>
              <a:buChar char="§"/>
            </a:pPr>
            <a:r>
              <a:rPr lang="ru-RU" sz="4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Развитию способности к </a:t>
            </a:r>
            <a:r>
              <a:rPr lang="ru-RU" sz="4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саморегуляции</a:t>
            </a:r>
            <a:r>
              <a:rPr lang="ru-RU" sz="4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поведения и проявлению волевых усилий для выполнения поставленных задач;</a:t>
            </a:r>
          </a:p>
          <a:p>
            <a:pPr lvl="0" algn="just">
              <a:buClr>
                <a:srgbClr val="C00000"/>
              </a:buClr>
              <a:buFont typeface="Wingdings" pitchFamily="2" charset="2"/>
              <a:buChar char="§"/>
            </a:pPr>
            <a:r>
              <a:rPr lang="ru-RU" sz="4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Развитию мелкой моторики и зрительно-двигательной координации.</a:t>
            </a:r>
          </a:p>
          <a:p>
            <a:pPr marL="0" indent="0" algn="just">
              <a:buNone/>
            </a:pPr>
            <a:endParaRPr lang="ru-RU" dirty="0" smtClean="0">
              <a:solidFill>
                <a:srgbClr val="002060"/>
              </a:solidFill>
            </a:endParaRPr>
          </a:p>
          <a:p>
            <a:pPr algn="ctr">
              <a:buNone/>
            </a:pPr>
            <a:r>
              <a:rPr lang="ru-RU" i="1" dirty="0" smtClean="0">
                <a:solidFill>
                  <a:srgbClr val="002060"/>
                </a:solidFill>
              </a:rPr>
              <a:t> </a:t>
            </a:r>
            <a:endParaRPr lang="ru-RU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unnamed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75656" y="5229200"/>
            <a:ext cx="6552728" cy="1418301"/>
          </a:xfrm>
          <a:prstGeom prst="rect">
            <a:avLst/>
          </a:prstGeom>
          <a:noFill/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611560" y="476672"/>
            <a:ext cx="8229600" cy="5043264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Создание условий использования игры включает в себя: </a:t>
            </a:r>
          </a:p>
          <a:p>
            <a:pPr marL="0" indent="0" algn="just"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Постепенное усложнение содержания и направленности игр: от анализа и синтеза, являющихся основой всех мыслительных операций к обобщению, сравнению, классификации; </a:t>
            </a:r>
          </a:p>
          <a:p>
            <a:pPr marL="514350" indent="-514350" algn="just">
              <a:buAutoNum type="arabicPeriod"/>
            </a:pPr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Развитие интереса к данному виду игр будет осуществляться через подключение детей к созданию дидактического материала к играм и совместного обсуждения воспитателя с детьми правил игры и последовательности игровых действий; </a:t>
            </a:r>
          </a:p>
          <a:p>
            <a:pPr marL="0" indent="0" algn="just">
              <a:buNone/>
            </a:pPr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Поощрение использования дидактических игр в свободной самостоятельной деятельности детей в условиях обогащения предметно – игровой среды. </a:t>
            </a:r>
          </a:p>
          <a:p>
            <a:pPr marL="0" indent="0" algn="just">
              <a:buNone/>
            </a:pPr>
            <a:endParaRPr lang="ru-RU" dirty="0" smtClean="0">
              <a:solidFill>
                <a:srgbClr val="002060"/>
              </a:solidFill>
            </a:endParaRPr>
          </a:p>
          <a:p>
            <a:pPr algn="ctr">
              <a:buNone/>
            </a:pPr>
            <a:r>
              <a:rPr lang="ru-RU" i="1" dirty="0" smtClean="0">
                <a:solidFill>
                  <a:srgbClr val="002060"/>
                </a:solidFill>
              </a:rPr>
              <a:t> </a:t>
            </a:r>
            <a:endParaRPr lang="ru-RU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unnamed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75656" y="5229200"/>
            <a:ext cx="6552728" cy="1418301"/>
          </a:xfrm>
          <a:prstGeom prst="rect">
            <a:avLst/>
          </a:prstGeom>
          <a:noFill/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611560" y="476672"/>
            <a:ext cx="8229600" cy="5043264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Игры по формированию математических представлений</a:t>
            </a:r>
            <a:endParaRPr lang="ru-RU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Clr>
                <a:srgbClr val="C00000"/>
              </a:buClr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Дидактические игры</a:t>
            </a:r>
          </a:p>
          <a:p>
            <a:pPr marL="0" indent="0" algn="just">
              <a:buClr>
                <a:srgbClr val="C00000"/>
              </a:buClr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Развивающие игры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Clr>
                <a:srgbClr val="C00000"/>
              </a:buClr>
              <a:buFont typeface="Wingdings" pitchFamily="2" charset="2"/>
              <a:buChar char="ü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Занимательные задачи</a:t>
            </a:r>
          </a:p>
          <a:p>
            <a:pPr marL="0" indent="0">
              <a:buClr>
                <a:srgbClr val="C00000"/>
              </a:buClr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Математические загадки и стихи</a:t>
            </a:r>
          </a:p>
          <a:p>
            <a:pPr>
              <a:buClr>
                <a:srgbClr val="C00000"/>
              </a:buClr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Математические сказки</a:t>
            </a:r>
          </a:p>
          <a:p>
            <a:pPr>
              <a:buClr>
                <a:srgbClr val="C00000"/>
              </a:buClr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Игры – головоломки</a:t>
            </a: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Clr>
                <a:srgbClr val="C00000"/>
              </a:buClr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Сюжетно-ролевая игра</a:t>
            </a:r>
          </a:p>
          <a:p>
            <a:pPr>
              <a:buClr>
                <a:srgbClr val="C00000"/>
              </a:buClr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Подвижные игры</a:t>
            </a:r>
          </a:p>
          <a:p>
            <a:pPr>
              <a:buClr>
                <a:srgbClr val="C00000"/>
              </a:buClr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Физкультминутки</a:t>
            </a:r>
            <a:endParaRPr lang="ru-RU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unnamed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75656" y="5229200"/>
            <a:ext cx="6552728" cy="1418301"/>
          </a:xfrm>
          <a:prstGeom prst="rect">
            <a:avLst/>
          </a:prstGeom>
          <a:noFill/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611560" y="476672"/>
            <a:ext cx="8229600" cy="5043264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Clr>
                <a:srgbClr val="C00000"/>
              </a:buClr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Дидактические игры</a:t>
            </a:r>
          </a:p>
          <a:p>
            <a:pPr lvl="0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 игры</a:t>
            </a:r>
          </a:p>
          <a:p>
            <a:pPr lvl="0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Количество играющих. </a:t>
            </a:r>
          </a:p>
          <a:p>
            <a:pPr lvl="0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Какие дидактические материалы и пособия понадобятся для игры?</a:t>
            </a:r>
          </a:p>
          <a:p>
            <a:pPr lvl="0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 с наименьшей затратой времени познакомить ребят с правилами игры?</a:t>
            </a:r>
          </a:p>
          <a:p>
            <a:pPr lvl="0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какой промежуток времени должна быть рассчитана игра? </a:t>
            </a:r>
          </a:p>
          <a:p>
            <a:pPr lvl="0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Каким образом организовать участие всех детей в игре? </a:t>
            </a:r>
          </a:p>
          <a:p>
            <a:pPr lvl="0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Каким образом организовать наблюдение за детьми, чтобы определить, все ли включены в работу? </a:t>
            </a:r>
          </a:p>
          <a:p>
            <a:pPr lvl="0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Какие изменения необходимо внести в игру для того, чтобы поднять активность и интерес детей? </a:t>
            </a:r>
          </a:p>
          <a:p>
            <a:pPr lvl="0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Какие следует выводы сообщить детям в заключение, после проведения игры?</a:t>
            </a:r>
          </a:p>
          <a:p>
            <a:pPr marL="0" indent="0" algn="just">
              <a:buClr>
                <a:srgbClr val="C00000"/>
              </a:buClr>
              <a:buNone/>
            </a:pP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unnamed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75656" y="5229200"/>
            <a:ext cx="6552728" cy="1418301"/>
          </a:xfrm>
          <a:prstGeom prst="rect">
            <a:avLst/>
          </a:prstGeom>
          <a:noFill/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611560" y="476672"/>
            <a:ext cx="8229600" cy="5043264"/>
          </a:xfrm>
        </p:spPr>
        <p:txBody>
          <a:bodyPr>
            <a:normAutofit/>
          </a:bodyPr>
          <a:lstStyle/>
          <a:p>
            <a:pPr marL="0" indent="0" algn="ctr">
              <a:buClr>
                <a:srgbClr val="C00000"/>
              </a:buClr>
              <a:buNone/>
            </a:pP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Дидактические игры</a:t>
            </a:r>
          </a:p>
          <a:p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Дидактическая задача.</a:t>
            </a:r>
          </a:p>
          <a:p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Игровые действия. </a:t>
            </a:r>
          </a:p>
          <a:p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Правила игры. </a:t>
            </a:r>
          </a:p>
          <a:p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Подведение итогов. </a:t>
            </a:r>
          </a:p>
          <a:p>
            <a:pPr marL="0" indent="0" algn="just">
              <a:buClr>
                <a:srgbClr val="C00000"/>
              </a:buClr>
              <a:buNone/>
            </a:pP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371</TotalTime>
  <Words>392</Words>
  <Application>Microsoft Office PowerPoint</Application>
  <PresentationFormat>Экран (4:3)</PresentationFormat>
  <Paragraphs>104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Бумажная</vt:lpstr>
      <vt:lpstr> Городское методическое объединение воспитателей  дошкольных образовательных учреждений  г. Орска «Познавательное развитие дошкольников в процессе  формирования элементарных математических представлений»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Городское методическое объединение педагогов ДОУ г. Орска «Познавательное развитие дошкольников в процессе формирования элементарных математических представлений»  </dc:title>
  <dc:creator>User</dc:creator>
  <cp:lastModifiedBy>User</cp:lastModifiedBy>
  <cp:revision>49</cp:revision>
  <dcterms:created xsi:type="dcterms:W3CDTF">2022-01-27T06:18:13Z</dcterms:created>
  <dcterms:modified xsi:type="dcterms:W3CDTF">2022-01-28T06:21:36Z</dcterms:modified>
</cp:coreProperties>
</file>