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8" r:id="rId3"/>
    <p:sldId id="275" r:id="rId4"/>
    <p:sldId id="279" r:id="rId5"/>
    <p:sldId id="270" r:id="rId6"/>
    <p:sldId id="276" r:id="rId7"/>
    <p:sldId id="271" r:id="rId8"/>
    <p:sldId id="272" r:id="rId9"/>
    <p:sldId id="273" r:id="rId10"/>
    <p:sldId id="280" r:id="rId11"/>
    <p:sldId id="274" r:id="rId12"/>
    <p:sldId id="267" r:id="rId13"/>
    <p:sldId id="261" r:id="rId14"/>
    <p:sldId id="262" r:id="rId15"/>
    <p:sldId id="263" r:id="rId16"/>
    <p:sldId id="264" r:id="rId17"/>
    <p:sldId id="26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9416-CDD5-4740-AD2B-F01F90E8CC73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8151-6894-451A-A62F-A7807813B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age.jimcdn.com/app/cms/image/transf/none/path/sacf4f587d111630a/backgroundarea/ic1c0d5397d0f6176/version/1577008811/image.jpg"/>
          <p:cNvPicPr>
            <a:picLocks noChangeAspect="1" noChangeArrowheads="1"/>
          </p:cNvPicPr>
          <p:nvPr/>
        </p:nvPicPr>
        <p:blipFill>
          <a:blip r:embed="rId2" cstate="print"/>
          <a:srcRect l="3093" r="16285"/>
          <a:stretch>
            <a:fillRect/>
          </a:stretch>
        </p:blipFill>
        <p:spPr bwMode="auto">
          <a:xfrm>
            <a:off x="-1" y="0"/>
            <a:ext cx="911999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19872" y="764704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Организация развивающей                                                                                 предметно-пространственной среды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по речевому развитию дошкольников                                                                             в соответствии с ФОП ДО» подготовительной  </a:t>
            </a:r>
            <a:r>
              <a:rPr lang="ru-RU" sz="2800" b="1" smtClean="0">
                <a:solidFill>
                  <a:srgbClr val="002060"/>
                </a:solidFill>
                <a:latin typeface="Monotype Corsiva" pitchFamily="66" charset="0"/>
              </a:rPr>
              <a:t>к школе                         группы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«Капельки»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МДОАУ «Детский сад № 1 компенсирующего вида с приоритетным осуществлением квалифицированной   коррекции  отклонений в физическом и психическом развитии воспитанников» г. Орска</a:t>
            </a:r>
            <a:endParaRPr lang="ru-RU" sz="14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3717032"/>
            <a:ext cx="4248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Выполнили: воспитатели</a:t>
            </a:r>
          </a:p>
          <a:p>
            <a:pPr algn="ctr"/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b="1" i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Дергович</a:t>
            </a:r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Г.А.</a:t>
            </a:r>
          </a:p>
          <a:p>
            <a:pPr algn="ctr"/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b="1" i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Богданкевич</a:t>
            </a:r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Н.В.</a:t>
            </a:r>
          </a:p>
          <a:p>
            <a:pPr algn="ctr"/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педагог дефектолог</a:t>
            </a:r>
          </a:p>
          <a:p>
            <a:pPr algn="ctr"/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b="1" i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Веденьева</a:t>
            </a:r>
            <a:r>
              <a:rPr lang="ru-RU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Н.Р.</a:t>
            </a:r>
            <a:endParaRPr lang="ru-RU" b="1" i="1" dirty="0">
              <a:ln w="17780" cmpd="sng">
                <a:noFill/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30722" name="Picture 2" descr="C:\Users\Илья\Downloads\1706966641202.jpg"/>
          <p:cNvPicPr>
            <a:picLocks noChangeAspect="1" noChangeArrowheads="1"/>
          </p:cNvPicPr>
          <p:nvPr/>
        </p:nvPicPr>
        <p:blipFill>
          <a:blip r:embed="rId3" cstate="print"/>
          <a:srcRect t="7692" r="67" b="3077"/>
          <a:stretch>
            <a:fillRect/>
          </a:stretch>
        </p:blipFill>
        <p:spPr bwMode="auto">
          <a:xfrm rot="5400000">
            <a:off x="1871700" y="-279412"/>
            <a:ext cx="5328593" cy="741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8674" name="Picture 2" descr="C:\Users\Илья\Downloads\1706767520770.jpg"/>
          <p:cNvPicPr>
            <a:picLocks noChangeAspect="1" noChangeArrowheads="1"/>
          </p:cNvPicPr>
          <p:nvPr/>
        </p:nvPicPr>
        <p:blipFill>
          <a:blip r:embed="rId3" cstate="print"/>
          <a:srcRect l="28610" t="-6883" r="25860" b="-7832"/>
          <a:stretch>
            <a:fillRect/>
          </a:stretch>
        </p:blipFill>
        <p:spPr bwMode="auto">
          <a:xfrm>
            <a:off x="755576" y="476672"/>
            <a:ext cx="396044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Илья\Downloads\1706767520967.jpg"/>
          <p:cNvPicPr>
            <a:picLocks noChangeAspect="1" noChangeArrowheads="1"/>
          </p:cNvPicPr>
          <p:nvPr/>
        </p:nvPicPr>
        <p:blipFill>
          <a:blip r:embed="rId4" cstate="print"/>
          <a:srcRect l="63005" r="22993" b="69684"/>
          <a:stretch>
            <a:fillRect/>
          </a:stretch>
        </p:blipFill>
        <p:spPr bwMode="auto">
          <a:xfrm>
            <a:off x="4499992" y="2564904"/>
            <a:ext cx="3600402" cy="36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44008" y="692696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Д/пособие «Волшебные круги»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связной речи, а также мелкой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моторики, внимания и логического мышления, умение делать элементарные выводы устанавливать причинно-следственные связи.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941168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Д/игра «Кто что ест?»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речи детей.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Закрепить знания детей о том, чем питаются разные домашние и дикие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животные.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17412" name="Picture 4" descr="C:\Users\Илья\Downloads\1706767324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6048672" cy="238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C:\Users\Илья\Downloads\1706767324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05064"/>
            <a:ext cx="4680520" cy="236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 descr="C:\Users\Илья\Downloads\17067673243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852936"/>
            <a:ext cx="3562831" cy="204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3554" name="Picture 2" descr="C:\Users\Илья\Downloads\1706767199880.jpg"/>
          <p:cNvPicPr>
            <a:picLocks noChangeAspect="1" noChangeArrowheads="1"/>
          </p:cNvPicPr>
          <p:nvPr/>
        </p:nvPicPr>
        <p:blipFill>
          <a:blip r:embed="rId3" cstate="print"/>
          <a:srcRect l="12917" r="15833" b="10000"/>
          <a:stretch>
            <a:fillRect/>
          </a:stretch>
        </p:blipFill>
        <p:spPr bwMode="auto">
          <a:xfrm>
            <a:off x="1691680" y="980728"/>
            <a:ext cx="577664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Илья\Downloads\170679376034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F0D27"/>
              </a:clrFrom>
              <a:clrTo>
                <a:srgbClr val="8F0D27">
                  <a:alpha val="0"/>
                </a:srgbClr>
              </a:clrTo>
            </a:clrChange>
          </a:blip>
          <a:srcRect l="60628" t="55278" r="30786" b="34805"/>
          <a:stretch>
            <a:fillRect/>
          </a:stretch>
        </p:blipFill>
        <p:spPr bwMode="auto">
          <a:xfrm rot="19592597">
            <a:off x="1908248" y="3221388"/>
            <a:ext cx="3570182" cy="221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pesochnye-chasy.ru/wa-data/public/shop/products/87/44/704487/images/80776/80776.97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4797152"/>
            <a:ext cx="1382167" cy="1382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4" name="Picture 4" descr="C:\Users\Илья\Downloads\1706767199861.jpg"/>
          <p:cNvPicPr>
            <a:picLocks noChangeAspect="1" noChangeArrowheads="1"/>
          </p:cNvPicPr>
          <p:nvPr/>
        </p:nvPicPr>
        <p:blipFill>
          <a:blip r:embed="rId3" cstate="print"/>
          <a:srcRect l="4327" t="13158" r="8881" b="25439"/>
          <a:stretch>
            <a:fillRect/>
          </a:stretch>
        </p:blipFill>
        <p:spPr bwMode="auto">
          <a:xfrm>
            <a:off x="611560" y="908720"/>
            <a:ext cx="7848872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1506" name="Picture 2" descr="C:\Users\Илья\Downloads\1706767199956.jpg"/>
          <p:cNvPicPr>
            <a:picLocks noChangeAspect="1" noChangeArrowheads="1"/>
          </p:cNvPicPr>
          <p:nvPr/>
        </p:nvPicPr>
        <p:blipFill>
          <a:blip r:embed="rId3" cstate="print"/>
          <a:srcRect t="24200" r="5207" b="29670"/>
          <a:stretch>
            <a:fillRect/>
          </a:stretch>
        </p:blipFill>
        <p:spPr bwMode="auto">
          <a:xfrm>
            <a:off x="539551" y="692696"/>
            <a:ext cx="7848873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8864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482" name="Picture 2" descr="C:\Users\Илья\Downloads\1706767199899.jpg"/>
          <p:cNvPicPr>
            <a:picLocks noChangeAspect="1" noChangeArrowheads="1"/>
          </p:cNvPicPr>
          <p:nvPr/>
        </p:nvPicPr>
        <p:blipFill>
          <a:blip r:embed="rId3" cstate="print"/>
          <a:srcRect l="4523" t="27766" r="2299" b="12261"/>
          <a:stretch>
            <a:fillRect/>
          </a:stretch>
        </p:blipFill>
        <p:spPr bwMode="auto">
          <a:xfrm>
            <a:off x="827584" y="908720"/>
            <a:ext cx="756084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5602" name="Picture 2" descr="C:\Users\Илья\Downloads\1706767199937.jpg"/>
          <p:cNvPicPr>
            <a:picLocks noChangeAspect="1" noChangeArrowheads="1"/>
          </p:cNvPicPr>
          <p:nvPr/>
        </p:nvPicPr>
        <p:blipFill>
          <a:blip r:embed="rId3" cstate="print"/>
          <a:srcRect l="81509" t="14546" b="50303"/>
          <a:stretch>
            <a:fillRect/>
          </a:stretch>
        </p:blipFill>
        <p:spPr bwMode="auto">
          <a:xfrm>
            <a:off x="899592" y="836712"/>
            <a:ext cx="3528392" cy="503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44008" y="908720"/>
            <a:ext cx="38884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Массажер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шеи                    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Польза детям                                                                от применения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массажера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снятие спазм, напряжения;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восстановление притока крови                  к голове, шее;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нормализация двигательной активности позвоночника;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укрепление иммунитета.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Регулярное применение устройства оказывает благоприятное                         воздействие на ЦНС.                                       Заметно снижается раздражительность,                                 увеличивается устойчивость                                   к стрессовым ситуациям.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1844824"/>
            <a:ext cx="51125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                                                                                     </a:t>
            </a:r>
          </a:p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like.net/uploads/posts/2022-11/1668833172_2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39944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77403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и задачи речевого уголка:</a:t>
            </a:r>
          </a:p>
          <a:p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способствовать созданию оптимальных условий для организации предметно – развивающей среды в группе для совершенствования процесса развития и коррекции речи детей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*формирование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фонематического слуха;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*развитие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артикуляционной моторики;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*закрепление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навыков правильного звукопроизношения;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*развитие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речевого слуха;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*развитие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речевой активности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мелкой моторики;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*активизация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словаря,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обогощающих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понятий и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лексико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грамматических категорий;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*развитие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связной речи;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*развитие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мелкой моторики.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9698" name="Picture 2" descr="C:\Users\Илья\Downloads\1706793760342.jpg"/>
          <p:cNvPicPr>
            <a:picLocks noChangeAspect="1" noChangeArrowheads="1"/>
          </p:cNvPicPr>
          <p:nvPr/>
        </p:nvPicPr>
        <p:blipFill>
          <a:blip r:embed="rId3" cstate="print"/>
          <a:srcRect l="25326" t="2454" r="18359" b="2439"/>
          <a:stretch>
            <a:fillRect/>
          </a:stretch>
        </p:blipFill>
        <p:spPr bwMode="auto">
          <a:xfrm>
            <a:off x="1331640" y="620688"/>
            <a:ext cx="6552728" cy="50210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544522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Создание речевого уголка в подготовительной группе стимулирует детей к участию в развивающих играх. От того, насколько привлекательно он оформлен, зависит степень заинтересованности ребят.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https://ds104.centerstart.ru/sites/ds104.centerstart.ru/files/dir/news/i_NRL1bFP0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980728"/>
            <a:ext cx="1152128" cy="789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7776865" cy="614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 основу речевого уголка входит игровой и дидактический материал,                              направленный на развитие: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*Артикуляционной моторики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*Развитие дыхания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*Развитие мелкой моторики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*Звукоподражание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*Автоматизация звуков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*Лексика и грамматика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*Развитие связной речи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*Подготовка к обучению грамоте</a:t>
            </a:r>
          </a:p>
          <a:p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4" name="Picture 2" descr="C:\Users\Илья\Downloads\1706767199937.jpg"/>
          <p:cNvPicPr>
            <a:picLocks noChangeAspect="1" noChangeArrowheads="1"/>
          </p:cNvPicPr>
          <p:nvPr/>
        </p:nvPicPr>
        <p:blipFill>
          <a:blip r:embed="rId3" cstate="print"/>
          <a:srcRect l="25455" t="6061" r="51818" b="58788"/>
          <a:stretch>
            <a:fillRect/>
          </a:stretch>
        </p:blipFill>
        <p:spPr bwMode="auto">
          <a:xfrm>
            <a:off x="899592" y="980728"/>
            <a:ext cx="4392488" cy="509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0072" y="836712"/>
            <a:ext cx="3240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бегемотик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Говоруша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одушевленный персонаж.                 Его способность двигаться                     (с помощью взрослого или ребенка), задавать вопросы или отвечать на них, загадывать загадки, придумывать интересные истории, приглашать в гости друзей, преподносить неожиданные сюрпризы вызывает у детей живой интерес, побуждает                          к речевой активности.                  У него подвижный язычок,                   с помощью которого легко объяснить детям упражнения артикуляционной гимнастики.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39552" y="4581128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«Дом сказок»                                                                      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пересказ русских народных сказок по опорным картинкам.               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«Времена года»                                                              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учить детей называть времена года по их признакам.                                 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Д/и «Хищные и травоядные»                                                 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расширять словарный запас по теме «Хищные и травоядные животные».</a:t>
            </a:r>
          </a:p>
          <a:p>
            <a:endParaRPr lang="ru-RU" dirty="0"/>
          </a:p>
        </p:txBody>
      </p:sp>
      <p:pic>
        <p:nvPicPr>
          <p:cNvPr id="11" name="Picture 4" descr="C:\Users\Илья\Downloads\1706767520967.jpg"/>
          <p:cNvPicPr>
            <a:picLocks noChangeAspect="1" noChangeArrowheads="1"/>
          </p:cNvPicPr>
          <p:nvPr/>
        </p:nvPicPr>
        <p:blipFill>
          <a:blip r:embed="rId3" cstate="print"/>
          <a:srcRect l="23216" t="35999" r="53568" b="35001"/>
          <a:stretch>
            <a:fillRect/>
          </a:stretch>
        </p:blipFill>
        <p:spPr bwMode="auto">
          <a:xfrm>
            <a:off x="5437855" y="3276675"/>
            <a:ext cx="2880320" cy="166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Илья\Downloads\1706767520875.jpg"/>
          <p:cNvPicPr>
            <a:picLocks noChangeAspect="1" noChangeArrowheads="1"/>
          </p:cNvPicPr>
          <p:nvPr/>
        </p:nvPicPr>
        <p:blipFill>
          <a:blip r:embed="rId4" cstate="print"/>
          <a:srcRect l="13089" t="-4049" r="13049"/>
          <a:stretch>
            <a:fillRect/>
          </a:stretch>
        </p:blipFill>
        <p:spPr bwMode="auto">
          <a:xfrm>
            <a:off x="648041" y="769806"/>
            <a:ext cx="5256584" cy="341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Илья\Downloads\1706968005864.jpg"/>
          <p:cNvPicPr>
            <a:picLocks noChangeAspect="1" noChangeArrowheads="1"/>
          </p:cNvPicPr>
          <p:nvPr/>
        </p:nvPicPr>
        <p:blipFill>
          <a:blip r:embed="rId5" cstate="print"/>
          <a:srcRect t="21993" b="16428"/>
          <a:stretch>
            <a:fillRect/>
          </a:stretch>
        </p:blipFill>
        <p:spPr bwMode="auto">
          <a:xfrm rot="16468471">
            <a:off x="6320103" y="1813156"/>
            <a:ext cx="151216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5604" name="Picture 4" descr="C:\Users\Илья\Downloads\1706767520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763973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6626" name="Picture 2" descr="C:\Users\Илья\Downloads\1706767520853.jpg"/>
          <p:cNvPicPr>
            <a:picLocks noChangeAspect="1" noChangeArrowheads="1"/>
          </p:cNvPicPr>
          <p:nvPr/>
        </p:nvPicPr>
        <p:blipFill>
          <a:blip r:embed="rId3" cstate="print"/>
          <a:srcRect l="10001" r="11328"/>
          <a:stretch>
            <a:fillRect/>
          </a:stretch>
        </p:blipFill>
        <p:spPr bwMode="auto">
          <a:xfrm>
            <a:off x="539552" y="620688"/>
            <a:ext cx="806489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.pics/uploads/posts/2020-11/1606686910_33-p-fon-dlya-prezentatsii-po-matematike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pic>
        <p:nvPicPr>
          <p:cNvPr id="27650" name="Picture 2" descr="C:\Users\Илья\Downloads\1706767520892.jpg"/>
          <p:cNvPicPr>
            <a:picLocks noChangeAspect="1" noChangeArrowheads="1"/>
          </p:cNvPicPr>
          <p:nvPr/>
        </p:nvPicPr>
        <p:blipFill>
          <a:blip r:embed="rId3" cstate="print"/>
          <a:srcRect l="13770" r="17794"/>
          <a:stretch>
            <a:fillRect/>
          </a:stretch>
        </p:blipFill>
        <p:spPr bwMode="auto">
          <a:xfrm>
            <a:off x="3491880" y="548680"/>
            <a:ext cx="4320480" cy="291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Илья\Downloads\1706767520910.jpg"/>
          <p:cNvPicPr>
            <a:picLocks noChangeAspect="1" noChangeArrowheads="1"/>
          </p:cNvPicPr>
          <p:nvPr/>
        </p:nvPicPr>
        <p:blipFill>
          <a:blip r:embed="rId4" cstate="print"/>
          <a:srcRect t="6109" b="10425"/>
          <a:stretch>
            <a:fillRect/>
          </a:stretch>
        </p:blipFill>
        <p:spPr bwMode="auto">
          <a:xfrm>
            <a:off x="467544" y="3284984"/>
            <a:ext cx="8064896" cy="331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836712"/>
            <a:ext cx="3384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«Путешествие                      со змейкой Шушей»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401</Words>
  <Application>Microsoft Office PowerPoint</Application>
  <PresentationFormat>Экран (4:3)</PresentationFormat>
  <Paragraphs>48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Илья</dc:creator>
  <cp:lastModifiedBy>Илья</cp:lastModifiedBy>
  <cp:revision>24</cp:revision>
  <dcterms:created xsi:type="dcterms:W3CDTF">2024-02-01T07:41:55Z</dcterms:created>
  <dcterms:modified xsi:type="dcterms:W3CDTF">2024-02-03T15:52:25Z</dcterms:modified>
</cp:coreProperties>
</file>