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259" r:id="rId3"/>
    <p:sldId id="270" r:id="rId4"/>
    <p:sldId id="271" r:id="rId5"/>
    <p:sldId id="260" r:id="rId6"/>
    <p:sldId id="261" r:id="rId7"/>
    <p:sldId id="263" r:id="rId8"/>
    <p:sldId id="264" r:id="rId9"/>
    <p:sldId id="272" r:id="rId10"/>
    <p:sldId id="265" r:id="rId11"/>
    <p:sldId id="266" r:id="rId12"/>
    <p:sldId id="273" r:id="rId13"/>
    <p:sldId id="267" r:id="rId14"/>
    <p:sldId id="274" r:id="rId15"/>
    <p:sldId id="275" r:id="rId16"/>
    <p:sldId id="268" r:id="rId17"/>
    <p:sldId id="277" r:id="rId18"/>
    <p:sldId id="278" r:id="rId19"/>
    <p:sldId id="280" r:id="rId20"/>
    <p:sldId id="284" r:id="rId21"/>
    <p:sldId id="283" r:id="rId22"/>
    <p:sldId id="282" r:id="rId23"/>
    <p:sldId id="281" r:id="rId24"/>
    <p:sldId id="279" r:id="rId25"/>
    <p:sldId id="285" r:id="rId26"/>
    <p:sldId id="286" r:id="rId27"/>
    <p:sldId id="276" r:id="rId28"/>
    <p:sldId id="269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1E2F13"/>
    <a:srgbClr val="0D8697"/>
    <a:srgbClr val="C6247A"/>
    <a:srgbClr val="C52378"/>
    <a:srgbClr val="98124D"/>
    <a:srgbClr val="853E5B"/>
    <a:srgbClr val="F94900"/>
    <a:srgbClr val="613125"/>
    <a:srgbClr val="AC187B"/>
    <a:srgbClr val="54293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6433" autoAdjust="0"/>
  </p:normalViewPr>
  <p:slideViewPr>
    <p:cSldViewPr snapToGrid="0">
      <p:cViewPr varScale="1">
        <p:scale>
          <a:sx n="112" d="100"/>
          <a:sy n="112" d="100"/>
        </p:scale>
        <p:origin x="-158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0F28A3-39DD-4981-B50F-2402DD35CD5C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8E194-10DA-48E4-A40C-636F7AF2B2F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8E194-10DA-48E4-A40C-636F7AF2B2F1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01633" y="2306647"/>
            <a:ext cx="607299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0">
                  <a:noFill/>
                </a:ln>
                <a:solidFill>
                  <a:srgbClr val="FF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Дидактическая игра, как эффективное средство сенсорного воспитания детей раннего возраста</a:t>
            </a:r>
            <a:endParaRPr lang="ru-RU" sz="3200" b="1" dirty="0">
              <a:ln w="0">
                <a:noFill/>
              </a:ln>
              <a:solidFill>
                <a:srgbClr val="FF0000"/>
              </a:solidFill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50767" y="5501496"/>
            <a:ext cx="1607363" cy="3407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200" dirty="0" smtClean="0">
                <a:ea typeface="Tahoma" panose="020B0604030504040204" pitchFamily="34" charset="0"/>
                <a:cs typeface="Arial" panose="020B0604020202020204" pitchFamily="34" charset="0"/>
              </a:rPr>
              <a:t>Автор: </a:t>
            </a:r>
            <a:r>
              <a:rPr lang="ru-RU" sz="1200" dirty="0" err="1" smtClean="0">
                <a:ea typeface="Tahoma" panose="020B0604030504040204" pitchFamily="34" charset="0"/>
                <a:cs typeface="Arial" panose="020B0604020202020204" pitchFamily="34" charset="0"/>
              </a:rPr>
              <a:t>Тенькаева</a:t>
            </a:r>
            <a:r>
              <a:rPr lang="ru-RU" sz="1200" dirty="0" smtClean="0">
                <a:ea typeface="Tahoma" panose="020B0604030504040204" pitchFamily="34" charset="0"/>
                <a:cs typeface="Arial" panose="020B0604020202020204" pitchFamily="34" charset="0"/>
              </a:rPr>
              <a:t> О.А.</a:t>
            </a:r>
            <a:endParaRPr lang="ru-RU" sz="1200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15267" y="787400"/>
            <a:ext cx="29718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Государственное казенное бюджетное учреждение здравоохранения «</a:t>
            </a:r>
            <a:r>
              <a:rPr lang="ru-RU" sz="1200" dirty="0" err="1" smtClean="0"/>
              <a:t>Орский</a:t>
            </a:r>
            <a:r>
              <a:rPr lang="ru-RU" sz="1200" dirty="0" smtClean="0"/>
              <a:t> специализированный дом ребенка»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xmlns="" val="2552666071"/>
      </p:ext>
    </p:extLst>
  </p:cSld>
  <p:clrMapOvr>
    <a:masterClrMapping/>
  </p:clrMapOvr>
  <p:transition advTm="1289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84044" y="1430804"/>
            <a:ext cx="2637950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endParaRPr lang="ru-RU" sz="24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08200" y="630369"/>
            <a:ext cx="5181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97001" y="826407"/>
            <a:ext cx="4622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000" fontAlgn="base">
              <a:spcBef>
                <a:spcPct val="0"/>
              </a:spcBef>
              <a:spcAft>
                <a:spcPct val="0"/>
              </a:spcAft>
              <a:tabLst>
                <a:tab pos="5940425" algn="r"/>
              </a:tabLst>
            </a:pPr>
            <a:r>
              <a:rPr lang="ru-RU" sz="1600" b="1" dirty="0" smtClean="0">
                <a:ln w="12700">
                  <a:noFill/>
                  <a:prstDash val="solid"/>
                </a:ln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Игра в дошкольном возрасте является ведущей деятельностью детей. Особенно важны игры с дидактическими предметами, в процессе которых формируются сенсорные эталоны и укрепляется мелкая моторика рук.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5940425" algn="r"/>
              </a:tabLst>
            </a:pPr>
            <a:r>
              <a:rPr lang="ru-RU" sz="1600" b="1" dirty="0" smtClean="0">
                <a:ln w="12700">
                  <a:noFill/>
                  <a:prstDash val="solid"/>
                </a:ln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Дидактическим играм всегда придавалось большое значение в развитии у детей умственной активности.</a:t>
            </a:r>
            <a:endParaRPr lang="ru-RU" sz="2400" b="1" dirty="0" smtClean="0">
              <a:ln w="12700">
                <a:noFill/>
                <a:prstDash val="solid"/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https://mchildren.ru/wp-content/uploads/2016/12/RIS.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8036" y="3230156"/>
            <a:ext cx="3591048" cy="2592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55593444"/>
      </p:ext>
    </p:extLst>
  </p:cSld>
  <p:clrMapOvr>
    <a:masterClrMapping/>
  </p:clrMapOvr>
  <p:transition advTm="11719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84044" y="1430804"/>
            <a:ext cx="2637950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endParaRPr lang="ru-RU" sz="24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95399" y="859066"/>
            <a:ext cx="7535333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b="1" i="1" u="sng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Виды дидактических игр</a:t>
            </a:r>
            <a:r>
              <a:rPr lang="en-US" b="1" i="1" u="sng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b="1" i="1" u="sng" dirty="0" smtClean="0">
              <a:solidFill>
                <a:srgbClr val="C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ru-RU" b="1" i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 с предметами или игрушками. Направлены на развитие тактильных ощущений, умение манипулировать с различными предметами и игрушками, развитие творческого мышления и воображения.</a:t>
            </a:r>
            <a:endParaRPr lang="ru-RU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Словесные игры.  Для развития слуховой памяти, внимания, коммуникативных способностей, а также для развития связной и диалогической речи, умения и желания выражать свои мысли.</a:t>
            </a:r>
            <a:endParaRPr lang="ru-RU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Настольно-печатные.  Используются как наглядное пособие направленные на развитие зрительной памяти и внимания.</a:t>
            </a:r>
            <a:endParaRPr lang="ru-RU" b="1" dirty="0" smtClean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S1020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58042" y="3560606"/>
            <a:ext cx="4073625" cy="22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5593444"/>
      </p:ext>
    </p:extLst>
  </p:cSld>
  <p:clrMapOvr>
    <a:masterClrMapping/>
  </p:clrMapOvr>
  <p:transition advTm="12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84044" y="1430804"/>
            <a:ext cx="2637950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endParaRPr lang="ru-RU" sz="24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08200" y="630369"/>
            <a:ext cx="5181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Лэпбук</a:t>
            </a:r>
            <a:r>
              <a:rPr lang="ru-RU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– </a:t>
            </a:r>
          </a:p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это</a:t>
            </a:r>
          </a:p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новейший способ организации учебного процесса.</a:t>
            </a:r>
          </a:p>
        </p:txBody>
      </p:sp>
      <p:pic>
        <p:nvPicPr>
          <p:cNvPr id="8" name="Рисунок 7" descr="6mwk5SPtYg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01550" y="3200400"/>
            <a:ext cx="4711887" cy="2370668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655593444"/>
      </p:ext>
    </p:extLst>
  </p:cSld>
  <p:clrMapOvr>
    <a:masterClrMapping/>
  </p:clrMapOvr>
  <p:transition advTm="11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31180" y="1294858"/>
            <a:ext cx="2637950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endParaRPr lang="ru-RU" sz="24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97000" y="1049867"/>
            <a:ext cx="6637867" cy="32316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err="1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Лэпбук</a:t>
            </a:r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(</a:t>
            </a:r>
            <a:r>
              <a:rPr lang="ru-RU" b="1" dirty="0" err="1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lapbook</a:t>
            </a:r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) </a:t>
            </a:r>
            <a:r>
              <a:rPr lang="ru-RU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–</a:t>
            </a:r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в дословном переводе с английского значит </a:t>
            </a:r>
            <a:r>
              <a:rPr lang="ru-RU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«</a:t>
            </a:r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наколенная книга</a:t>
            </a:r>
            <a:r>
              <a:rPr lang="ru-RU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»</a:t>
            </a:r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(</a:t>
            </a:r>
            <a:r>
              <a:rPr lang="ru-RU" b="1" dirty="0" err="1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lap</a:t>
            </a:r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–</a:t>
            </a:r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колени, </a:t>
            </a:r>
            <a:r>
              <a:rPr lang="ru-RU" b="1" dirty="0" err="1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book</a:t>
            </a:r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- книга).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FF0000"/>
              </a:solidFill>
              <a:latin typeface="Monotype Corsiva" pitchFamily="66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6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Это самодельная бумажная книжечка с кармашками, дверками, окошками, подвижными деталями, которые ребенок может доставать, перекладывать, складывать по своему усмотрению. В ней собирается материал по какой-то определенной теме.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FF0000"/>
              </a:solidFill>
              <a:latin typeface="Monotype Corsiva" pitchFamily="66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Мы используем </a:t>
            </a:r>
            <a:r>
              <a:rPr lang="ru-RU" sz="2400" b="1" dirty="0" err="1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лэпбуки</a:t>
            </a:r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  в  разных  образовательных областях.</a:t>
            </a:r>
            <a:endParaRPr lang="ru-RU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11578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74333" y="1405467"/>
            <a:ext cx="5884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658533" y="4824567"/>
            <a:ext cx="44534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Monotype Corsiva" pitchFamily="66" charset="0"/>
              </a:rPr>
              <a:t>Путешествие в мир </a:t>
            </a:r>
          </a:p>
          <a:p>
            <a:pPr algn="ctr"/>
            <a:r>
              <a:rPr lang="ru-RU" sz="2800" b="1" dirty="0" err="1" smtClean="0">
                <a:solidFill>
                  <a:srgbClr val="C00000"/>
                </a:solidFill>
                <a:latin typeface="Monotype Corsiva" pitchFamily="66" charset="0"/>
              </a:rPr>
              <a:t>сенсорики</a:t>
            </a:r>
            <a:r>
              <a:rPr lang="ru-RU" sz="2800" b="1" dirty="0" smtClean="0">
                <a:solidFill>
                  <a:srgbClr val="C00000"/>
                </a:solidFill>
                <a:latin typeface="Monotype Corsiva" pitchFamily="66" charset="0"/>
              </a:rPr>
              <a:t>.</a:t>
            </a:r>
            <a:endParaRPr lang="ru-RU" sz="28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7" name="Рисунок 6" descr="IMG-20200216-WA0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2466" y="1087855"/>
            <a:ext cx="6359228" cy="3374078"/>
          </a:xfrm>
          <a:prstGeom prst="rect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7047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74333" y="1405467"/>
            <a:ext cx="5884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524001" y="747679"/>
            <a:ext cx="6637866" cy="507831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Лэпбук</a:t>
            </a:r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  «Путешествие в мир </a:t>
            </a:r>
            <a:r>
              <a:rPr lang="ru-RU" b="1" u="sng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сенсорики</a:t>
            </a:r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»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–  развивает  восприятия ребенка  и формирует его  представления о внешних свойствах предметов: их форме, цвете, величине, положении в пространстве. Ребенок учится познавать мир.</a:t>
            </a:r>
            <a:endParaRPr lang="ru-RU" dirty="0" smtClean="0">
              <a:solidFill>
                <a:schemeClr val="accent6">
                  <a:lumMod val="50000"/>
                </a:schemeClr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Актуальность</a:t>
            </a:r>
            <a:r>
              <a:rPr lang="ru-RU" u="sng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: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Успешность познавательного развития определяется уровнем развития сенсорных процессов. Игры, собранные в данных </a:t>
            </a:r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лэпбуках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, способствуют умственному развитию детей. Развивают запоминание, мышление, воображение, помогают ребенку ориентироваться в пространстве. Сенсорное развитие – фундамент формирующегося интеллекта.</a:t>
            </a:r>
            <a:endParaRPr lang="ru-RU" dirty="0" smtClean="0">
              <a:solidFill>
                <a:schemeClr val="accent6">
                  <a:lumMod val="50000"/>
                </a:schemeClr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Уникальность пособия:</a:t>
            </a:r>
            <a:r>
              <a:rPr lang="ru-RU" u="sng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ru-RU" dirty="0" smtClean="0">
              <a:solidFill>
                <a:schemeClr val="accent6">
                  <a:lumMod val="50000"/>
                </a:schemeClr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Идеи игр может быть и не новы, но когда мы объединили их вместе, получилось очень удобное и много функциональное пособие, которое может быть использовано в индивидуальной и подгрупповой работе, </a:t>
            </a: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а также как диагностический материал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. </a:t>
            </a:r>
            <a:endParaRPr lang="ru-RU" dirty="0" smtClean="0">
              <a:solidFill>
                <a:schemeClr val="accent6">
                  <a:lumMod val="50000"/>
                </a:schemeClr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lang="ru-RU" u="sng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</a:t>
            </a:r>
            <a:endParaRPr lang="ru-RU" dirty="0" smtClean="0">
              <a:solidFill>
                <a:schemeClr val="accent6">
                  <a:lumMod val="50000"/>
                </a:schemeClr>
              </a:solidFill>
              <a:latin typeface="Monotype Corsiva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Формирование сенсорного развития детей раннего  возраста, через дидактическое пособие </a:t>
            </a:r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лэпбук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.</a:t>
            </a:r>
            <a:endParaRPr lang="ru-RU" dirty="0" smtClean="0">
              <a:solidFill>
                <a:schemeClr val="accent6">
                  <a:lumMod val="50000"/>
                </a:schemeClr>
              </a:solidFill>
              <a:latin typeface="Monotype Corsiva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21406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1337733" y="976667"/>
            <a:ext cx="6612467" cy="1831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sng" strike="noStrike" cap="none" normalizeH="0" baseline="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Упражнения по выработке обобщенного зрительного образа предмета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700" b="1" i="0" u="none" strike="noStrike" cap="none" normalizeH="0" baseline="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внутренние и внешние обводки плоских фигур, их штриховка;</a:t>
            </a:r>
            <a:endParaRPr kumimoji="0" lang="ru-RU" sz="700" b="1" i="0" u="none" strike="noStrike" cap="none" normalizeH="0" baseline="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графические упражнения;</a:t>
            </a:r>
            <a:endParaRPr kumimoji="0" lang="ru-RU" sz="700" b="1" i="0" u="none" strike="noStrike" cap="none" normalizeH="0" baseline="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</a:t>
            </a:r>
            <a:r>
              <a:rPr kumimoji="0" lang="ru-RU" sz="1400" b="1" i="0" u="none" strike="noStrike" cap="none" normalizeH="0" baseline="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дорисовывание</a:t>
            </a:r>
            <a:r>
              <a:rPr kumimoji="0" lang="ru-RU" sz="1400" b="1" i="0" u="none" strike="noStrike" cap="none" normalizeH="0" baseline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второй половины рисунка, его деталей;</a:t>
            </a:r>
            <a:endParaRPr kumimoji="0" lang="ru-RU" sz="700" b="1" i="0" u="none" strike="noStrike" cap="none" normalizeH="0" baseline="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соединение по точкам;</a:t>
            </a:r>
            <a:endParaRPr kumimoji="0" lang="ru-RU" sz="700" b="1" i="0" u="none" strike="noStrike" cap="none" normalizeH="0" baseline="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рисование по образцу и т. </a:t>
            </a:r>
            <a:r>
              <a:rPr kumimoji="0" lang="ru-RU" sz="1400" b="1" i="0" u="none" strike="noStrike" cap="none" normalizeH="0" baseline="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kumimoji="0" lang="ru-RU" sz="1400" b="1" i="0" u="none" strike="noStrike" cap="none" normalizeH="0" baseline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700" b="1" i="0" u="none" strike="noStrike" cap="none" normalizeH="0" baseline="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2000" b="1" i="0" u="none" strike="noStrike" cap="none" normalizeH="0" baseline="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S10200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0717" y="3385179"/>
            <a:ext cx="4187957" cy="2355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12719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88067" y="1134533"/>
            <a:ext cx="4351867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u="sng" dirty="0" smtClean="0">
                <a:solidFill>
                  <a:srgbClr val="FF0000"/>
                </a:solidFill>
              </a:rPr>
              <a:t>Цель: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Учить   детей находить предмет определенного цвета,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по образцу. Закрепить название цветов.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" name="Рисунок 7" descr="IMG-20200216-WA00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79928" y="2404534"/>
            <a:ext cx="5690154" cy="2819399"/>
          </a:xfrm>
          <a:prstGeom prst="ellips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2827867" y="753533"/>
            <a:ext cx="35221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</a:rPr>
              <a:t>«Собери по цвету»</a:t>
            </a:r>
            <a:endParaRPr lang="ru-RU" sz="20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1014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pic>
        <p:nvPicPr>
          <p:cNvPr id="11" name="Рисунок 10" descr="IMG-20200306-WA0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97400" y="675132"/>
            <a:ext cx="2878666" cy="294491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074333" y="1405467"/>
            <a:ext cx="5884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591734" y="1428803"/>
            <a:ext cx="23198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Цель: 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учить детей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находить</a:t>
            </a:r>
            <a:endParaRPr lang="ru-RU" sz="800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одинаковое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изображение.</a:t>
            </a:r>
            <a:endParaRPr lang="ru-RU" sz="800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89600" y="4621368"/>
            <a:ext cx="24214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Цель: 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учить детей подбирать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нужные геометрические формы.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IMG-20200216-WA00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1040" y="3429000"/>
            <a:ext cx="4120254" cy="2319867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1710267" y="965199"/>
            <a:ext cx="218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FF0000"/>
                </a:solidFill>
              </a:rPr>
              <a:t>«Найди пару»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42000" y="4030133"/>
            <a:ext cx="2328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</a:rPr>
              <a:t>«Закрой окошки»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14109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74333" y="1405467"/>
            <a:ext cx="5884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608667" y="724322"/>
            <a:ext cx="5867399" cy="2539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Упражнения по выработке мускульной памяти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массаж и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самомассаж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кистей и пальцев рук мячиками-ёжиками,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суджок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прыгунками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пальчиковые игры с грецкими орехами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шестигранными карандашами;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зубными щётками – растирание пальцев и ладошек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kumimoji="0" lang="en-US" sz="16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сухой бассейн (с крупами);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игры с прищепками.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S10200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15928" y="3704704"/>
            <a:ext cx="3744416" cy="210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10454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74333" y="1405467"/>
            <a:ext cx="5884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885267" y="2785532"/>
            <a:ext cx="37253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u="sng" dirty="0" smtClean="0">
                <a:solidFill>
                  <a:srgbClr val="FF0000"/>
                </a:solidFill>
              </a:rPr>
              <a:t>Цель:  </a:t>
            </a:r>
          </a:p>
          <a:p>
            <a:pPr algn="ctr"/>
            <a:r>
              <a:rPr lang="ru-RU" sz="2000" dirty="0" smtClean="0">
                <a:solidFill>
                  <a:srgbClr val="FF0000"/>
                </a:solidFill>
              </a:rPr>
              <a:t>Развивать мелкую  моторику .</a:t>
            </a: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11" name="Рисунок 10" descr="IMG-20200126-WA0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71600" y="2226733"/>
            <a:ext cx="3382931" cy="1981200"/>
          </a:xfrm>
          <a:prstGeom prst="rect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</p:pic>
      <p:pic>
        <p:nvPicPr>
          <p:cNvPr id="12" name="Рисунок 11" descr="IMG-20200216-WA00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1733" y="3771258"/>
            <a:ext cx="3869267" cy="1816742"/>
          </a:xfrm>
          <a:prstGeom prst="rect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607733" y="889000"/>
            <a:ext cx="4233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</a:rPr>
              <a:t>«Бабочки на лужайке»</a:t>
            </a:r>
            <a:endParaRPr lang="ru-RU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7296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74333" y="1405467"/>
            <a:ext cx="5884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43667" y="723668"/>
            <a:ext cx="5054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«Большой -  маленький»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u="sng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 учить детей сравнивать предметы по величине .</a:t>
            </a:r>
            <a:endParaRPr lang="ru-RU" sz="2000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IMG-20200216-WA0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83267" y="2692674"/>
            <a:ext cx="6284135" cy="3098526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11422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74333" y="1405467"/>
            <a:ext cx="5884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558826" y="1056894"/>
            <a:ext cx="6196642" cy="2046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Упражнения по выработке обобщенного двигательного образа предмета</a:t>
            </a: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шнуровка, завязывание и развязывание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бантико-узелки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– перебирать верёвочки с узлами пальцами, называя по порядку день недели, месяцы и т. д., застёгивание и расстёгивание пуговиц, и т.д.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S1020005.JPG"/>
          <p:cNvPicPr>
            <a:picLocks noChangeAspect="1"/>
          </p:cNvPicPr>
          <p:nvPr/>
        </p:nvPicPr>
        <p:blipFill>
          <a:blip r:embed="rId3" cstate="print"/>
          <a:srcRect r="11411"/>
          <a:stretch>
            <a:fillRect/>
          </a:stretch>
        </p:blipFill>
        <p:spPr>
          <a:xfrm>
            <a:off x="3007461" y="3594638"/>
            <a:ext cx="3317139" cy="210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6047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24401" y="2091267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Развивает мелкую моторику рук, логическое мышление и координацию движения. </a:t>
            </a: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558826" y="1918668"/>
            <a:ext cx="6196642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10213" algn="r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698" name="Picture 2" descr="IMG-20200126-WA00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138515"/>
            <a:ext cx="3107267" cy="339868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794000" y="804333"/>
            <a:ext cx="4004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</a:rPr>
              <a:t>«Сенсорный куб»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9469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74333" y="1405467"/>
            <a:ext cx="5884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35666" y="751468"/>
            <a:ext cx="596053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Упражнения для развития тактильной чувствительности</a:t>
            </a:r>
          </a:p>
          <a:p>
            <a:pPr algn="ctr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работа с природным и бросовым материалом;</a:t>
            </a: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выполнить мозаику из пластилиновых шариков;</a:t>
            </a: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геометрические фигуры, цифры, буквы;</a:t>
            </a: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ощупать на бумаге закрытыми глазами узор, нанесенный иголочкой на лист бумаги;</a:t>
            </a: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 с закрытыми глазами ощупать фактуру материала рукой и найти предмет, сделанный из этого материала;</a:t>
            </a:r>
          </a:p>
          <a:p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• «Волшебный мешочек» с закрытыми глазами, на ощупь, опознать предмет как правой, так и левой рукой;</a:t>
            </a:r>
          </a:p>
          <a:p>
            <a:r>
              <a:rPr lang="ru-RU" sz="3200" dirty="0" smtClean="0">
                <a:solidFill>
                  <a:srgbClr val="7030A0"/>
                </a:solidFill>
              </a:rPr>
              <a:t> </a:t>
            </a:r>
          </a:p>
          <a:p>
            <a:pPr algn="ctr"/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7" name="Рисунок 6" descr="S10200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10384" y="3725995"/>
            <a:ext cx="3535716" cy="1988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12609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81665" y="1718733"/>
            <a:ext cx="35390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Развитие восприятие окружающего мира, воображения, фантазии, развитие речи, умение выразить словами свои ощущения от прикосновения.</a:t>
            </a:r>
            <a:endParaRPr lang="ru-RU" sz="11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35666" y="751468"/>
            <a:ext cx="59605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 </a:t>
            </a:r>
          </a:p>
          <a:p>
            <a:pPr algn="ctr"/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30722" name="Picture 2" descr="_20200126_2121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1001" y="3318934"/>
            <a:ext cx="4358187" cy="23876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997200" y="956733"/>
            <a:ext cx="41571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</a:rPr>
              <a:t>«Тактильные дощечки»</a:t>
            </a:r>
            <a:endParaRPr lang="ru-RU" sz="20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8328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35666" y="751468"/>
            <a:ext cx="59605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 </a:t>
            </a:r>
          </a:p>
          <a:p>
            <a:pPr algn="ctr"/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8" name="Рисунок 7" descr="IMG-20200216-WA0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97000" y="1597552"/>
            <a:ext cx="6714066" cy="377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8328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35666" y="751468"/>
            <a:ext cx="59605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 </a:t>
            </a:r>
          </a:p>
          <a:p>
            <a:pPr algn="ctr"/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_20200126_2121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71600" y="1588920"/>
            <a:ext cx="6663267" cy="3650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8328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35666" y="751468"/>
            <a:ext cx="59605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 </a:t>
            </a:r>
          </a:p>
          <a:p>
            <a:pPr algn="ctr"/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IMG-20200216-WA00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3333" y="1697567"/>
            <a:ext cx="5858933" cy="3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8328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35666" y="751468"/>
            <a:ext cx="59605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 </a:t>
            </a:r>
          </a:p>
          <a:p>
            <a:pPr algn="ctr"/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IMG-20200216-WA0003.jpg"/>
          <p:cNvPicPr>
            <a:picLocks noChangeAspect="1"/>
          </p:cNvPicPr>
          <p:nvPr/>
        </p:nvPicPr>
        <p:blipFill>
          <a:blip r:embed="rId3" cstate="print"/>
          <a:srcRect r="-919" b="9012"/>
          <a:stretch>
            <a:fillRect/>
          </a:stretch>
        </p:blipFill>
        <p:spPr>
          <a:xfrm rot="16200000">
            <a:off x="2765161" y="282838"/>
            <a:ext cx="3893079" cy="6239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8328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35666" y="751468"/>
            <a:ext cx="59605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 </a:t>
            </a:r>
          </a:p>
          <a:p>
            <a:pPr algn="ctr"/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IMG-20200216-WA0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7068" y="1499657"/>
            <a:ext cx="6451600" cy="362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8328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35666" y="751468"/>
            <a:ext cx="59605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 </a:t>
            </a:r>
          </a:p>
          <a:p>
            <a:pPr algn="ctr"/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IMG-20200216-WA0008.jpg"/>
          <p:cNvPicPr>
            <a:picLocks noChangeAspect="1"/>
          </p:cNvPicPr>
          <p:nvPr/>
        </p:nvPicPr>
        <p:blipFill>
          <a:blip r:embed="rId3" cstate="print"/>
          <a:srcRect t="2714" r="15296"/>
          <a:stretch>
            <a:fillRect/>
          </a:stretch>
        </p:blipFill>
        <p:spPr>
          <a:xfrm>
            <a:off x="1642533" y="1382450"/>
            <a:ext cx="5968999" cy="385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8328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35666" y="751468"/>
            <a:ext cx="59605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 </a:t>
            </a:r>
          </a:p>
          <a:p>
            <a:pPr algn="ctr"/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IMG-20200216-WA0011.jpg"/>
          <p:cNvPicPr>
            <a:picLocks noChangeAspect="1"/>
          </p:cNvPicPr>
          <p:nvPr/>
        </p:nvPicPr>
        <p:blipFill>
          <a:blip r:embed="rId3" cstate="print"/>
          <a:srcRect t="8978" r="7652"/>
          <a:stretch>
            <a:fillRect/>
          </a:stretch>
        </p:blipFill>
        <p:spPr>
          <a:xfrm>
            <a:off x="1490133" y="1524000"/>
            <a:ext cx="6440587" cy="3570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8328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76399" y="751468"/>
            <a:ext cx="59605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 </a:t>
            </a:r>
          </a:p>
          <a:p>
            <a:pPr algn="ctr"/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IMG-20200216-WA0013.jpg"/>
          <p:cNvPicPr>
            <a:picLocks noChangeAspect="1"/>
          </p:cNvPicPr>
          <p:nvPr/>
        </p:nvPicPr>
        <p:blipFill>
          <a:blip r:embed="rId3" cstate="print"/>
          <a:srcRect l="12772" t="6262"/>
          <a:stretch>
            <a:fillRect/>
          </a:stretch>
        </p:blipFill>
        <p:spPr>
          <a:xfrm>
            <a:off x="1845733" y="1208214"/>
            <a:ext cx="5816599" cy="404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8328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35666" y="751468"/>
            <a:ext cx="59605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 </a:t>
            </a:r>
          </a:p>
          <a:p>
            <a:pPr algn="ctr"/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IMG-20200216-WA0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97000" y="1545695"/>
            <a:ext cx="6595533" cy="3709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8328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74333" y="1405467"/>
            <a:ext cx="5884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074333" y="751468"/>
            <a:ext cx="53086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Monotype Corsiva" pitchFamily="66" charset="0"/>
              </a:rPr>
              <a:t>Эти  игры,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Monotype Corsiva" pitchFamily="66" charset="0"/>
              </a:rPr>
              <a:t>собранные в </a:t>
            </a:r>
            <a:r>
              <a:rPr lang="ru-RU" sz="3200" b="1" dirty="0" err="1" smtClean="0">
                <a:solidFill>
                  <a:srgbClr val="FF0000"/>
                </a:solidFill>
                <a:latin typeface="Monotype Corsiva" pitchFamily="66" charset="0"/>
              </a:rPr>
              <a:t>лэпбуках</a:t>
            </a:r>
            <a:r>
              <a:rPr lang="ru-RU" sz="3200" b="1" dirty="0" smtClean="0">
                <a:solidFill>
                  <a:srgbClr val="FF0000"/>
                </a:solidFill>
                <a:latin typeface="Monotype Corsiva" pitchFamily="66" charset="0"/>
              </a:rPr>
              <a:t>,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Monotype Corsiva" pitchFamily="66" charset="0"/>
              </a:rPr>
              <a:t>очень нравятся детям.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Monotype Corsiva" pitchFamily="66" charset="0"/>
              </a:rPr>
              <a:t>Выигрышно   собранны в одном месте.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Monotype Corsiva" pitchFamily="66" charset="0"/>
              </a:rPr>
              <a:t>Они обучают, воспитывают и развивают</a:t>
            </a:r>
            <a:r>
              <a:rPr lang="ru-RU" sz="3200" dirty="0" smtClean="0">
                <a:solidFill>
                  <a:srgbClr val="FF0000"/>
                </a:solidFill>
              </a:rPr>
              <a:t>.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11469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74333" y="1405467"/>
            <a:ext cx="5884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930401" y="2353732"/>
            <a:ext cx="5808132" cy="1761067"/>
          </a:xfrm>
          <a:prstGeom prst="rect">
            <a:avLst/>
          </a:prstGeom>
        </p:spPr>
        <p:txBody>
          <a:bodyPr wrap="none">
            <a:prstTxWarp prst="textDoubleWave1">
              <a:avLst/>
            </a:prstTxWarp>
            <a:spAutoFit/>
          </a:bodyPr>
          <a:lstStyle/>
          <a:p>
            <a:pPr algn="ctr"/>
            <a:r>
              <a:rPr lang="ru-RU" sz="6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302985"/>
      </p:ext>
    </p:extLst>
  </p:cSld>
  <p:clrMapOvr>
    <a:masterClrMapping/>
  </p:clrMapOvr>
  <p:transition advTm="2109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716</TotalTime>
  <Words>538</Words>
  <Application>Microsoft Office PowerPoint</Application>
  <PresentationFormat>Экран (4:3)</PresentationFormat>
  <Paragraphs>100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Пользователь Windows</cp:lastModifiedBy>
  <cp:revision>118</cp:revision>
  <dcterms:created xsi:type="dcterms:W3CDTF">2013-11-19T05:52:05Z</dcterms:created>
  <dcterms:modified xsi:type="dcterms:W3CDTF">2020-09-07T13:52:42Z</dcterms:modified>
</cp:coreProperties>
</file>