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76" r:id="rId7"/>
    <p:sldId id="262" r:id="rId8"/>
    <p:sldId id="263" r:id="rId9"/>
    <p:sldId id="277" r:id="rId10"/>
    <p:sldId id="266" r:id="rId11"/>
    <p:sldId id="275" r:id="rId12"/>
    <p:sldId id="270" r:id="rId13"/>
    <p:sldId id="268" r:id="rId14"/>
    <p:sldId id="271" r:id="rId15"/>
    <p:sldId id="272" r:id="rId16"/>
    <p:sldId id="274"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ru-RU"/>
              <a:t>Образец заголовка</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91864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335360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4C71EC6-210F-42DE-9C53-41977AD35B3D}" type="datetimeFigureOut">
              <a:rPr lang="ru-RU" smtClean="0"/>
              <a:t>22.10.2024</a:t>
            </a:fld>
            <a:endParaRPr lang="ru-RU"/>
          </a:p>
        </p:txBody>
      </p:sp>
      <p:sp>
        <p:nvSpPr>
          <p:cNvPr id="5" name="Footer Placeholder 4"/>
          <p:cNvSpPr>
            <a:spLocks noGrp="1"/>
          </p:cNvSpPr>
          <p:nvPr>
            <p:ph type="ftr" sz="quarter" idx="11"/>
          </p:nvPr>
        </p:nvSpPr>
        <p:spPr>
          <a:xfrm>
            <a:off x="2832102" y="6422855"/>
            <a:ext cx="3209752" cy="365125"/>
          </a:xfrm>
        </p:spPr>
        <p:txBody>
          <a:bodyPr/>
          <a:lstStyle/>
          <a:p>
            <a:endParaRPr lang="ru-RU"/>
          </a:p>
        </p:txBody>
      </p:sp>
      <p:sp>
        <p:nvSpPr>
          <p:cNvPr id="6" name="Slide Number Placeholder 5"/>
          <p:cNvSpPr>
            <a:spLocks noGrp="1"/>
          </p:cNvSpPr>
          <p:nvPr>
            <p:ph type="sldNum" sz="quarter" idx="12"/>
          </p:nvPr>
        </p:nvSpPr>
        <p:spPr>
          <a:xfrm>
            <a:off x="6054787" y="6422855"/>
            <a:ext cx="659819" cy="365125"/>
          </a:xfrm>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94092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22.10.2024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5531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22.10.2024</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16253811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22.10.2024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403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22.10.2024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34478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22.10.2024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25948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22.10.2024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61978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0269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22.10.2024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14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B4C71EC6-210F-42DE-9C53-41977AD35B3D}" type="datetimeFigureOut">
              <a:rPr lang="ru-RU" smtClean="0"/>
              <a:t>22.10.2024</a:t>
            </a:fld>
            <a:endParaRPr lang="ru-RU"/>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ru-RU"/>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208312693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15816" y="359898"/>
            <a:ext cx="4392488" cy="692838"/>
          </a:xfrm>
        </p:spPr>
        <p:txBody>
          <a:bodyPr>
            <a:normAutofit/>
          </a:bodyPr>
          <a:lstStyle/>
          <a:p>
            <a:r>
              <a:rPr lang="ru-RU" sz="2000" b="1" i="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Impact"/>
              </a:rPr>
              <a:t>МДОАУ «Детский сад №65 </a:t>
            </a:r>
            <a:r>
              <a:rPr lang="ru-RU" sz="2000" b="1" i="1" dirty="0" err="1">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Impact"/>
              </a:rPr>
              <a:t>г.Орска</a:t>
            </a:r>
            <a:r>
              <a:rPr lang="ru-RU" sz="2000" b="1" i="1" dirty="0">
                <a:gradFill>
                  <a:gsLst>
                    <a:gs pos="0">
                      <a:prstClr val="black"/>
                    </a:gs>
                    <a:gs pos="40000">
                      <a:prstClr val="black">
                        <a:lumMod val="75000"/>
                        <a:lumOff val="25000"/>
                      </a:prstClr>
                    </a:gs>
                    <a:gs pos="100000">
                      <a:srgbClr val="212745">
                        <a:alpha val="65000"/>
                      </a:srgbClr>
                    </a:gs>
                  </a:gsLst>
                  <a:lin ang="5400000" scaled="0"/>
                </a:gradFill>
                <a:effectLst>
                  <a:reflection blurRad="6350" stA="55000" endA="300" endPos="45500" dir="5400000" sy="-100000" algn="bl" rotWithShape="0"/>
                </a:effectLst>
                <a:latin typeface="Impact"/>
              </a:rPr>
              <a:t>»</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39552" y="1850064"/>
            <a:ext cx="8299648" cy="3523152"/>
          </a:xfrm>
        </p:spPr>
        <p:txBody>
          <a:bodyPr>
            <a:normAutofit/>
          </a:bodyPr>
          <a:lstStyle/>
          <a:p>
            <a:pPr marL="0" lvl="0" algn="ctr">
              <a:spcBef>
                <a:spcPct val="20000"/>
              </a:spcBef>
              <a:spcAft>
                <a:spcPts val="300"/>
              </a:spcAft>
              <a:buClr>
                <a:srgbClr val="F14124">
                  <a:lumMod val="75000"/>
                </a:srgbClr>
              </a:buClr>
              <a:buSzPct val="130000"/>
            </a:pPr>
            <a:endParaRPr lang="ru-RU" sz="3600" b="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r>
              <a:rPr lang="ru-RU" sz="3600" b="1" dirty="0">
                <a:solidFill>
                  <a:srgbClr val="FF0000"/>
                </a:solidFill>
                <a:effectLst>
                  <a:outerShdw blurRad="38100" dist="38100" dir="2700000" algn="tl">
                    <a:srgbClr val="000000">
                      <a:alpha val="43137"/>
                    </a:srgbClr>
                  </a:outerShdw>
                </a:effectLst>
                <a:latin typeface="Times New Roman"/>
              </a:rPr>
              <a:t>«</a:t>
            </a:r>
            <a:r>
              <a:rPr lang="ru-RU" sz="3600" b="1" i="1" dirty="0">
                <a:solidFill>
                  <a:srgbClr val="FF0000"/>
                </a:solidFill>
                <a:effectLst>
                  <a:outerShdw blurRad="38100" dist="38100" dir="2700000" algn="tl">
                    <a:srgbClr val="000000">
                      <a:alpha val="43137"/>
                    </a:srgbClr>
                  </a:outerShdw>
                </a:effectLst>
                <a:latin typeface="Times New Roman"/>
              </a:rPr>
              <a:t>ДВИГАТЕЛЬНАЯ АКТИВНОСТЬ</a:t>
            </a:r>
          </a:p>
          <a:p>
            <a:pPr marL="0" lvl="0" algn="ctr">
              <a:spcBef>
                <a:spcPct val="20000"/>
              </a:spcBef>
              <a:spcAft>
                <a:spcPts val="300"/>
              </a:spcAft>
              <a:buClr>
                <a:srgbClr val="F14124">
                  <a:lumMod val="75000"/>
                </a:srgbClr>
              </a:buClr>
              <a:buSzPct val="130000"/>
            </a:pPr>
            <a:r>
              <a:rPr lang="ru-RU" sz="3600" b="1" i="1" dirty="0">
                <a:solidFill>
                  <a:srgbClr val="FF0000"/>
                </a:solidFill>
                <a:effectLst>
                  <a:outerShdw blurRad="38100" dist="38100" dir="2700000" algn="tl">
                    <a:srgbClr val="000000">
                      <a:alpha val="43137"/>
                    </a:srgbClr>
                  </a:outerShdw>
                </a:effectLst>
                <a:latin typeface="Times New Roman"/>
              </a:rPr>
              <a:t>ДЕТЕЙ В ТЕЧЕНИЕ ДНЯ»</a:t>
            </a: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14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pPr marL="0" lvl="0" algn="ctr">
              <a:spcBef>
                <a:spcPct val="20000"/>
              </a:spcBef>
              <a:spcAft>
                <a:spcPts val="300"/>
              </a:spcAft>
              <a:buClr>
                <a:srgbClr val="F14124">
                  <a:lumMod val="75000"/>
                </a:srgbClr>
              </a:buClr>
              <a:buSzPct val="130000"/>
            </a:pPr>
            <a:endParaRPr lang="ru-RU" sz="3600" b="1" i="1" dirty="0">
              <a:solidFill>
                <a:srgbClr val="212745"/>
              </a:solidFill>
              <a:effectLst>
                <a:outerShdw blurRad="38100" dist="38100" dir="2700000" algn="tl">
                  <a:srgbClr val="000000">
                    <a:alpha val="43137"/>
                  </a:srgbClr>
                </a:outerShdw>
              </a:effectLst>
              <a:latin typeface="Times New Roman"/>
            </a:endParaRPr>
          </a:p>
          <a:p>
            <a:endParaRPr lang="ru-R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0465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dirty="0">
                <a:effectLst/>
                <a:latin typeface="Times New Roman" pitchFamily="18" charset="0"/>
                <a:cs typeface="Times New Roman" pitchFamily="18" charset="0"/>
              </a:rPr>
              <a:t>Физкультурные минутки</a:t>
            </a:r>
            <a:br>
              <a:rPr lang="ru-RU" dirty="0"/>
            </a:br>
            <a:endParaRPr lang="ru-RU" dirty="0"/>
          </a:p>
        </p:txBody>
      </p:sp>
      <p:sp>
        <p:nvSpPr>
          <p:cNvPr id="3" name="Объект 2"/>
          <p:cNvSpPr>
            <a:spLocks noGrp="1"/>
          </p:cNvSpPr>
          <p:nvPr>
            <p:ph idx="1"/>
          </p:nvPr>
        </p:nvSpPr>
        <p:spPr/>
        <p:txBody>
          <a:bodyPr>
            <a:normAutofit fontScale="92500"/>
          </a:bodyPr>
          <a:lstStyle/>
          <a:p>
            <a:endParaRPr lang="ru-RU" dirty="0">
              <a:latin typeface="Times New Roman" panose="02020603050405020304" pitchFamily="18" charset="0"/>
              <a:cs typeface="Times New Roman" panose="02020603050405020304" pitchFamily="18" charset="0"/>
            </a:endParaRPr>
          </a:p>
          <a:p>
            <a:pPr marL="82296" indent="0" algn="just">
              <a:buNone/>
            </a:pPr>
            <a:r>
              <a:rPr lang="ru-RU" dirty="0">
                <a:latin typeface="Times New Roman" panose="02020603050405020304" pitchFamily="18" charset="0"/>
                <a:cs typeface="Times New Roman" panose="02020603050405020304" pitchFamily="18" charset="0"/>
              </a:rPr>
              <a:t>Для полноценного физического развития и укрепления здоровья детей дошкольного возраста необходим особый двигательный режим, отличающийся разнообразием форм физического воспитания. одной из таких форм являются физкультурные минутки.</a:t>
            </a:r>
          </a:p>
          <a:p>
            <a:pPr marL="82296" indent="0" algn="just">
              <a:buNone/>
            </a:pPr>
            <a:r>
              <a:rPr lang="ru-RU" dirty="0">
                <a:latin typeface="Times New Roman" panose="02020603050405020304" pitchFamily="18" charset="0"/>
                <a:cs typeface="Times New Roman" panose="02020603050405020304" pitchFamily="18" charset="0"/>
              </a:rPr>
              <a:t>Физкультурные минутки – проводятся с целью снижения утомления и снятия статического напряжения. Длительность составляет 2-3 минуты. Физкультминутки проводим в форме упражнений общеразвивающего воздействия (движения головы, рук, туловища, ног), подвижной игры, танцевальных движений и игровых упражнений. Физкультминутка часто сопровождается текстовкой, связанной или не связанной с содержанием деятельности.</a:t>
            </a:r>
          </a:p>
          <a:p>
            <a:endParaRPr lang="ru-RU" dirty="0"/>
          </a:p>
        </p:txBody>
      </p:sp>
    </p:spTree>
    <p:extLst>
      <p:ext uri="{BB962C8B-B14F-4D97-AF65-F5344CB8AC3E}">
        <p14:creationId xmlns:p14="http://schemas.microsoft.com/office/powerpoint/2010/main" val="1826983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178B322-D61C-4A4D-9018-5424DE507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96652"/>
            <a:ext cx="8496944" cy="6372708"/>
          </a:xfrm>
          <a:prstGeom prst="rect">
            <a:avLst/>
          </a:prstGeom>
        </p:spPr>
      </p:pic>
    </p:spTree>
    <p:extLst>
      <p:ext uri="{BB962C8B-B14F-4D97-AF65-F5344CB8AC3E}">
        <p14:creationId xmlns:p14="http://schemas.microsoft.com/office/powerpoint/2010/main" val="3928740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Совместная деятельность по физической культуре</a:t>
            </a:r>
            <a:br>
              <a:rPr lang="ru-RU" sz="3200" b="1" i="1" dirty="0">
                <a:ln w="1905"/>
                <a:solidFill>
                  <a:srgbClr val="002060"/>
                </a:solidFill>
                <a:effectLst>
                  <a:innerShdw blurRad="69850" dist="43180" dir="5400000">
                    <a:srgbClr val="000000">
                      <a:alpha val="65000"/>
                    </a:srgbClr>
                  </a:innerShdw>
                </a:effectLst>
              </a:rPr>
            </a:br>
            <a:endParaRPr lang="ru-RU" sz="3200" b="1" i="1" dirty="0">
              <a:solidFill>
                <a:srgbClr val="002060"/>
              </a:solidFill>
            </a:endParaRPr>
          </a:p>
        </p:txBody>
      </p:sp>
      <p:sp>
        <p:nvSpPr>
          <p:cNvPr id="3" name="Объект 2"/>
          <p:cNvSpPr>
            <a:spLocks noGrp="1"/>
          </p:cNvSpPr>
          <p:nvPr>
            <p:ph idx="1"/>
          </p:nvPr>
        </p:nvSpPr>
        <p:spPr/>
        <p:txBody>
          <a:bodyPr>
            <a:normAutofit fontScale="92500" lnSpcReduction="20000"/>
          </a:bodyPr>
          <a:lstStyle/>
          <a:p>
            <a:pPr marL="82296" indent="0">
              <a:buNone/>
            </a:pPr>
            <a:r>
              <a:rPr lang="ru-RU" dirty="0">
                <a:latin typeface="Times New Roman" pitchFamily="18" charset="0"/>
                <a:cs typeface="Times New Roman" pitchFamily="18" charset="0"/>
              </a:rPr>
              <a:t>В дошкольных учреждениях основной формой развития двигательной активности детей является совместная деятельность по физической культуре. Данная деятельность выполняет ряд задач по физическому воспитанию:</a:t>
            </a:r>
          </a:p>
          <a:p>
            <a:pPr marL="342900" indent="-342900">
              <a:buFont typeface="Wingdings" pitchFamily="2" charset="2"/>
              <a:buChar char="§"/>
            </a:pPr>
            <a:r>
              <a:rPr lang="ru-RU" dirty="0">
                <a:latin typeface="Times New Roman" pitchFamily="18" charset="0"/>
                <a:cs typeface="Times New Roman" pitchFamily="18" charset="0"/>
              </a:rPr>
              <a:t>обеспечить развитие и тренировку всех систем и функций организма ребенка;</a:t>
            </a:r>
          </a:p>
          <a:p>
            <a:pPr marL="342900" indent="-342900">
              <a:buFont typeface="Wingdings" pitchFamily="2" charset="2"/>
              <a:buChar char="§"/>
            </a:pPr>
            <a:r>
              <a:rPr lang="ru-RU" dirty="0">
                <a:latin typeface="Times New Roman" pitchFamily="18" charset="0"/>
                <a:cs typeface="Times New Roman" pitchFamily="18" charset="0"/>
              </a:rPr>
              <a:t>удовлетворять естественную потребность в движении;</a:t>
            </a:r>
          </a:p>
          <a:p>
            <a:pPr marL="342900" indent="-342900">
              <a:buFont typeface="Wingdings" pitchFamily="2" charset="2"/>
              <a:buChar char="§"/>
            </a:pPr>
            <a:r>
              <a:rPr lang="ru-RU" dirty="0">
                <a:latin typeface="Times New Roman" pitchFamily="18" charset="0"/>
                <a:cs typeface="Times New Roman" pitchFamily="18" charset="0"/>
              </a:rPr>
              <a:t>формировать двигательные умения и навыки, физические качества;</a:t>
            </a:r>
          </a:p>
          <a:p>
            <a:pPr marL="342900" indent="-342900">
              <a:buFont typeface="Wingdings" pitchFamily="2" charset="2"/>
              <a:buChar char="§"/>
            </a:pPr>
            <a:r>
              <a:rPr lang="ru-RU" dirty="0">
                <a:latin typeface="Times New Roman" pitchFamily="18" charset="0"/>
                <a:cs typeface="Times New Roman" pitchFamily="18" charset="0"/>
              </a:rPr>
              <a:t>давать каждому возможность демонстрировать свои двигательные умения сверстникам и учиться у них;</a:t>
            </a:r>
          </a:p>
          <a:p>
            <a:pPr marL="342900" indent="-342900">
              <a:buFont typeface="Wingdings" pitchFamily="2" charset="2"/>
              <a:buChar char="§"/>
            </a:pPr>
            <a:r>
              <a:rPr lang="ru-RU" dirty="0">
                <a:latin typeface="Times New Roman" pitchFamily="18" charset="0"/>
                <a:cs typeface="Times New Roman" pitchFamily="18" charset="0"/>
              </a:rPr>
              <a:t>создавать условия для разностороннего развития детей, использовать полученные навыки в жизни;</a:t>
            </a:r>
          </a:p>
          <a:p>
            <a:pPr marL="342900" indent="-342900">
              <a:buFont typeface="Wingdings" pitchFamily="2" charset="2"/>
              <a:buChar char="§"/>
            </a:pPr>
            <a:r>
              <a:rPr lang="ru-RU" dirty="0">
                <a:latin typeface="Times New Roman" pitchFamily="18" charset="0"/>
                <a:cs typeface="Times New Roman" pitchFamily="18" charset="0"/>
              </a:rPr>
              <a:t>вызывать и поддерживать интерес к двигательной деятельности.</a:t>
            </a:r>
          </a:p>
          <a:p>
            <a:pPr marL="82296" indent="0">
              <a:buNone/>
            </a:pPr>
            <a:endParaRPr lang="ru-RU" dirty="0"/>
          </a:p>
        </p:txBody>
      </p:sp>
    </p:spTree>
    <p:extLst>
      <p:ext uri="{BB962C8B-B14F-4D97-AF65-F5344CB8AC3E}">
        <p14:creationId xmlns:p14="http://schemas.microsoft.com/office/powerpoint/2010/main" val="169533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313924F-AF09-44AC-ABFB-724C7CCA2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88640"/>
            <a:ext cx="3456384" cy="4680520"/>
          </a:xfrm>
          <a:prstGeom prst="rect">
            <a:avLst/>
          </a:prstGeom>
        </p:spPr>
      </p:pic>
      <p:pic>
        <p:nvPicPr>
          <p:cNvPr id="5" name="Рисунок 4">
            <a:extLst>
              <a:ext uri="{FF2B5EF4-FFF2-40B4-BE49-F238E27FC236}">
                <a16:creationId xmlns:a16="http://schemas.microsoft.com/office/drawing/2014/main" id="{A364FDC0-05AC-48AE-8C74-9E3205CA04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94320"/>
            <a:ext cx="3660848" cy="4774840"/>
          </a:xfrm>
          <a:prstGeom prst="rect">
            <a:avLst/>
          </a:prstGeom>
        </p:spPr>
      </p:pic>
      <p:pic>
        <p:nvPicPr>
          <p:cNvPr id="8" name="Рисунок 7">
            <a:extLst>
              <a:ext uri="{FF2B5EF4-FFF2-40B4-BE49-F238E27FC236}">
                <a16:creationId xmlns:a16="http://schemas.microsoft.com/office/drawing/2014/main" id="{AE6C705B-C478-40FC-94A4-A12396EA35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9832" y="2852936"/>
            <a:ext cx="2933058" cy="3910744"/>
          </a:xfrm>
          <a:prstGeom prst="rect">
            <a:avLst/>
          </a:prstGeom>
        </p:spPr>
      </p:pic>
    </p:spTree>
    <p:extLst>
      <p:ext uri="{BB962C8B-B14F-4D97-AF65-F5344CB8AC3E}">
        <p14:creationId xmlns:p14="http://schemas.microsoft.com/office/powerpoint/2010/main" val="1686504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200" b="1" i="1" dirty="0">
                <a:effectLst/>
                <a:latin typeface="Times New Roman" panose="02020603050405020304" pitchFamily="18" charset="0"/>
                <a:cs typeface="Times New Roman" panose="02020603050405020304" pitchFamily="18" charset="0"/>
              </a:rPr>
              <a:t>Самостоятельная  двигательная деятельность детей</a:t>
            </a:r>
            <a:br>
              <a:rPr lang="ru-RU" sz="3200" b="1" i="1" dirty="0">
                <a:latin typeface="Arial Black" pitchFamily="34" charset="0"/>
                <a:cs typeface="Utsaah" pitchFamily="34" charset="0"/>
              </a:rPr>
            </a:br>
            <a:endParaRPr lang="ru-RU" sz="3200" b="1" i="1" dirty="0"/>
          </a:p>
        </p:txBody>
      </p:sp>
      <p:sp>
        <p:nvSpPr>
          <p:cNvPr id="3" name="Объект 2"/>
          <p:cNvSpPr>
            <a:spLocks noGrp="1"/>
          </p:cNvSpPr>
          <p:nvPr>
            <p:ph idx="1"/>
          </p:nvPr>
        </p:nvSpPr>
        <p:spPr/>
        <p:txBody>
          <a:bodyPr>
            <a:normAutofit/>
          </a:bodyPr>
          <a:lstStyle/>
          <a:p>
            <a:pPr marL="82296" indent="0">
              <a:buNone/>
            </a:pPr>
            <a:r>
              <a:rPr lang="ru-RU" dirty="0">
                <a:latin typeface="Times New Roman" panose="02020603050405020304" pitchFamily="18" charset="0"/>
                <a:cs typeface="Times New Roman" panose="02020603050405020304" pitchFamily="18" charset="0"/>
              </a:rPr>
              <a:t>Двигательные навыки, полученные в совместной физкультурной деятельности, дети закрепляют в самостоятельной двигательной деятельности. Самостоятельная деятельность  является важным источником активности и саморазвития ребенка. Продолжительность её зависит от индивидуальных проявлений детей в двигательной деятельности. занимаясь самостоятельно, ребенок сосредотачивает внимание на действиях, ведущих к достижению увлекающей его цели.</a:t>
            </a:r>
          </a:p>
          <a:p>
            <a:pPr marL="82296" indent="0">
              <a:buNone/>
            </a:pPr>
            <a:r>
              <a:rPr lang="ru-RU" dirty="0">
                <a:latin typeface="Times New Roman" panose="02020603050405020304" pitchFamily="18" charset="0"/>
                <a:cs typeface="Times New Roman" panose="02020603050405020304" pitchFamily="18" charset="0"/>
              </a:rPr>
              <a:t>   Стимулом самостоятельной двигательной активности детей всех возрастов служит прежде всего, наличие в группе или на участке различных игрушек, мелких и крупных физкультурных пособий.</a:t>
            </a:r>
          </a:p>
        </p:txBody>
      </p:sp>
    </p:spTree>
    <p:extLst>
      <p:ext uri="{BB962C8B-B14F-4D97-AF65-F5344CB8AC3E}">
        <p14:creationId xmlns:p14="http://schemas.microsoft.com/office/powerpoint/2010/main" val="370116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4D535E9-E55A-48CF-BB50-3EA081521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92" y="260648"/>
            <a:ext cx="8836096" cy="6264696"/>
          </a:xfrm>
          <a:prstGeom prst="rect">
            <a:avLst/>
          </a:prstGeom>
        </p:spPr>
      </p:pic>
    </p:spTree>
    <p:extLst>
      <p:ext uri="{BB962C8B-B14F-4D97-AF65-F5344CB8AC3E}">
        <p14:creationId xmlns:p14="http://schemas.microsoft.com/office/powerpoint/2010/main" val="579086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644650" y="1447800"/>
            <a:ext cx="7499350" cy="4800600"/>
          </a:xfrm>
        </p:spPr>
        <p:txBody>
          <a:bodyPr>
            <a:noAutofit/>
          </a:bodyPr>
          <a:lstStyle/>
          <a:p>
            <a:pPr marL="82296" indent="0" algn="ctr">
              <a:buNone/>
            </a:pPr>
            <a:r>
              <a:rPr lang="ru-RU" sz="11500" dirty="0">
                <a:latin typeface="Times New Roman" panose="02020603050405020304" pitchFamily="18" charset="0"/>
                <a:cs typeface="Times New Roman" panose="02020603050405020304" pitchFamily="18" charset="0"/>
              </a:rPr>
              <a:t>Спасибо за внимание!</a:t>
            </a:r>
          </a:p>
        </p:txBody>
      </p:sp>
    </p:spTree>
    <p:extLst>
      <p:ext uri="{BB962C8B-B14F-4D97-AF65-F5344CB8AC3E}">
        <p14:creationId xmlns:p14="http://schemas.microsoft.com/office/powerpoint/2010/main" val="252479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755650" y="1447800"/>
            <a:ext cx="8388350" cy="4800600"/>
          </a:xfrm>
        </p:spPr>
        <p:txBody>
          <a:bodyPr>
            <a:normAutofit/>
          </a:bodyPr>
          <a:lstStyle/>
          <a:p>
            <a:pPr marL="68580" indent="0">
              <a:buNone/>
            </a:pPr>
            <a:r>
              <a:rPr lang="ru-RU" sz="3200" b="1" i="1" dirty="0">
                <a:latin typeface="Times New Roman" pitchFamily="18" charset="0"/>
                <a:cs typeface="Times New Roman" pitchFamily="18" charset="0"/>
              </a:rPr>
              <a:t>Двигательная активность является естественной потребностью организма человека.</a:t>
            </a:r>
          </a:p>
          <a:p>
            <a:pPr marL="68580" indent="0">
              <a:buNone/>
            </a:pPr>
            <a:r>
              <a:rPr lang="ru-RU" sz="3200" b="1" i="1" dirty="0">
                <a:latin typeface="Times New Roman" pitchFamily="18" charset="0"/>
                <a:cs typeface="Times New Roman" pitchFamily="18" charset="0"/>
              </a:rPr>
              <a:t> Активная двигательная деятельность, помимо положительного воздействия  на здоровье и физическое развитие, обеспечивает психоэмоциональный комфорт ребенка.</a:t>
            </a:r>
          </a:p>
        </p:txBody>
      </p:sp>
    </p:spTree>
    <p:extLst>
      <p:ext uri="{BB962C8B-B14F-4D97-AF65-F5344CB8AC3E}">
        <p14:creationId xmlns:p14="http://schemas.microsoft.com/office/powerpoint/2010/main" val="67536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644650" y="876300"/>
            <a:ext cx="7499350" cy="1012825"/>
          </a:xfrm>
        </p:spPr>
        <p:txBody>
          <a:bodyPr>
            <a:normAutofit fontScale="90000"/>
          </a:bodyPr>
          <a:lstStyle/>
          <a:p>
            <a:pPr algn="ctr"/>
            <a:r>
              <a:rPr lang="ru-RU" sz="27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Предлагаем примерную цепочку двигательного режима воспитанников в течение дня.</a:t>
            </a:r>
            <a:br>
              <a:rPr lang="ru-RU" sz="4400" b="1" i="1" dirty="0">
                <a:ln w="1905"/>
                <a:solidFill>
                  <a:srgbClr val="002060"/>
                </a:solidFill>
                <a:effectLst>
                  <a:innerShdw blurRad="69850" dist="43180" dir="5400000">
                    <a:srgbClr val="000000">
                      <a:alpha val="65000"/>
                    </a:srgbClr>
                  </a:innerShdw>
                </a:effectLst>
              </a:rPr>
            </a:br>
            <a:endParaRPr lang="ru-RU" b="1" i="1" dirty="0">
              <a:solidFill>
                <a:srgbClr val="00206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287"/>
          <a:stretch/>
        </p:blipFill>
        <p:spPr bwMode="auto">
          <a:xfrm>
            <a:off x="570218" y="1916832"/>
            <a:ext cx="8046658" cy="416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874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i="1" dirty="0">
                <a:solidFill>
                  <a:srgbClr val="002060"/>
                </a:solidFill>
                <a:effectLst/>
                <a:latin typeface="Times New Roman" panose="02020603050405020304" pitchFamily="18" charset="0"/>
                <a:cs typeface="Times New Roman" panose="02020603050405020304" pitchFamily="18" charset="0"/>
              </a:rPr>
              <a:t>Формы двигательной деятельности</a:t>
            </a:r>
            <a:br>
              <a:rPr lang="ru-RU" sz="4000" b="1"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normAutofit lnSpcReduction="10000"/>
          </a:bodyPr>
          <a:lstStyle/>
          <a:p>
            <a:pPr marL="82296" indent="0">
              <a:buNone/>
            </a:pPr>
            <a:r>
              <a:rPr lang="ru-RU" dirty="0">
                <a:latin typeface="Times New Roman" panose="02020603050405020304" pitchFamily="18" charset="0"/>
                <a:cs typeface="Times New Roman" panose="02020603050405020304" pitchFamily="18" charset="0"/>
              </a:rPr>
              <a:t>Существуют разнообразные формы двигательной деятельности:</a:t>
            </a:r>
          </a:p>
          <a:p>
            <a:r>
              <a:rPr lang="ru-RU" dirty="0">
                <a:latin typeface="Times New Roman" panose="02020603050405020304" pitchFamily="18" charset="0"/>
                <a:cs typeface="Times New Roman" panose="02020603050405020304" pitchFamily="18" charset="0"/>
              </a:rPr>
              <a:t>утренняя гимнастика (ежедневно);</a:t>
            </a:r>
          </a:p>
          <a:p>
            <a:r>
              <a:rPr lang="ru-RU" dirty="0">
                <a:latin typeface="Times New Roman" panose="02020603050405020304" pitchFamily="18" charset="0"/>
                <a:cs typeface="Times New Roman" panose="02020603050405020304" pitchFamily="18" charset="0"/>
              </a:rPr>
              <a:t>совместная физкультурная деятельность педагога с детьми;</a:t>
            </a:r>
          </a:p>
          <a:p>
            <a:r>
              <a:rPr lang="ru-RU" dirty="0">
                <a:latin typeface="Times New Roman" panose="02020603050405020304" pitchFamily="18" charset="0"/>
                <a:cs typeface="Times New Roman" panose="02020603050405020304" pitchFamily="18" charset="0"/>
              </a:rPr>
              <a:t>прогулка с включением подвижных игр; (ежедневно)</a:t>
            </a:r>
          </a:p>
          <a:p>
            <a:r>
              <a:rPr lang="ru-RU" dirty="0">
                <a:latin typeface="Times New Roman" panose="02020603050405020304" pitchFamily="18" charset="0"/>
                <a:cs typeface="Times New Roman" panose="02020603050405020304" pitchFamily="18" charset="0"/>
              </a:rPr>
              <a:t>пальчиковая гимнастика (ежедневно во время режимных моментов);</a:t>
            </a:r>
          </a:p>
          <a:p>
            <a:r>
              <a:rPr lang="ru-RU" dirty="0">
                <a:latin typeface="Times New Roman" panose="02020603050405020304" pitchFamily="18" charset="0"/>
                <a:cs typeface="Times New Roman" panose="02020603050405020304" pitchFamily="18" charset="0"/>
              </a:rPr>
              <a:t>зрительная, дыхательная гимнастика;</a:t>
            </a:r>
          </a:p>
          <a:p>
            <a:r>
              <a:rPr lang="ru-RU" dirty="0">
                <a:latin typeface="Times New Roman" panose="02020603050405020304" pitchFamily="18" charset="0"/>
                <a:cs typeface="Times New Roman" panose="02020603050405020304" pitchFamily="18" charset="0"/>
              </a:rPr>
              <a:t>физкультминутка</a:t>
            </a:r>
          </a:p>
          <a:p>
            <a:r>
              <a:rPr lang="ru-RU" dirty="0">
                <a:latin typeface="Times New Roman" panose="02020603050405020304" pitchFamily="18" charset="0"/>
                <a:cs typeface="Times New Roman" panose="02020603050405020304" pitchFamily="18" charset="0"/>
              </a:rPr>
              <a:t>спортивные досуги, развлечения.</a:t>
            </a:r>
          </a:p>
          <a:p>
            <a:endParaRPr lang="ru-RU" dirty="0"/>
          </a:p>
        </p:txBody>
      </p:sp>
    </p:spTree>
    <p:extLst>
      <p:ext uri="{BB962C8B-B14F-4D97-AF65-F5344CB8AC3E}">
        <p14:creationId xmlns:p14="http://schemas.microsoft.com/office/powerpoint/2010/main" val="131436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052736"/>
            <a:ext cx="7498080" cy="836712"/>
          </a:xfrm>
        </p:spPr>
        <p:txBody>
          <a:bodyPr>
            <a:normAutofit fontScale="90000"/>
          </a:bodyPr>
          <a:lstStyle/>
          <a:p>
            <a:pPr algn="ctr"/>
            <a:br>
              <a:rPr lang="ru-RU" b="1" u="sng" dirty="0">
                <a:latin typeface="Times New Roman" panose="02020603050405020304" pitchFamily="18" charset="0"/>
                <a:cs typeface="Times New Roman" panose="02020603050405020304" pitchFamily="18" charset="0"/>
              </a:rPr>
            </a:br>
            <a:r>
              <a:rPr lang="ru-RU" sz="3100" b="1" i="1"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Роль утренней гимнастики в двигательной активности дошкольников</a:t>
            </a:r>
            <a:br>
              <a:rPr lang="ru-RU"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a:xfrm>
            <a:off x="457200" y="1628800"/>
            <a:ext cx="8229600" cy="4695800"/>
          </a:xfrm>
        </p:spPr>
        <p:txBody>
          <a:bodyPr>
            <a:normAutofit/>
          </a:bodyPr>
          <a:lstStyle/>
          <a:p>
            <a:pPr algn="just"/>
            <a:endParaRPr lang="ru-RU" dirty="0">
              <a:latin typeface="Times New Roman" panose="02020603050405020304" pitchFamily="18" charset="0"/>
              <a:cs typeface="Times New Roman" panose="02020603050405020304" pitchFamily="18" charset="0"/>
            </a:endParaRPr>
          </a:p>
          <a:p>
            <a:pPr marL="82296" indent="0" algn="just">
              <a:buNone/>
            </a:pPr>
            <a:r>
              <a:rPr lang="ru-RU" dirty="0">
                <a:latin typeface="Times New Roman" panose="02020603050405020304" pitchFamily="18" charset="0"/>
                <a:cs typeface="Times New Roman" panose="02020603050405020304" pitchFamily="18" charset="0"/>
              </a:rPr>
              <a:t>Утренняя гимнастика является одним из важнейших компонентов двигательного режима.</a:t>
            </a:r>
          </a:p>
          <a:p>
            <a:pPr marL="82296" indent="0" algn="just">
              <a:buNone/>
            </a:pPr>
            <a:r>
              <a:rPr lang="ru-RU" b="1" i="1" dirty="0">
                <a:latin typeface="Times New Roman" panose="02020603050405020304" pitchFamily="18" charset="0"/>
                <a:cs typeface="Times New Roman" panose="02020603050405020304" pitchFamily="18" charset="0"/>
              </a:rPr>
              <a:t>Цель утренней гимнастики</a:t>
            </a:r>
            <a:r>
              <a:rPr lang="ru-RU" dirty="0">
                <a:latin typeface="Times New Roman" panose="02020603050405020304" pitchFamily="18" charset="0"/>
                <a:cs typeface="Times New Roman" panose="02020603050405020304" pitchFamily="18" charset="0"/>
              </a:rPr>
              <a:t> – создание у детей хорошего настроения, поднятие эмоционального и мышечного тонуса, активизация дальнейшей деятельности.</a:t>
            </a:r>
          </a:p>
          <a:p>
            <a:pPr marL="82296" indent="0" algn="just">
              <a:buNone/>
            </a:pPr>
            <a:r>
              <a:rPr lang="ru-RU" b="1" i="1" dirty="0">
                <a:latin typeface="Times New Roman" panose="02020603050405020304" pitchFamily="18" charset="0"/>
                <a:cs typeface="Times New Roman" panose="02020603050405020304" pitchFamily="18" charset="0"/>
              </a:rPr>
              <a:t>Задачи утренней гимнастики</a:t>
            </a:r>
            <a:r>
              <a:rPr lang="ru-RU" dirty="0">
                <a:latin typeface="Times New Roman" panose="02020603050405020304" pitchFamily="18" charset="0"/>
                <a:cs typeface="Times New Roman" panose="02020603050405020304" pitchFamily="18" charset="0"/>
              </a:rPr>
              <a:t> – закрепить двигательные навыки и умения.</a:t>
            </a:r>
          </a:p>
          <a:p>
            <a:pPr marL="82296" indent="0" algn="just">
              <a:buNone/>
            </a:pPr>
            <a:r>
              <a:rPr lang="ru-RU" dirty="0">
                <a:latin typeface="Times New Roman" panose="02020603050405020304" pitchFamily="18" charset="0"/>
                <a:cs typeface="Times New Roman" panose="02020603050405020304" pitchFamily="18" charset="0"/>
              </a:rPr>
              <a:t>Ежедневное выполнение физических упражнений под руководством взрослого, способствует проявлению определенных волевых усилий, вырабатывает у детей полезную привычку начинать день с утренней гимнастики.</a:t>
            </a:r>
          </a:p>
          <a:p>
            <a:endParaRPr lang="ru-RU" dirty="0"/>
          </a:p>
        </p:txBody>
      </p:sp>
    </p:spTree>
    <p:extLst>
      <p:ext uri="{BB962C8B-B14F-4D97-AF65-F5344CB8AC3E}">
        <p14:creationId xmlns:p14="http://schemas.microsoft.com/office/powerpoint/2010/main" val="386955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B396EB-A5BE-46A0-9522-E7FDE0A0A764}"/>
              </a:ext>
            </a:extLst>
          </p:cNvPr>
          <p:cNvSpPr>
            <a:spLocks noGrp="1"/>
          </p:cNvSpPr>
          <p:nvPr>
            <p:ph type="title"/>
          </p:nvPr>
        </p:nvSpPr>
        <p:spPr>
          <a:xfrm>
            <a:off x="685018" y="284176"/>
            <a:ext cx="8063445" cy="1508760"/>
          </a:xfrm>
        </p:spPr>
        <p:txBody>
          <a:bodyPr/>
          <a:lstStyle/>
          <a:p>
            <a:r>
              <a:rPr lang="ru-RU" sz="4000" b="1" i="1" dirty="0">
                <a:solidFill>
                  <a:srgbClr val="002060"/>
                </a:solidFill>
                <a:latin typeface="Times New Roman" panose="02020603050405020304" pitchFamily="18" charset="0"/>
                <a:cs typeface="Times New Roman" panose="02020603050405020304" pitchFamily="18" charset="0"/>
              </a:rPr>
              <a:t>      Утренняя гимнастика </a:t>
            </a:r>
            <a:br>
              <a:rPr lang="ru-RU" b="1" i="1" dirty="0">
                <a:solidFill>
                  <a:srgbClr val="002060"/>
                </a:solidFill>
              </a:rPr>
            </a:br>
            <a:endParaRPr lang="ru-RU" dirty="0"/>
          </a:p>
        </p:txBody>
      </p:sp>
      <p:pic>
        <p:nvPicPr>
          <p:cNvPr id="6" name="Объект 5">
            <a:extLst>
              <a:ext uri="{FF2B5EF4-FFF2-40B4-BE49-F238E27FC236}">
                <a16:creationId xmlns:a16="http://schemas.microsoft.com/office/drawing/2014/main" id="{55B2E9A3-6654-4B65-9846-DB1F486B3A93}"/>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51520" y="2057400"/>
            <a:ext cx="4421088" cy="3315816"/>
          </a:xfrm>
        </p:spPr>
      </p:pic>
      <p:pic>
        <p:nvPicPr>
          <p:cNvPr id="8" name="Объект 7">
            <a:extLst>
              <a:ext uri="{FF2B5EF4-FFF2-40B4-BE49-F238E27FC236}">
                <a16:creationId xmlns:a16="http://schemas.microsoft.com/office/drawing/2014/main" id="{38C75E1F-A474-4410-B40F-ECAEE65F587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88024" y="3573016"/>
            <a:ext cx="4224469" cy="3168352"/>
          </a:xfrm>
        </p:spPr>
      </p:pic>
    </p:spTree>
    <p:extLst>
      <p:ext uri="{BB962C8B-B14F-4D97-AF65-F5344CB8AC3E}">
        <p14:creationId xmlns:p14="http://schemas.microsoft.com/office/powerpoint/2010/main" val="376426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600" b="1" i="1" dirty="0">
                <a:effectLst/>
                <a:latin typeface="Times New Roman" panose="02020603050405020304" pitchFamily="18" charset="0"/>
                <a:cs typeface="Times New Roman" panose="02020603050405020304" pitchFamily="18" charset="0"/>
              </a:rPr>
              <a:t>Подвижные игры и физические упражнения во время прогулки</a:t>
            </a:r>
            <a:br>
              <a:rPr lang="ru-RU" dirty="0"/>
            </a:br>
            <a:endParaRPr lang="ru-RU" dirty="0"/>
          </a:p>
        </p:txBody>
      </p:sp>
      <p:sp>
        <p:nvSpPr>
          <p:cNvPr id="3" name="Объект 2"/>
          <p:cNvSpPr>
            <a:spLocks noGrp="1"/>
          </p:cNvSpPr>
          <p:nvPr>
            <p:ph idx="1"/>
          </p:nvPr>
        </p:nvSpPr>
        <p:spPr/>
        <p:txBody>
          <a:bodyPr>
            <a:normAutofit/>
          </a:bodyPr>
          <a:lstStyle/>
          <a:p>
            <a:pPr marL="82296" indent="0" algn="just">
              <a:buNone/>
            </a:pPr>
            <a:r>
              <a:rPr lang="ru-RU" b="1" dirty="0">
                <a:latin typeface="Times New Roman" pitchFamily="18" charset="0"/>
                <a:cs typeface="Times New Roman" pitchFamily="18" charset="0"/>
              </a:rPr>
              <a:t>Прогулка – </a:t>
            </a:r>
            <a:r>
              <a:rPr lang="ru-RU" dirty="0">
                <a:latin typeface="Times New Roman" pitchFamily="18" charset="0"/>
                <a:cs typeface="Times New Roman" pitchFamily="18" charset="0"/>
              </a:rPr>
              <a:t>это один из важнейших режимных моментов, во время которого дети могут достаточно полно реализовать свои двигательные потребности. В ходе прогулки решаются оздоровительные задачи, совершенствуются двигательные навыки, повышается двигательная активность. Работу по развитию движений на прогулке планируем так, чтобы была обеспечена системность, последовательность подачи всего программного материала, способность закреплению, совершенствованию игр и физических упражнений, повышать двигательную активность детей.</a:t>
            </a:r>
          </a:p>
          <a:p>
            <a:endParaRPr lang="ru-RU" dirty="0"/>
          </a:p>
        </p:txBody>
      </p:sp>
    </p:spTree>
    <p:extLst>
      <p:ext uri="{BB962C8B-B14F-4D97-AF65-F5344CB8AC3E}">
        <p14:creationId xmlns:p14="http://schemas.microsoft.com/office/powerpoint/2010/main" val="1245252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908050"/>
            <a:ext cx="8208963" cy="5340350"/>
          </a:xfrm>
        </p:spPr>
        <p:txBody>
          <a:bodyPr>
            <a:normAutofit/>
          </a:bodyPr>
          <a:lstStyle/>
          <a:p>
            <a:pPr marL="82296" indent="0" algn="just">
              <a:buNone/>
            </a:pPr>
            <a:r>
              <a:rPr lang="ru-RU" dirty="0">
                <a:latin typeface="Times New Roman" pitchFamily="18" charset="0"/>
                <a:cs typeface="Times New Roman" pitchFamily="18" charset="0"/>
              </a:rPr>
              <a:t> Основными задачами, решаемыми в процессе ежедневного проведения подвижных игр и физических упражнений на прогулке, являются:</a:t>
            </a:r>
          </a:p>
          <a:p>
            <a:pPr algn="just"/>
            <a:r>
              <a:rPr lang="ru-RU" dirty="0">
                <a:latin typeface="Times New Roman" pitchFamily="18" charset="0"/>
                <a:cs typeface="Times New Roman" pitchFamily="18" charset="0"/>
              </a:rPr>
              <a:t>дальнейшее расширение двигательного опыта детей, обогащение его новыми, более сложными движениями;</a:t>
            </a:r>
          </a:p>
          <a:p>
            <a:pPr algn="just"/>
            <a:r>
              <a:rPr lang="ru-RU" dirty="0">
                <a:latin typeface="Times New Roman" pitchFamily="18" charset="0"/>
                <a:cs typeface="Times New Roman" pitchFamily="18" charset="0"/>
              </a:rPr>
              <a:t>совершенствование имеющихся у детей навыков в основных движениях путём применения их в изменяющихся игровых ситуациях;</a:t>
            </a:r>
          </a:p>
          <a:p>
            <a:pPr algn="just"/>
            <a:r>
              <a:rPr lang="ru-RU" dirty="0">
                <a:latin typeface="Times New Roman" pitchFamily="18" charset="0"/>
                <a:cs typeface="Times New Roman" pitchFamily="18" charset="0"/>
              </a:rPr>
              <a:t>развитие двигательных качеств: ловкости, быстроты, выносливости;</a:t>
            </a:r>
          </a:p>
          <a:p>
            <a:pPr algn="just"/>
            <a:r>
              <a:rPr lang="ru-RU" dirty="0">
                <a:latin typeface="Times New Roman" pitchFamily="18" charset="0"/>
                <a:cs typeface="Times New Roman" pitchFamily="18" charset="0"/>
              </a:rPr>
              <a:t>воспитание самостоятельности, активности, положительных взаимоотношений со сверстниками и старших детей с малышами.</a:t>
            </a:r>
          </a:p>
          <a:p>
            <a:pPr marL="82296" indent="0">
              <a:buNone/>
            </a:pPr>
            <a:endParaRPr lang="ru-RU" dirty="0"/>
          </a:p>
        </p:txBody>
      </p:sp>
    </p:spTree>
    <p:extLst>
      <p:ext uri="{BB962C8B-B14F-4D97-AF65-F5344CB8AC3E}">
        <p14:creationId xmlns:p14="http://schemas.microsoft.com/office/powerpoint/2010/main" val="880373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57B1E6F-E725-4115-A177-EBB21A7EFCBC}"/>
              </a:ext>
            </a:extLst>
          </p:cNvPr>
          <p:cNvSpPr>
            <a:spLocks noGrp="1"/>
          </p:cNvSpPr>
          <p:nvPr>
            <p:ph type="title"/>
          </p:nvPr>
        </p:nvSpPr>
        <p:spPr>
          <a:xfrm>
            <a:off x="685019" y="640080"/>
            <a:ext cx="7772400" cy="1152856"/>
          </a:xfrm>
        </p:spPr>
        <p:txBody>
          <a:bodyPr>
            <a:normAutofit fontScale="90000"/>
          </a:bodyPr>
          <a:lstStyle/>
          <a:p>
            <a:pPr algn="ctr"/>
            <a:r>
              <a:rPr lang="ru-RU" sz="4000" b="1" i="1" dirty="0">
                <a:solidFill>
                  <a:srgbClr val="002060"/>
                </a:solidFill>
                <a:latin typeface="Times New Roman" pitchFamily="18" charset="0"/>
                <a:cs typeface="Times New Roman" pitchFamily="18" charset="0"/>
              </a:rPr>
              <a:t>Подвижные игры и физические упражнения на прогулке</a:t>
            </a:r>
            <a:br>
              <a:rPr lang="ru-RU" sz="4000" b="1" i="1" dirty="0">
                <a:solidFill>
                  <a:srgbClr val="002060"/>
                </a:solidFill>
              </a:rPr>
            </a:br>
            <a:endParaRPr lang="ru-RU" dirty="0"/>
          </a:p>
        </p:txBody>
      </p:sp>
      <p:pic>
        <p:nvPicPr>
          <p:cNvPr id="6" name="Объект 5">
            <a:extLst>
              <a:ext uri="{FF2B5EF4-FFF2-40B4-BE49-F238E27FC236}">
                <a16:creationId xmlns:a16="http://schemas.microsoft.com/office/drawing/2014/main" id="{493DDAF8-1C94-4934-9A95-1AE83B1731A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504" y="1988840"/>
            <a:ext cx="3657600" cy="2743200"/>
          </a:xfrm>
        </p:spPr>
      </p:pic>
      <p:pic>
        <p:nvPicPr>
          <p:cNvPr id="8" name="Объект 7">
            <a:extLst>
              <a:ext uri="{FF2B5EF4-FFF2-40B4-BE49-F238E27FC236}">
                <a16:creationId xmlns:a16="http://schemas.microsoft.com/office/drawing/2014/main" id="{ED760467-CB75-4430-811F-C8986954364F}"/>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39344" y="2778476"/>
            <a:ext cx="4997152" cy="3747864"/>
          </a:xfrm>
        </p:spPr>
      </p:pic>
    </p:spTree>
    <p:extLst>
      <p:ext uri="{BB962C8B-B14F-4D97-AF65-F5344CB8AC3E}">
        <p14:creationId xmlns:p14="http://schemas.microsoft.com/office/powerpoint/2010/main" val="1748498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каймление">
  <a:themeElements>
    <a:clrScheme name="Окаймление">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Окаймление">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каймление">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TM03090430[[fn=Окаймление]]</Template>
  <TotalTime>79</TotalTime>
  <Words>615</Words>
  <Application>Microsoft Office PowerPoint</Application>
  <PresentationFormat>Экран (4:3)</PresentationFormat>
  <Paragraphs>52</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 Black</vt:lpstr>
      <vt:lpstr>Corbel</vt:lpstr>
      <vt:lpstr>Impact</vt:lpstr>
      <vt:lpstr>Times New Roman</vt:lpstr>
      <vt:lpstr>Wingdings</vt:lpstr>
      <vt:lpstr>Окаймление</vt:lpstr>
      <vt:lpstr>МДОАУ «Детский сад №65 г.Орска»</vt:lpstr>
      <vt:lpstr>Презентация PowerPoint</vt:lpstr>
      <vt:lpstr>Предлагаем примерную цепочку двигательного режима воспитанников в течение дня. </vt:lpstr>
      <vt:lpstr>Формы двигательной деятельности </vt:lpstr>
      <vt:lpstr> Роль утренней гимнастики в двигательной активности дошкольников </vt:lpstr>
      <vt:lpstr>      Утренняя гимнастика  </vt:lpstr>
      <vt:lpstr>Подвижные игры и физические упражнения во время прогулки </vt:lpstr>
      <vt:lpstr>Презентация PowerPoint</vt:lpstr>
      <vt:lpstr>Подвижные игры и физические упражнения на прогулке </vt:lpstr>
      <vt:lpstr>Физкультурные минутки </vt:lpstr>
      <vt:lpstr>Презентация PowerPoint</vt:lpstr>
      <vt:lpstr>Совместная деятельность по физической культуре </vt:lpstr>
      <vt:lpstr>Презентация PowerPoint</vt:lpstr>
      <vt:lpstr>Самостоятельная  двигательная деятельность детей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Организация двигательной активности в течение дня в ДОУ</dc:title>
  <dc:creator>Kristina</dc:creator>
  <cp:lastModifiedBy>HUAWEI</cp:lastModifiedBy>
  <cp:revision>11</cp:revision>
  <dcterms:created xsi:type="dcterms:W3CDTF">2017-09-30T06:50:27Z</dcterms:created>
  <dcterms:modified xsi:type="dcterms:W3CDTF">2024-10-22T04:30:12Z</dcterms:modified>
</cp:coreProperties>
</file>