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8" r:id="rId4"/>
    <p:sldId id="263" r:id="rId5"/>
    <p:sldId id="265" r:id="rId6"/>
    <p:sldId id="266" r:id="rId7"/>
    <p:sldId id="268" r:id="rId8"/>
    <p:sldId id="274" r:id="rId9"/>
    <p:sldId id="269" r:id="rId10"/>
    <p:sldId id="262" r:id="rId11"/>
    <p:sldId id="270" r:id="rId12"/>
    <p:sldId id="267" r:id="rId13"/>
    <p:sldId id="273" r:id="rId14"/>
    <p:sldId id="27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18" y="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C6DBF-A32C-41C6-BE13-A084568216BA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82B32-F7C8-4ECF-B34B-648F7BF0AB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C6DBF-A32C-41C6-BE13-A084568216BA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82B32-F7C8-4ECF-B34B-648F7BF0AB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C6DBF-A32C-41C6-BE13-A084568216BA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82B32-F7C8-4ECF-B34B-648F7BF0AB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C6DBF-A32C-41C6-BE13-A084568216BA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82B32-F7C8-4ECF-B34B-648F7BF0AB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C6DBF-A32C-41C6-BE13-A084568216BA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82B32-F7C8-4ECF-B34B-648F7BF0AB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C6DBF-A32C-41C6-BE13-A084568216BA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82B32-F7C8-4ECF-B34B-648F7BF0AB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C6DBF-A32C-41C6-BE13-A084568216BA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82B32-F7C8-4ECF-B34B-648F7BF0AB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C6DBF-A32C-41C6-BE13-A084568216BA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82B32-F7C8-4ECF-B34B-648F7BF0AB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C6DBF-A32C-41C6-BE13-A084568216BA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82B32-F7C8-4ECF-B34B-648F7BF0AB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C6DBF-A32C-41C6-BE13-A084568216BA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82B32-F7C8-4ECF-B34B-648F7BF0AB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C6DBF-A32C-41C6-BE13-A084568216BA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82B32-F7C8-4ECF-B34B-648F7BF0AB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5C6DBF-A32C-41C6-BE13-A084568216BA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182B32-F7C8-4ECF-B34B-648F7BF0AB7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3.infourok.ru/uploads/ex/070b/0006218a-348271a0/img7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85800" y="1428736"/>
            <a:ext cx="7772400" cy="2500329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Презентация опыта работы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«Использование игровых упражнений и занимательных заданий при обучении грамоте детей среднего – старшего дошкольного возраста»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371600" y="4071942"/>
            <a:ext cx="6400800" cy="1566858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Воспитатель МДОАУ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Барышникова И.М.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МДОАУ № 103 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2020 г. 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3.infourok.ru/uploads/ex/070b/0006218a-348271a0/img7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ctrTitle" idx="4294967295"/>
          </p:nvPr>
        </p:nvSpPr>
        <p:spPr>
          <a:xfrm>
            <a:off x="714348" y="1500188"/>
            <a:ext cx="7643866" cy="1000125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Игры для формирования навыков элементарного звукового анализа: «Звуковые матрешки», 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«Звуковые домики», «Звуки и слоги»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643182"/>
            <a:ext cx="3679753" cy="335679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43372" y="3071810"/>
            <a:ext cx="4358188" cy="3317620"/>
          </a:xfrm>
          <a:prstGeom prst="rect">
            <a:avLst/>
          </a:prstGeom>
          <a:noFill/>
          <a:ln>
            <a:solidFill>
              <a:srgbClr val="002060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3.infourok.ru/uploads/ex/070b/0006218a-348271a0/img7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9473"/>
            <a:ext cx="9144000" cy="6858001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ctrTitle" idx="4294967295"/>
          </p:nvPr>
        </p:nvSpPr>
        <p:spPr>
          <a:xfrm>
            <a:off x="642910" y="1428750"/>
            <a:ext cx="7929618" cy="1071563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Игра, направленная на закрепление умения выделять определенные звуки в слове и называть слова с заданным звуком «Цепочки слов»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2571744"/>
            <a:ext cx="5018148" cy="378621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ds03.infourok.ru/uploads/ex/070b/0006218a-348271a0/img7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1026" name="Picture 2" descr="https://ds03.infourok.ru/uploads/ex/070b/0006218a-348271a0/img7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428736"/>
            <a:ext cx="8229600" cy="785818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Игра на закрепление умения складывать слова из слогов и составлять предложения «Поезд слов и предложений»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1" y="2267418"/>
            <a:ext cx="5786478" cy="41083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ds03.infourok.ru/uploads/ex/070b/0006218a-348271a0/img7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1026" name="Picture 2" descr="https://ds03.infourok.ru/uploads/ex/070b/0006218a-348271a0/img7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52"/>
            <a:ext cx="9144000" cy="6858001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ctrTitle" idx="4294967295"/>
          </p:nvPr>
        </p:nvSpPr>
        <p:spPr>
          <a:xfrm>
            <a:off x="642910" y="1500188"/>
            <a:ext cx="7929618" cy="928687"/>
          </a:xfrm>
        </p:spPr>
        <p:txBody>
          <a:bodyPr>
            <a:noAutofit/>
          </a:bodyPr>
          <a:lstStyle/>
          <a:p>
            <a:r>
              <a:rPr lang="ru-RU" sz="2200" b="1" dirty="0" smtClean="0">
                <a:solidFill>
                  <a:srgbClr val="FF0000"/>
                </a:solidFill>
              </a:rPr>
              <a:t>Дидактическое пособие «</a:t>
            </a:r>
            <a:r>
              <a:rPr lang="ru-RU" sz="2200" b="1" dirty="0" err="1" smtClean="0">
                <a:solidFill>
                  <a:srgbClr val="FF0000"/>
                </a:solidFill>
              </a:rPr>
              <a:t>Буквоежки</a:t>
            </a:r>
            <a:r>
              <a:rPr lang="ru-RU" sz="2200" b="1" dirty="0" smtClean="0">
                <a:solidFill>
                  <a:srgbClr val="FF0000"/>
                </a:solidFill>
              </a:rPr>
              <a:t>» для закрепления образа букв, совершенствования навыков </a:t>
            </a:r>
            <a:r>
              <a:rPr lang="ru-RU" sz="2200" b="1" dirty="0" err="1" smtClean="0">
                <a:solidFill>
                  <a:srgbClr val="FF0000"/>
                </a:solidFill>
              </a:rPr>
              <a:t>звуко-буквенного</a:t>
            </a:r>
            <a:r>
              <a:rPr lang="ru-RU" sz="2200" b="1" dirty="0" smtClean="0">
                <a:solidFill>
                  <a:srgbClr val="FF0000"/>
                </a:solidFill>
              </a:rPr>
              <a:t> анализа и навыков чтения</a:t>
            </a:r>
            <a:endParaRPr lang="ru-RU" sz="2200" b="1" dirty="0">
              <a:solidFill>
                <a:srgbClr val="FF000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2500306"/>
            <a:ext cx="5309351" cy="3929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3.infourok.ru/uploads/ex/070b/0006218a-348271a0/img7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Упражнения с использованием разных анализаторов</a:t>
            </a: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Picture 2" descr="https://ds03.infourok.ru/uploads/ex/070b/0006218a-348271a0/img7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857224" y="2143116"/>
            <a:ext cx="735811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БЛАГОДАРИМ  ЗА</a:t>
            </a:r>
            <a:b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ВНИМАНИЕ!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3.infourok.ru/uploads/ex/070b/0006218a-348271a0/img7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6" name="Подзаголовок 5"/>
          <p:cNvSpPr>
            <a:spLocks noGrp="1"/>
          </p:cNvSpPr>
          <p:nvPr>
            <p:ph type="subTitle" idx="4294967295"/>
          </p:nvPr>
        </p:nvSpPr>
        <p:spPr>
          <a:xfrm>
            <a:off x="571472" y="1500174"/>
            <a:ext cx="6429420" cy="4643451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Программа начальных классов сложна и объемна. Неумение читать или медленное (побуквенное) чтение является серьезной проблемой при обучении ребенка в школе. Умеющий читать ребенок легче вписывается в процесс обучения, ему комфортнее на новой ступени образования.</a:t>
            </a:r>
          </a:p>
          <a:p>
            <a:pPr marL="80963" indent="-80963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Но прежде чем начать читать, ребенок должен научиться слышать, из каких звуков состоят слова, проводить звуковой анализ слов (то есть называть по порядку звуки и давать им характеристику), вычленять слова в предложении.</a:t>
            </a:r>
          </a:p>
          <a:p>
            <a:pPr marL="80963" indent="-80963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Учителя начальной школы отмечают, что в последнее время недостаточно внимания  уделяется ознакомлению  дошкольников с составом слова и предложения. Исходя </a:t>
            </a:r>
          </a:p>
          <a:p>
            <a:pPr marL="80963" indent="-80963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  из рекомендаций школьных педагогов , значительное </a:t>
            </a:r>
          </a:p>
          <a:p>
            <a:pPr marL="1158875" indent="-179388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место на занятиях по обучению грамоте я отвожу                   упражнениям, направленным на  формирование умения анализировать слова и </a:t>
            </a:r>
          </a:p>
          <a:p>
            <a:pPr marL="1158875" indent="-179388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       предложения.</a:t>
            </a:r>
            <a:endParaRPr lang="ru-RU" sz="1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3.infourok.ru/uploads/ex/070b/0006218a-348271a0/img7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85800" y="1571613"/>
            <a:ext cx="7772400" cy="1357321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Цель: </a:t>
            </a:r>
            <a:r>
              <a:rPr lang="ru-RU" sz="2800" b="1" dirty="0" smtClean="0">
                <a:solidFill>
                  <a:srgbClr val="7030A0"/>
                </a:solidFill>
              </a:rPr>
              <a:t>Активно задействовать игровые технологии при подготовке к обучению грамоте детей старшего дошкольного возраста.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142976" y="3071810"/>
            <a:ext cx="5643602" cy="3000396"/>
          </a:xfrm>
        </p:spPr>
        <p:txBody>
          <a:bodyPr>
            <a:normAutofit fontScale="25000" lnSpcReduction="20000"/>
          </a:bodyPr>
          <a:lstStyle/>
          <a:p>
            <a:r>
              <a:rPr lang="ru-RU" sz="7400" b="1" dirty="0" smtClean="0">
                <a:solidFill>
                  <a:srgbClr val="FF0000"/>
                </a:solidFill>
              </a:rPr>
              <a:t>Задачи:</a:t>
            </a:r>
            <a:r>
              <a:rPr lang="ru-RU" sz="7400" b="1" dirty="0" smtClean="0">
                <a:solidFill>
                  <a:srgbClr val="002060"/>
                </a:solidFill>
              </a:rPr>
              <a:t/>
            </a:r>
            <a:br>
              <a:rPr lang="ru-RU" sz="7400" b="1" dirty="0" smtClean="0">
                <a:solidFill>
                  <a:srgbClr val="002060"/>
                </a:solidFill>
              </a:rPr>
            </a:br>
            <a:r>
              <a:rPr lang="ru-RU" sz="7400" b="1" dirty="0" smtClean="0">
                <a:solidFill>
                  <a:srgbClr val="002060"/>
                </a:solidFill>
              </a:rPr>
              <a:t>1. Разработать систему увлекательных игр и упражнений со звуками, буквами, словами, способствующих подготовке детей к обучению грамоте.</a:t>
            </a:r>
            <a:br>
              <a:rPr lang="ru-RU" sz="7400" b="1" dirty="0" smtClean="0">
                <a:solidFill>
                  <a:srgbClr val="002060"/>
                </a:solidFill>
              </a:rPr>
            </a:br>
            <a:r>
              <a:rPr lang="ru-RU" sz="7400" b="1" dirty="0" smtClean="0">
                <a:solidFill>
                  <a:srgbClr val="002060"/>
                </a:solidFill>
              </a:rPr>
              <a:t>2. Создать условия, обеспечивающие эффективность процесса подготовки детей к обучению грамоте.</a:t>
            </a:r>
            <a:br>
              <a:rPr lang="ru-RU" sz="7400" b="1" dirty="0" smtClean="0">
                <a:solidFill>
                  <a:srgbClr val="002060"/>
                </a:solidFill>
              </a:rPr>
            </a:br>
            <a:r>
              <a:rPr lang="ru-RU" sz="7400" b="1" dirty="0" smtClean="0">
                <a:solidFill>
                  <a:srgbClr val="002060"/>
                </a:solidFill>
              </a:rPr>
              <a:t>3. Побуждать в ребенке желание активно участвовать в процессе освоения грамоты.</a:t>
            </a:r>
            <a:br>
              <a:rPr lang="ru-RU" sz="7400" b="1" dirty="0" smtClean="0">
                <a:solidFill>
                  <a:srgbClr val="002060"/>
                </a:solidFill>
              </a:rPr>
            </a:br>
            <a:r>
              <a:rPr lang="ru-RU" sz="7400" b="1" dirty="0" smtClean="0">
                <a:solidFill>
                  <a:srgbClr val="002060"/>
                </a:solidFill>
              </a:rPr>
              <a:t>4. Повысить познавательную активность и работоспособность детей.</a:t>
            </a:r>
          </a:p>
          <a:p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3.infourok.ru/uploads/ex/070b/0006218a-348271a0/img7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ctrTitle" idx="4294967295"/>
          </p:nvPr>
        </p:nvSpPr>
        <p:spPr>
          <a:xfrm>
            <a:off x="428596" y="1500174"/>
            <a:ext cx="8215370" cy="642937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Речевой центр в группе «Почемучки»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2143116"/>
            <a:ext cx="3714776" cy="2786082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357562"/>
            <a:ext cx="3952903" cy="2964677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3.infourok.ru/uploads/ex/070b/0006218a-348271a0/img7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85800" y="1357299"/>
            <a:ext cx="7772400" cy="1071569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Игровые технологии при обучении грамоте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214414" y="2571744"/>
            <a:ext cx="5343540" cy="3286148"/>
          </a:xfrm>
        </p:spPr>
        <p:txBody>
          <a:bodyPr>
            <a:normAutofit fontScale="77500" lnSpcReduction="20000"/>
          </a:bodyPr>
          <a:lstStyle/>
          <a:p>
            <a:r>
              <a:rPr lang="ru-RU" sz="2600" b="1" dirty="0" smtClean="0">
                <a:solidFill>
                  <a:srgbClr val="002060"/>
                </a:solidFill>
              </a:rPr>
              <a:t>      1. Использование в ходе образовательной деятельности игровых и литературных персонажей. </a:t>
            </a:r>
          </a:p>
          <a:p>
            <a:r>
              <a:rPr lang="ru-RU" sz="2600" b="1" dirty="0" smtClean="0">
                <a:solidFill>
                  <a:srgbClr val="002060"/>
                </a:solidFill>
              </a:rPr>
              <a:t>2. Создание игровой </a:t>
            </a:r>
          </a:p>
          <a:p>
            <a:r>
              <a:rPr lang="ru-RU" sz="2600" b="1" dirty="0" smtClean="0">
                <a:solidFill>
                  <a:srgbClr val="002060"/>
                </a:solidFill>
              </a:rPr>
              <a:t>ситуации. </a:t>
            </a:r>
          </a:p>
          <a:p>
            <a:r>
              <a:rPr lang="ru-RU" sz="2600" b="1" dirty="0" smtClean="0">
                <a:solidFill>
                  <a:srgbClr val="002060"/>
                </a:solidFill>
              </a:rPr>
              <a:t>3. Использование наглядного занимательного материала.</a:t>
            </a:r>
          </a:p>
          <a:p>
            <a:r>
              <a:rPr lang="ru-RU" sz="2600" b="1" dirty="0" smtClean="0">
                <a:solidFill>
                  <a:srgbClr val="002060"/>
                </a:solidFill>
              </a:rPr>
              <a:t>     4. Использование стихотворных текстов и загадок. Пример</a:t>
            </a:r>
          </a:p>
          <a:p>
            <a:r>
              <a:rPr lang="ru-RU" sz="2600" b="1" dirty="0" smtClean="0">
                <a:solidFill>
                  <a:srgbClr val="002060"/>
                </a:solidFill>
              </a:rPr>
              <a:t>5. Использование дидактических игр и игровых упражнений.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3.infourok.ru/uploads/ex/070b/0006218a-348271a0/img7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85800" y="1285860"/>
            <a:ext cx="7672414" cy="142876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Дидактическое пособие «</a:t>
            </a:r>
            <a:r>
              <a:rPr lang="ru-RU" sz="2800" b="1" dirty="0" err="1" smtClean="0">
                <a:solidFill>
                  <a:srgbClr val="FF0000"/>
                </a:solidFill>
              </a:rPr>
              <a:t>Звукогномики</a:t>
            </a:r>
            <a:r>
              <a:rPr lang="ru-RU" sz="2800" b="1" dirty="0" smtClean="0">
                <a:solidFill>
                  <a:srgbClr val="FF0000"/>
                </a:solidFill>
              </a:rPr>
              <a:t>»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371600" y="2928934"/>
            <a:ext cx="6400800" cy="270986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2714620"/>
            <a:ext cx="7537518" cy="3643338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3.infourok.ru/uploads/ex/070b/0006218a-348271a0/img7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000100" y="1428737"/>
            <a:ext cx="7458100" cy="571503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Дидактическое пособие «Страна </a:t>
            </a:r>
            <a:r>
              <a:rPr lang="ru-RU" sz="2800" b="1" dirty="0" err="1" smtClean="0">
                <a:solidFill>
                  <a:srgbClr val="FF0000"/>
                </a:solidFill>
              </a:rPr>
              <a:t>АБВГДЕйка</a:t>
            </a:r>
            <a:r>
              <a:rPr lang="ru-RU" sz="2800" b="1" dirty="0" smtClean="0">
                <a:solidFill>
                  <a:srgbClr val="FF0000"/>
                </a:solidFill>
              </a:rPr>
              <a:t>»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1928802"/>
            <a:ext cx="6429420" cy="4507984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ds03.infourok.ru/uploads/ex/070b/0006218a-348271a0/img7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1026" name="Picture 2" descr="https://ds03.infourok.ru/uploads/ex/070b/0006218a-348271a0/img7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285860"/>
            <a:ext cx="8229600" cy="142876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Упражнения с использованием различных анализаторов (выкладывание букв из счетных палочек, бусинок, мозаики, пуговиц, гороха, камешков; лепка из пластилина и теста;  рисование на песке и манке,  прорисовка в воздухе и на спине товарища и т.д.)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11267" name="Picture 3" descr="C:\Users\Admin\Desktop\IMG_194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786058"/>
            <a:ext cx="3304379" cy="150019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11268" name="Picture 4" descr="C:\Users\Admin\Desktop\1379923336_img_6973_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4286256"/>
            <a:ext cx="1327301" cy="183355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11269" name="Picture 5" descr="C:\Users\Admin\Desktop\unname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29520" y="2714620"/>
            <a:ext cx="1184518" cy="137182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11270" name="Picture 6" descr="C:\Users\Admin\Desktop\depositphotos_30954667-stock-photo-c-numbe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86182" y="2786058"/>
            <a:ext cx="1220749" cy="150019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11271" name="Picture 7" descr="C:\Users\Admin\Desktop\depositphotos_11850791-stock-photo-sand-beach-alphabet-letter-h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28992" y="4357694"/>
            <a:ext cx="1405965" cy="192880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5720" y="4500570"/>
            <a:ext cx="2933720" cy="2214578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72066" y="2643182"/>
            <a:ext cx="1075673" cy="1544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3.infourok.ru/uploads/ex/070b/0006218a-348271a0/img7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85800" y="1428737"/>
            <a:ext cx="7772400" cy="1000131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Игры, направленные на развитие фонематического слуха, умения выделять заданный звук, автоматизацию произношения изучаемого звука: «Теремок», «Чудо-дерево», «Звуковые часы»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2500306"/>
            <a:ext cx="5715040" cy="38397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327</Words>
  <Application>Microsoft Office PowerPoint</Application>
  <PresentationFormat>Экран (4:3)</PresentationFormat>
  <Paragraphs>31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опыта работы «Использование игровых упражнений и занимательных заданий при обучении грамоте детей среднего – старшего дошкольного возраста»</vt:lpstr>
      <vt:lpstr>Слайд 2</vt:lpstr>
      <vt:lpstr>Цель: Активно задействовать игровые технологии при подготовке к обучению грамоте детей старшего дошкольного возраста.</vt:lpstr>
      <vt:lpstr>Речевой центр в группе «Почемучки»</vt:lpstr>
      <vt:lpstr>Игровые технологии при обучении грамоте</vt:lpstr>
      <vt:lpstr>Дидактическое пособие «Звукогномики»</vt:lpstr>
      <vt:lpstr>Дидактическое пособие «Страна АБВГДЕйка»</vt:lpstr>
      <vt:lpstr>Упражнения с использованием различных анализаторов (выкладывание букв из счетных палочек, бусинок, мозаики, пуговиц, гороха, камешков; лепка из пластилина и теста;  рисование на песке и манке,  прорисовка в воздухе и на спине товарища и т.д.)</vt:lpstr>
      <vt:lpstr>Игры, направленные на развитие фонематического слуха, умения выделять заданный звук, автоматизацию произношения изучаемого звука: «Теремок», «Чудо-дерево», «Звуковые часы»</vt:lpstr>
      <vt:lpstr>Игры для формирования навыков элементарного звукового анализа: «Звуковые матрешки»,  «Звуковые домики», «Звуки и слоги»</vt:lpstr>
      <vt:lpstr>Игра, направленная на закрепление умения выделять определенные звуки в слове и называть слова с заданным звуком «Цепочки слов»</vt:lpstr>
      <vt:lpstr>Игра на закрепление умения складывать слова из слогов и составлять предложения «Поезд слов и предложений»</vt:lpstr>
      <vt:lpstr>Дидактическое пособие «Буквоежки» для закрепления образа букв, совершенствования навыков звуко-буквенного анализа и навыков чтения</vt:lpstr>
      <vt:lpstr>Упражнения с использованием разных анализаторов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опыта работы «</dc:title>
  <dc:creator>Admin</dc:creator>
  <cp:lastModifiedBy>Admin</cp:lastModifiedBy>
  <cp:revision>29</cp:revision>
  <dcterms:created xsi:type="dcterms:W3CDTF">2020-10-02T09:14:27Z</dcterms:created>
  <dcterms:modified xsi:type="dcterms:W3CDTF">2020-10-16T11:06:17Z</dcterms:modified>
</cp:coreProperties>
</file>