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46" r:id="rId3"/>
    <p:sldId id="347" r:id="rId4"/>
    <p:sldId id="292" r:id="rId5"/>
    <p:sldId id="316" r:id="rId6"/>
    <p:sldId id="345" r:id="rId7"/>
    <p:sldId id="318" r:id="rId8"/>
    <p:sldId id="320" r:id="rId9"/>
    <p:sldId id="321" r:id="rId10"/>
    <p:sldId id="342" r:id="rId11"/>
    <p:sldId id="294" r:id="rId12"/>
    <p:sldId id="304" r:id="rId13"/>
    <p:sldId id="270" r:id="rId14"/>
    <p:sldId id="324" r:id="rId15"/>
    <p:sldId id="349" r:id="rId16"/>
    <p:sldId id="348" r:id="rId17"/>
    <p:sldId id="323" r:id="rId18"/>
    <p:sldId id="322" r:id="rId19"/>
    <p:sldId id="277" r:id="rId20"/>
    <p:sldId id="35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4721" autoAdjust="0"/>
  </p:normalViewPr>
  <p:slideViewPr>
    <p:cSldViewPr>
      <p:cViewPr>
        <p:scale>
          <a:sx n="89" d="100"/>
          <a:sy n="89" d="100"/>
        </p:scale>
        <p:origin x="-1243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E73B0-722E-4F9A-B80A-65124884616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52BBA-7631-4ED9-A9C0-49DAE2807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AB4F2-BFD1-42B3-B052-9447DAA591D1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309634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Туристическая деятельность в практике дошкольных групп МОАУ «СОШ № 54 г.Орска»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933056"/>
            <a:ext cx="5256584" cy="21602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Подготовлено  старшим воспитателем  Ефимовой С.А.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по материалам опыта работы МОАУ «СОШ № 54 г. Орска» (Дошкольные группы)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IMG_20191002_100916.jpg"/>
          <p:cNvPicPr>
            <a:picLocks noChangeAspect="1"/>
          </p:cNvPicPr>
          <p:nvPr/>
        </p:nvPicPr>
        <p:blipFill>
          <a:blip r:embed="rId2" cstate="print"/>
          <a:srcRect l="-231" t="13251" b="8001"/>
          <a:stretch>
            <a:fillRect/>
          </a:stretch>
        </p:blipFill>
        <p:spPr>
          <a:xfrm>
            <a:off x="539552" y="2708920"/>
            <a:ext cx="2736304" cy="400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Варианты проведения туристических походов: на улице, в помещении.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Туристические походы в физкультурном зале (воспитанники преодолевают препятствия,  учатся помогать друг другу, раскладывать костры и т.д.).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На большой спортивной площадке, где дети знакомятся с туристическим снаряжением, с новыми  туристическими заданиями.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На туристической тропе. Воспитанники проходят путь, приравненный к природным условиям, через болото, горы, мостики и т.д. 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Туристические походы проводятся с обхватом всей территории детского сада. Команды туристов  проходят по контрольным пунктам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L376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475989" cy="3356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29770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Ориентирование на местности, </a:t>
            </a:r>
          </a:p>
          <a:p>
            <a:r>
              <a:rPr lang="ru-RU" sz="1600" dirty="0" smtClean="0"/>
              <a:t>изучение компаса</a:t>
            </a:r>
            <a:endParaRPr lang="ru-RU" sz="1600" dirty="0"/>
          </a:p>
        </p:txBody>
      </p:sp>
      <p:pic>
        <p:nvPicPr>
          <p:cNvPr id="7" name="Рисунок 6" descr="SL376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"/>
            <a:ext cx="4283968" cy="3356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2625" y="0"/>
            <a:ext cx="33813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Работа с картой, изучение маршрута</a:t>
            </a:r>
            <a:endParaRPr lang="ru-RU" sz="1600" dirty="0"/>
          </a:p>
        </p:txBody>
      </p:sp>
      <p:pic>
        <p:nvPicPr>
          <p:cNvPr id="13" name="Рисунок 12" descr="IMG_20200902_113810.jpg"/>
          <p:cNvPicPr>
            <a:picLocks noChangeAspect="1"/>
          </p:cNvPicPr>
          <p:nvPr/>
        </p:nvPicPr>
        <p:blipFill>
          <a:blip r:embed="rId4" cstate="print"/>
          <a:srcRect t="13251" b="11150"/>
          <a:stretch>
            <a:fillRect/>
          </a:stretch>
        </p:blipFill>
        <p:spPr>
          <a:xfrm>
            <a:off x="395536" y="3518029"/>
            <a:ext cx="3456384" cy="3339971"/>
          </a:xfrm>
          <a:prstGeom prst="rect">
            <a:avLst/>
          </a:prstGeom>
        </p:spPr>
      </p:pic>
      <p:pic>
        <p:nvPicPr>
          <p:cNvPr id="15" name="Рисунок 14" descr="IMG_20200902_114521.jpg"/>
          <p:cNvPicPr>
            <a:picLocks noChangeAspect="1"/>
          </p:cNvPicPr>
          <p:nvPr/>
        </p:nvPicPr>
        <p:blipFill>
          <a:blip r:embed="rId5" cstate="print"/>
          <a:srcRect t="14300" b="15351"/>
          <a:stretch>
            <a:fillRect/>
          </a:stretch>
        </p:blipFill>
        <p:spPr>
          <a:xfrm>
            <a:off x="4211960" y="3573016"/>
            <a:ext cx="4212976" cy="32849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288" y="5777880"/>
            <a:ext cx="2088232" cy="108012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600" dirty="0" smtClean="0"/>
              <a:t>Образовательная деятельность</a:t>
            </a:r>
            <a:br>
              <a:rPr lang="ru-RU" sz="1600" dirty="0" smtClean="0"/>
            </a:br>
            <a:r>
              <a:rPr lang="ru-RU" sz="1600" dirty="0" smtClean="0"/>
              <a:t> «Что должно быть в рюкзаке у туриста?»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376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4475989" cy="3356992"/>
          </a:xfrm>
          <a:prstGeom prst="rect">
            <a:avLst/>
          </a:prstGeom>
        </p:spPr>
      </p:pic>
      <p:pic>
        <p:nvPicPr>
          <p:cNvPr id="4" name="Рисунок 3" descr="SL376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4008" cy="3483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0199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Поход  по близлежащим улицам</a:t>
            </a:r>
            <a:endParaRPr lang="ru-RU" sz="1600" dirty="0"/>
          </a:p>
        </p:txBody>
      </p:sp>
      <p:pic>
        <p:nvPicPr>
          <p:cNvPr id="11" name="Рисунок 10" descr="IMG_20150825_110016.jpg"/>
          <p:cNvPicPr>
            <a:picLocks noChangeAspect="1"/>
          </p:cNvPicPr>
          <p:nvPr/>
        </p:nvPicPr>
        <p:blipFill>
          <a:blip r:embed="rId4" cstate="print"/>
          <a:srcRect t="33200" r="30313"/>
          <a:stretch>
            <a:fillRect/>
          </a:stretch>
        </p:blipFill>
        <p:spPr>
          <a:xfrm>
            <a:off x="4283968" y="0"/>
            <a:ext cx="4769628" cy="3429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96136" y="0"/>
            <a:ext cx="33478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/>
              <a:t>Наблюдение за объектами природы, животными родного края</a:t>
            </a:r>
            <a:endParaRPr lang="ru-RU" sz="1600" dirty="0"/>
          </a:p>
        </p:txBody>
      </p:sp>
      <p:pic>
        <p:nvPicPr>
          <p:cNvPr id="13" name="Рисунок 12" descr="IMG_20191002_1028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3234" y="2780928"/>
            <a:ext cx="3520766" cy="4077072"/>
          </a:xfrm>
          <a:prstGeom prst="rect">
            <a:avLst/>
          </a:prstGeom>
        </p:spPr>
      </p:pic>
      <p:pic>
        <p:nvPicPr>
          <p:cNvPr id="15" name="Picture 4" descr="F:\флешка\юные туристята 2019\IMG_20191002_104307.jpg"/>
          <p:cNvPicPr>
            <a:picLocks noChangeAspect="1" noChangeArrowheads="1"/>
          </p:cNvPicPr>
          <p:nvPr/>
        </p:nvPicPr>
        <p:blipFill>
          <a:blip r:embed="rId6" cstate="print"/>
          <a:srcRect t="9051" b="20600"/>
          <a:stretch>
            <a:fillRect/>
          </a:stretch>
        </p:blipFill>
        <p:spPr bwMode="auto">
          <a:xfrm>
            <a:off x="2915816" y="2780928"/>
            <a:ext cx="2736304" cy="4077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40233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Прогулка по периметру детского сада.</a:t>
            </a:r>
          </a:p>
          <a:p>
            <a:r>
              <a:rPr lang="ru-RU" sz="1600" dirty="0" smtClean="0"/>
              <a:t>Составление схемы безопасного пути к ДОУ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99992" y="6273225"/>
            <a:ext cx="34918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Задания по туризму и краеведению,</a:t>
            </a:r>
          </a:p>
          <a:p>
            <a:r>
              <a:rPr lang="ru-RU" sz="1600" dirty="0" smtClean="0"/>
              <a:t> оказанию первой медпомощи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L376260.JPG"/>
          <p:cNvPicPr>
            <a:picLocks noChangeAspect="1"/>
          </p:cNvPicPr>
          <p:nvPr/>
        </p:nvPicPr>
        <p:blipFill>
          <a:blip r:embed="rId2" cstate="print"/>
          <a:srcRect t="31385"/>
          <a:stretch>
            <a:fillRect/>
          </a:stretch>
        </p:blipFill>
        <p:spPr>
          <a:xfrm>
            <a:off x="0" y="3861048"/>
            <a:ext cx="4499992" cy="2996952"/>
          </a:xfrm>
          <a:prstGeom prst="rect">
            <a:avLst/>
          </a:prstGeom>
        </p:spPr>
      </p:pic>
      <p:pic>
        <p:nvPicPr>
          <p:cNvPr id="5" name="Рисунок 4" descr="SL376206.JPG"/>
          <p:cNvPicPr>
            <a:picLocks noChangeAspect="1"/>
          </p:cNvPicPr>
          <p:nvPr/>
        </p:nvPicPr>
        <p:blipFill>
          <a:blip r:embed="rId3" cstate="print"/>
          <a:srcRect t="12600"/>
          <a:stretch>
            <a:fillRect/>
          </a:stretch>
        </p:blipFill>
        <p:spPr>
          <a:xfrm>
            <a:off x="4499992" y="3861048"/>
            <a:ext cx="4644008" cy="2996952"/>
          </a:xfrm>
          <a:prstGeom prst="rect">
            <a:avLst/>
          </a:prstGeom>
        </p:spPr>
      </p:pic>
      <p:pic>
        <p:nvPicPr>
          <p:cNvPr id="6" name="Рисунок 5" descr="SL376227.JPG"/>
          <p:cNvPicPr>
            <a:picLocks noChangeAspect="1"/>
          </p:cNvPicPr>
          <p:nvPr/>
        </p:nvPicPr>
        <p:blipFill>
          <a:blip r:embed="rId4" cstate="print"/>
          <a:srcRect l="24800"/>
          <a:stretch>
            <a:fillRect/>
          </a:stretch>
        </p:blipFill>
        <p:spPr>
          <a:xfrm>
            <a:off x="3563888" y="0"/>
            <a:ext cx="2411760" cy="3496261"/>
          </a:xfrm>
          <a:prstGeom prst="rect">
            <a:avLst/>
          </a:prstGeom>
        </p:spPr>
      </p:pic>
      <p:pic>
        <p:nvPicPr>
          <p:cNvPr id="11" name="Picture 3" descr="F:\флешка\юные туристята 2019\IMG_20191002_103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0"/>
            <a:ext cx="2915816" cy="4032448"/>
          </a:xfrm>
          <a:prstGeom prst="rect">
            <a:avLst/>
          </a:prstGeom>
          <a:noFill/>
        </p:spPr>
      </p:pic>
      <p:pic>
        <p:nvPicPr>
          <p:cNvPr id="12" name="Picture 2" descr="F:\флешка\юные туристята 2019\IMG_20191002_103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0"/>
            <a:ext cx="2952328" cy="38610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2996952"/>
            <a:ext cx="33123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Подвижные, дидактические игры, соревнования на привале, укладка рюкзака и спального мешка,</a:t>
            </a:r>
          </a:p>
          <a:p>
            <a:pPr algn="ctr"/>
            <a:r>
              <a:rPr lang="ru-RU" sz="1600" dirty="0" smtClean="0"/>
              <a:t> сооружение места для костра, самостоятельная деятельность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Правила </a:t>
            </a:r>
            <a:r>
              <a:rPr lang="ru-RU" dirty="0" err="1" smtClean="0"/>
              <a:t>туристят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Никто не говорит: не могу, не хочу, не буду. (слушаемся взрослых)</a:t>
            </a:r>
          </a:p>
          <a:p>
            <a:r>
              <a:rPr lang="ru-RU" dirty="0" smtClean="0"/>
              <a:t>Запоминаем объекты, явления, события на пути маршрута (настоящий знаток)</a:t>
            </a:r>
          </a:p>
          <a:p>
            <a:r>
              <a:rPr lang="ru-RU" dirty="0" smtClean="0"/>
              <a:t>В поход идём без палки, камня и мусора (после нас ещё чище, чем было- поможем лесу)</a:t>
            </a:r>
          </a:p>
          <a:p>
            <a:r>
              <a:rPr lang="ru-RU" dirty="0" smtClean="0"/>
              <a:t>В походе семеро одного ждут.</a:t>
            </a:r>
          </a:p>
          <a:p>
            <a:r>
              <a:rPr lang="ru-RU" dirty="0" smtClean="0"/>
              <a:t>Учимся слушать тишину</a:t>
            </a:r>
          </a:p>
          <a:p>
            <a:r>
              <a:rPr lang="ru-RU" dirty="0" smtClean="0"/>
              <a:t>Никого в лесу не обижаем: ни муравья, ни лягушку, ни цветок.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002_103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111810" cy="4149080"/>
          </a:xfrm>
          <a:prstGeom prst="rect">
            <a:avLst/>
          </a:prstGeom>
        </p:spPr>
      </p:pic>
      <p:pic>
        <p:nvPicPr>
          <p:cNvPr id="5" name="Рисунок 4" descr="IMG_20191002_103245.jpg"/>
          <p:cNvPicPr>
            <a:picLocks noChangeAspect="1"/>
          </p:cNvPicPr>
          <p:nvPr/>
        </p:nvPicPr>
        <p:blipFill>
          <a:blip r:embed="rId3" cstate="print"/>
          <a:srcRect r="8505" b="18101"/>
          <a:stretch>
            <a:fillRect/>
          </a:stretch>
        </p:blipFill>
        <p:spPr>
          <a:xfrm>
            <a:off x="6737584" y="0"/>
            <a:ext cx="2267162" cy="4149080"/>
          </a:xfrm>
          <a:prstGeom prst="rect">
            <a:avLst/>
          </a:prstGeom>
        </p:spPr>
      </p:pic>
      <p:pic>
        <p:nvPicPr>
          <p:cNvPr id="1028" name="Picture 4" descr="F:\флешка\юные туристята 2019\IMG-2ec850666389ab4d648117265d7f3f5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0"/>
            <a:ext cx="3165816" cy="4149080"/>
          </a:xfrm>
          <a:prstGeom prst="rect">
            <a:avLst/>
          </a:prstGeom>
          <a:noFill/>
        </p:spPr>
      </p:pic>
      <p:pic>
        <p:nvPicPr>
          <p:cNvPr id="10" name="Picture 2" descr="F:\флешка\юные туристята 2019\IMG_20191002_104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645024"/>
            <a:ext cx="2304256" cy="3072341"/>
          </a:xfrm>
          <a:prstGeom prst="rect">
            <a:avLst/>
          </a:prstGeom>
          <a:noFill/>
        </p:spPr>
      </p:pic>
      <p:pic>
        <p:nvPicPr>
          <p:cNvPr id="11" name="Picture 3" descr="F:\флешка\юные туристята 2019\IMG_20191002_104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645024"/>
            <a:ext cx="2232248" cy="307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                    </a:t>
            </a:r>
            <a:r>
              <a:rPr lang="ru-RU" sz="2400" b="1" dirty="0" err="1" smtClean="0">
                <a:solidFill>
                  <a:srgbClr val="7030A0"/>
                </a:solidFill>
              </a:rPr>
              <a:t>Краеведо</a:t>
            </a:r>
            <a:r>
              <a:rPr lang="ru-RU" sz="2400" b="1" dirty="0" smtClean="0">
                <a:solidFill>
                  <a:srgbClr val="7030A0"/>
                </a:solidFill>
              </a:rPr>
              <a:t> – туристическая деятельность </a:t>
            </a:r>
          </a:p>
          <a:p>
            <a:pPr algn="just"/>
            <a:r>
              <a:rPr lang="ru-RU" sz="2400" dirty="0" smtClean="0"/>
              <a:t>– </a:t>
            </a:r>
            <a:r>
              <a:rPr lang="ru-RU" sz="2400" dirty="0" smtClean="0">
                <a:solidFill>
                  <a:srgbClr val="0070C0"/>
                </a:solidFill>
              </a:rPr>
              <a:t>это интегрированный способ обучения и воспитания детей, что оказывает содействие решению воспитательных, оздоровительных, учебных задач, многогранно развивая ребенка: интеллектуально, морально, физически, духовно.</a:t>
            </a:r>
          </a:p>
          <a:p>
            <a:pPr algn="just"/>
            <a:endParaRPr lang="ru-RU" sz="2400" dirty="0" smtClean="0">
              <a:solidFill>
                <a:srgbClr val="0070C0"/>
              </a:solidFill>
            </a:endParaRPr>
          </a:p>
          <a:p>
            <a:pPr algn="just"/>
            <a:r>
              <a:rPr lang="ru-RU" sz="2400" dirty="0" smtClean="0">
                <a:solidFill>
                  <a:srgbClr val="7030A0"/>
                </a:solidFill>
              </a:rPr>
              <a:t>Для дошкольников природное краеведение – это ознакомление с растительным и животным миром, который его окружает, это ближайший лес, это водоём и поле, парк, участок детского сада.</a:t>
            </a:r>
          </a:p>
          <a:p>
            <a:pPr algn="just"/>
            <a:endParaRPr lang="ru-RU" sz="2400" dirty="0" smtClean="0">
              <a:solidFill>
                <a:srgbClr val="7030A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Прогулки-походы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организуются в первую половину дня за счёт времени, отведённого на утреннюю прогулку и физкультурное занятие на воздухе, что позволит детям реализовать свою потребность в ежедневной двигательной активности. В поход можно взять фотоаппарат, чтобы запечатлеть наиболее интересные моменты прогулки. 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Требования к организации туристической деятельности с детьми 5-7 лет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Составление маршрута, проверка безопасного пути следования детей, мест отдыха, учёт нагрузки, длительности похода, учёт состояния и самочувствия детей.</a:t>
            </a:r>
          </a:p>
          <a:p>
            <a:r>
              <a:rPr lang="ru-RU" dirty="0" smtClean="0"/>
              <a:t>Соблюдение в походе правил </a:t>
            </a:r>
            <a:r>
              <a:rPr lang="ru-RU" dirty="0" err="1" smtClean="0"/>
              <a:t>туристят</a:t>
            </a:r>
            <a:r>
              <a:rPr lang="ru-RU" dirty="0" smtClean="0"/>
              <a:t>, техники безопасности. </a:t>
            </a:r>
          </a:p>
          <a:p>
            <a:r>
              <a:rPr lang="ru-RU" dirty="0" smtClean="0"/>
              <a:t>Соблюдение питьевого режима.</a:t>
            </a:r>
          </a:p>
          <a:p>
            <a:r>
              <a:rPr lang="ru-RU" dirty="0" smtClean="0"/>
              <a:t>По возвращении в ДОУ проверить списки участников, состояние и самочувствие.</a:t>
            </a:r>
          </a:p>
          <a:p>
            <a:r>
              <a:rPr lang="ru-RU" dirty="0" smtClean="0"/>
              <a:t>Отдых. Рефлексия.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Требования к организации туристической деятельности с детьми 5-7 лет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Разработка и соблюдение инструкций по охране жизни и здоровья детей дошкольного возраста за пределами ДОУ.</a:t>
            </a:r>
          </a:p>
          <a:p>
            <a:r>
              <a:rPr lang="ru-RU" dirty="0" smtClean="0"/>
              <a:t>Издание приказа заведующего о выходе детей за пределы ДОУ, с назначение сопровождающих лиц, составление списка детей. </a:t>
            </a:r>
          </a:p>
          <a:p>
            <a:r>
              <a:rPr lang="ru-RU" dirty="0" smtClean="0"/>
              <a:t>Выбор темы, и объектов для изучения и наблюдения.</a:t>
            </a:r>
          </a:p>
          <a:p>
            <a:r>
              <a:rPr lang="ru-RU" dirty="0" smtClean="0"/>
              <a:t>Определение  целей и задач похода.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2200" dirty="0" smtClean="0"/>
              <a:t>Таким образом, применение в работе инновационных педагогических технологий (детский туризм) повышает результативность образовательного процесса, формирует у педагогов и родителей ценностные ориентации сохранения и укрепления здоровья детей, а у ребенка стойкую мотивацию к здоровому образу жизни. Мы достигли следующих результатов:</a:t>
            </a:r>
            <a:br>
              <a:rPr lang="ru-RU" sz="2200" dirty="0" smtClean="0"/>
            </a:br>
            <a:r>
              <a:rPr lang="ru-RU" sz="2200" dirty="0" smtClean="0"/>
              <a:t>- наблюдается положительная динамика состояния здоровья, снижение уровня заболеваемости. В 2021-2022 учебном году посещаемость во всех дошкольных группах составила более 80 %.</a:t>
            </a:r>
            <a:br>
              <a:rPr lang="ru-RU" sz="2200" dirty="0" smtClean="0"/>
            </a:br>
            <a:r>
              <a:rPr lang="ru-RU" sz="2200" dirty="0" smtClean="0"/>
              <a:t>- повысился уровень физического развития детей, физической работоспособности, общей выносливости. Мониторинг двигательной активности в этом учебном году составил более 74% (для сравнения с прошлым годом - 70%) .</a:t>
            </a:r>
            <a:br>
              <a:rPr lang="ru-RU" sz="2200" dirty="0" smtClean="0"/>
            </a:br>
            <a:r>
              <a:rPr lang="ru-RU" sz="2200" dirty="0" smtClean="0"/>
              <a:t>Мониторинг образовательной программы дошкольной организации показал, что наши воспитанники знают основы здорового образа жизни, сознательно относятся к своему здоровью и умеют использовать доступные способы его укрепления. </a:t>
            </a:r>
          </a:p>
          <a:p>
            <a:pPr>
              <a:buNone/>
            </a:pPr>
            <a:r>
              <a:rPr lang="ru-RU" sz="2200" dirty="0" smtClean="0"/>
              <a:t>      Проводимая в системе работа педагогов ДОУ, выявила положительные тенденции к формированию у дошкольников интереса к здоровому образу жизни и родному краю.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363272" cy="5865515"/>
          </a:xfrm>
        </p:spPr>
        <p:txBody>
          <a:bodyPr>
            <a:normAutofit/>
          </a:bodyPr>
          <a:lstStyle/>
          <a:p>
            <a:pPr marL="342900" lvl="1" indent="-342900" algn="just">
              <a:buNone/>
            </a:pPr>
            <a:r>
              <a:rPr lang="ru-RU" smtClean="0">
                <a:solidFill>
                  <a:srgbClr val="0070C0"/>
                </a:solidFill>
              </a:rPr>
              <a:t>   В </a:t>
            </a:r>
            <a:r>
              <a:rPr lang="ru-RU" dirty="0" smtClean="0">
                <a:solidFill>
                  <a:srgbClr val="0070C0"/>
                </a:solidFill>
              </a:rPr>
              <a:t>условиях малокомплектного детского сада организация туристических походов за территорию учреждения Дошкольных групп «МОАУ «СОШ № 54 г. Орска» даёт возможность детям дошкольного возраста познакомиться с историей родного посёлка </a:t>
            </a:r>
            <a:r>
              <a:rPr lang="ru-RU" dirty="0" err="1" smtClean="0">
                <a:solidFill>
                  <a:srgbClr val="0070C0"/>
                </a:solidFill>
              </a:rPr>
              <a:t>Новоказачий</a:t>
            </a:r>
            <a:r>
              <a:rPr lang="ru-RU" dirty="0" smtClean="0">
                <a:solidFill>
                  <a:srgbClr val="0070C0"/>
                </a:solidFill>
              </a:rPr>
              <a:t>, изучить природу и животный мир своего края, своей малой Родины.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Удачное расположение детского сада рядом с лесом и рекой Урал даёт возможность разработать маршруты экологической тропы в естественных природных условиях.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5013176"/>
            <a:ext cx="1944216" cy="1695228"/>
          </a:xfrm>
          <a:prstGeom prst="rect">
            <a:avLst/>
          </a:prstGeom>
        </p:spPr>
      </p:pic>
      <p:pic>
        <p:nvPicPr>
          <p:cNvPr id="7" name="Picture 1" descr="C:\Users\Андрей\Desktop\чапаевка турпоход 2016\фото от кадаевой по туризму\IMG_20160628_105411.jpg"/>
          <p:cNvPicPr>
            <a:picLocks noChangeAspect="1" noChangeArrowheads="1"/>
          </p:cNvPicPr>
          <p:nvPr/>
        </p:nvPicPr>
        <p:blipFill>
          <a:blip r:embed="rId3" cstate="print"/>
          <a:srcRect t="8606" b="36069"/>
          <a:stretch>
            <a:fillRect/>
          </a:stretch>
        </p:blipFill>
        <p:spPr bwMode="auto">
          <a:xfrm>
            <a:off x="4932040" y="4581128"/>
            <a:ext cx="3312368" cy="2041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F:\флешка\юные туристята 2019\IMG_20191002_105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8092"/>
          <a:stretch>
            <a:fillRect/>
          </a:stretch>
        </p:blipFill>
        <p:spPr bwMode="auto">
          <a:xfrm>
            <a:off x="1979712" y="0"/>
            <a:ext cx="4719995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865515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accent1"/>
                </a:solidFill>
              </a:rPr>
              <a:t>В  дошкольных группах накоплен определенный  опыт  работы по патриотическому воспитанию детей дошкольного возраста средствами организации </a:t>
            </a:r>
            <a:r>
              <a:rPr lang="ru-RU" sz="2800" dirty="0" err="1" smtClean="0">
                <a:solidFill>
                  <a:schemeClr val="accent1"/>
                </a:solidFill>
              </a:rPr>
              <a:t>физкультурно</a:t>
            </a:r>
            <a:r>
              <a:rPr lang="ru-RU" sz="2800" dirty="0" smtClean="0">
                <a:solidFill>
                  <a:schemeClr val="accent1"/>
                </a:solidFill>
              </a:rPr>
              <a:t> –оздоровительной  и туристической деятельности. </a:t>
            </a:r>
          </a:p>
          <a:p>
            <a:pPr algn="just"/>
            <a:r>
              <a:rPr lang="ru-RU" sz="2800" dirty="0" smtClean="0">
                <a:solidFill>
                  <a:schemeClr val="accent1"/>
                </a:solidFill>
              </a:rPr>
              <a:t>С целью приобщения детей дошкольного возраста к культуре родного края педагогами разработан план туристической деятельности на год, создана определенная </a:t>
            </a:r>
            <a:r>
              <a:rPr lang="ru-RU" sz="2800" dirty="0" err="1" smtClean="0">
                <a:solidFill>
                  <a:schemeClr val="accent1"/>
                </a:solidFill>
              </a:rPr>
              <a:t>экотропа</a:t>
            </a:r>
            <a:r>
              <a:rPr lang="ru-RU" sz="2800" dirty="0" smtClean="0">
                <a:solidFill>
                  <a:schemeClr val="accent1"/>
                </a:solidFill>
              </a:rPr>
              <a:t> на территории.</a:t>
            </a:r>
          </a:p>
          <a:p>
            <a:pPr algn="just"/>
            <a:r>
              <a:rPr lang="ru-RU" sz="2800" dirty="0" smtClean="0">
                <a:solidFill>
                  <a:schemeClr val="accent1"/>
                </a:solidFill>
              </a:rPr>
              <a:t>Работа по краеведению осуществляется через изучение традиций своей </a:t>
            </a:r>
            <a:r>
              <a:rPr lang="ru-RU" sz="2800" dirty="0" err="1" smtClean="0">
                <a:solidFill>
                  <a:schemeClr val="accent1"/>
                </a:solidFill>
              </a:rPr>
              <a:t>социокультурной</a:t>
            </a:r>
            <a:r>
              <a:rPr lang="ru-RU" sz="2800" dirty="0" smtClean="0">
                <a:solidFill>
                  <a:schemeClr val="accent1"/>
                </a:solidFill>
              </a:rPr>
              <a:t> среды: местных историко-культурных, национальных, географических, климатических особенностей  города, региона.</a:t>
            </a:r>
          </a:p>
          <a:p>
            <a:pPr algn="just"/>
            <a:endParaRPr lang="ru-RU" sz="2600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 descr="ygdejrq-00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5429454"/>
            <a:ext cx="1440160" cy="1428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548680"/>
            <a:ext cx="3672408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Туристическая деятельность 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это интегрированный способ обучения и воспитания детей, что оказывает содействие решению воспитательных, оздоровительных, учебных задач, многогранно развивая ребенка: интеллектуально, морально, физически, духовно.</a:t>
            </a:r>
          </a:p>
        </p:txBody>
      </p:sp>
      <p:pic>
        <p:nvPicPr>
          <p:cNvPr id="7" name="Picture 8" descr="F:\флешка\юные туристята 2019\IMG-caa541e445455982d2e489156827bba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76672"/>
            <a:ext cx="4443958" cy="5925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Основные  задачи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туристической деятельности с дошкольниками: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70C0"/>
                </a:solidFill>
              </a:rPr>
              <a:t>Развивать у детей дошкольного возраста способность эмоционально воспринимать окружающий мир; формировать представление о Родине как месте, где человек родился и стране, маленьким гражданином которой он является.</a:t>
            </a:r>
          </a:p>
          <a:p>
            <a:r>
              <a:rPr lang="ru-RU" sz="2200" dirty="0" smtClean="0">
                <a:solidFill>
                  <a:srgbClr val="0070C0"/>
                </a:solidFill>
              </a:rPr>
              <a:t>Совершенствовать естественные (жизненно важные) виды движений, упражнять детей в простейших упражнениях туристского многоборья.</a:t>
            </a:r>
          </a:p>
          <a:p>
            <a:r>
              <a:rPr lang="ru-RU" sz="2200" dirty="0" smtClean="0">
                <a:solidFill>
                  <a:srgbClr val="0070C0"/>
                </a:solidFill>
              </a:rPr>
              <a:t>Развивать координационные способности и выносливость как основу физической подготовки ребёнка – будущего туриста.</a:t>
            </a:r>
          </a:p>
          <a:p>
            <a:r>
              <a:rPr lang="ru-RU" sz="2200" dirty="0" smtClean="0">
                <a:solidFill>
                  <a:srgbClr val="0070C0"/>
                </a:solidFill>
              </a:rPr>
              <a:t>Воспитывать у детей чувство любви к родному городу, признательность и уважение к его основателям и людям, прославившим город.</a:t>
            </a:r>
          </a:p>
          <a:p>
            <a:r>
              <a:rPr lang="ru-RU" sz="2200" dirty="0" smtClean="0">
                <a:solidFill>
                  <a:srgbClr val="0070C0"/>
                </a:solidFill>
              </a:rPr>
              <a:t>Оздоровление   детей средствами природных факторов и физических упражнений совместно с родителями и ДОУ.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9036496" cy="604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016224"/>
                <a:gridCol w="2304256"/>
                <a:gridCol w="19797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Познавательное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Историко</a:t>
                      </a:r>
                      <a:r>
                        <a:rPr lang="ru-RU" dirty="0" smtClean="0"/>
                        <a:t> – культурное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Экологическое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Спортивно – оздоровительное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-я – ребенок, семья, общество;</a:t>
                      </a: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-праздники, традиции и обычаи малой родины и России;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-символика малой родины и России;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-профессии и труд земляков: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-объекты инфраструктуры (библиотека, почта, школа, поликлиника, дом культуры и </a:t>
                      </a:r>
                      <a:r>
                        <a:rPr lang="ru-RU" sz="1800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тд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-топографические знаки (символы, пиктограммы);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-ориентирование (схема, план, маршрут, карта).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-история поселка (прошлое, настоящее);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-боевая слава малой родины;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-роль поселка в жизни страны;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-архитектура и искусство;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-музеи;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-знаменитые земляки;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-объекты культурного наследия.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-объекты природного мира (живая и неживая природа Оренбургской области);</a:t>
                      </a:r>
                    </a:p>
                    <a:p>
                      <a:r>
                        <a:rPr lang="ru-RU" dirty="0" smtClean="0"/>
                        <a:t>-экосистема Оренбуржья;</a:t>
                      </a:r>
                    </a:p>
                    <a:p>
                      <a:r>
                        <a:rPr lang="ru-RU" dirty="0" smtClean="0"/>
                        <a:t>-климатические особенности Оренбуржья;</a:t>
                      </a:r>
                    </a:p>
                    <a:p>
                      <a:r>
                        <a:rPr lang="ru-RU" dirty="0" smtClean="0"/>
                        <a:t>-экологическая тропа на участке детского сада;</a:t>
                      </a:r>
                    </a:p>
                    <a:p>
                      <a:r>
                        <a:rPr lang="ru-RU" dirty="0" smtClean="0"/>
                        <a:t>-Красная книга России;</a:t>
                      </a:r>
                    </a:p>
                    <a:p>
                      <a:r>
                        <a:rPr lang="ru-RU" dirty="0" smtClean="0"/>
                        <a:t>Красная книга Оренбуржья.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основы здорового образа жизни;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-основы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безопасности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жизнедеятельности;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-основы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туристических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навыков: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-физическая подготовка с использованием средств туризма.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187624" y="155679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491880" y="155679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724128" y="155679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956376" y="155679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Направления </a:t>
            </a:r>
            <a:r>
              <a:rPr lang="ru-RU" sz="2400" dirty="0" err="1" smtClean="0">
                <a:solidFill>
                  <a:srgbClr val="7030A0"/>
                </a:solidFill>
              </a:rPr>
              <a:t>краеведо</a:t>
            </a:r>
            <a:r>
              <a:rPr lang="ru-RU" sz="2400" dirty="0" smtClean="0">
                <a:solidFill>
                  <a:srgbClr val="7030A0"/>
                </a:solidFill>
              </a:rPr>
              <a:t> – туристической деятельности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68952" cy="324036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 Прогулки-походы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организуются в первую половину дня за счёт времени, отведённого на утреннюю прогулку и физкультурное занятие на воздухе, что позволит детям реализовать свою потребность в ежедневной двигательной активности.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/>
              <a:t> При определении физической нагрузки учитывается ряд факторов: возраст детей, уровень их двигательной активности и подготовленности, состояние здоровья, вид туристской прогулки, погодные и климатические условия.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3861048"/>
          <a:ext cx="8064896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3024336"/>
              </a:tblGrid>
              <a:tr h="7249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Основные показатели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пешая </a:t>
                      </a:r>
                      <a:r>
                        <a:rPr lang="ru-RU" sz="2000" dirty="0"/>
                        <a:t>туристская прогулка</a:t>
                      </a:r>
                    </a:p>
                  </a:txBody>
                  <a:tcPr marL="47625" marR="47625" marT="47625" marB="47625"/>
                </a:tc>
              </a:tr>
              <a:tr h="2011349"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1.Длительность в км.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2.Продолжительность в часах.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3.Время непрерывного движения в мин.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4.Продолжительность промежуточного привала.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5.Вес рюкзака.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до 1,5 км</a:t>
                      </a:r>
                    </a:p>
                    <a:p>
                      <a:pPr algn="ctr"/>
                      <a:r>
                        <a:rPr lang="ru-RU" sz="2000" dirty="0"/>
                        <a:t>до 1,5 часа</a:t>
                      </a:r>
                    </a:p>
                    <a:p>
                      <a:pPr algn="ctr"/>
                      <a:r>
                        <a:rPr lang="ru-RU" sz="2000" dirty="0" smtClean="0"/>
                        <a:t>до </a:t>
                      </a:r>
                      <a:r>
                        <a:rPr lang="ru-RU" sz="2000" dirty="0"/>
                        <a:t>15 мин</a:t>
                      </a:r>
                    </a:p>
                    <a:p>
                      <a:pPr algn="ctr"/>
                      <a:r>
                        <a:rPr lang="ru-RU" sz="2000" dirty="0" smtClean="0"/>
                        <a:t>около </a:t>
                      </a:r>
                      <a:r>
                        <a:rPr lang="ru-RU" sz="2000" dirty="0"/>
                        <a:t>10 мин</a:t>
                      </a:r>
                    </a:p>
                    <a:p>
                      <a:pPr algn="ctr"/>
                      <a:r>
                        <a:rPr lang="ru-RU" sz="2000" dirty="0" smtClean="0"/>
                        <a:t>до </a:t>
                      </a:r>
                      <a:r>
                        <a:rPr lang="ru-RU" sz="2000" dirty="0"/>
                        <a:t>500гр.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95120" y="1956816"/>
          <a:ext cx="5953760" cy="2446020"/>
        </p:xfrm>
        <a:graphic>
          <a:graphicData uri="http://schemas.openxmlformats.org/drawingml/2006/table">
            <a:tbl>
              <a:tblPr/>
              <a:tblGrid>
                <a:gridCol w="2976880"/>
                <a:gridCol w="2976880"/>
              </a:tblGrid>
              <a:tr h="952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2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46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Примерный план организации </a:t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туристской деятельности в ДОУ</a:t>
            </a:r>
            <a:r>
              <a:rPr lang="ru-RU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 smtClean="0">
                <a:latin typeface="Arial" pitchFamily="34" charset="0"/>
                <a:cs typeface="Arial" pitchFamily="34" charset="0"/>
              </a:rPr>
            </a:br>
            <a:endParaRPr lang="ru-RU" sz="31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268759"/>
          <a:ext cx="8229600" cy="537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664"/>
                <a:gridCol w="5338936"/>
              </a:tblGrid>
              <a:tr h="6638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Тема, Название объекта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Основное содержание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2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Детский туризм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Ориентирование на месте,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правила передвижения и снаряжение туриста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53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Территория  детского сада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Участок группы, спортплощадка, 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огород, экологическая тропа и т.д.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83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Детский сад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Название, адрес, местонахождение 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сада, помещения ДС.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 Безопасный путь к ДС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94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Наш микрорайон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Улица, где находится детский сад, общественные здания, их назначения. Улицы посёлка, дома, достопримечательности посёлка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2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Природа родного края и мы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Времена года в лесу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Животный и растительный мир нашей полосы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7504" y="476672"/>
            <a:ext cx="8848226" cy="5688633"/>
            <a:chOff x="1059891" y="162519"/>
            <a:chExt cx="6727696" cy="5015892"/>
          </a:xfrm>
        </p:grpSpPr>
        <p:sp>
          <p:nvSpPr>
            <p:cNvPr id="7" name="Полилиния 6"/>
            <p:cNvSpPr/>
            <p:nvPr/>
          </p:nvSpPr>
          <p:spPr>
            <a:xfrm>
              <a:off x="3419913" y="1176413"/>
              <a:ext cx="2072215" cy="2253977"/>
            </a:xfrm>
            <a:custGeom>
              <a:avLst/>
              <a:gdLst>
                <a:gd name="connsiteX0" fmla="*/ 0 w 2736309"/>
                <a:gd name="connsiteY0" fmla="*/ 885822 h 1771643"/>
                <a:gd name="connsiteX1" fmla="*/ 624582 w 2736309"/>
                <a:gd name="connsiteY1" fmla="*/ 142248 h 1771643"/>
                <a:gd name="connsiteX2" fmla="*/ 1368157 w 2736309"/>
                <a:gd name="connsiteY2" fmla="*/ 1 h 1771643"/>
                <a:gd name="connsiteX3" fmla="*/ 2111732 w 2736309"/>
                <a:gd name="connsiteY3" fmla="*/ 142249 h 1771643"/>
                <a:gd name="connsiteX4" fmla="*/ 2736311 w 2736309"/>
                <a:gd name="connsiteY4" fmla="*/ 885825 h 1771643"/>
                <a:gd name="connsiteX5" fmla="*/ 2111730 w 2736309"/>
                <a:gd name="connsiteY5" fmla="*/ 1629400 h 1771643"/>
                <a:gd name="connsiteX6" fmla="*/ 1368155 w 2736309"/>
                <a:gd name="connsiteY6" fmla="*/ 1771647 h 1771643"/>
                <a:gd name="connsiteX7" fmla="*/ 624580 w 2736309"/>
                <a:gd name="connsiteY7" fmla="*/ 1629399 h 1771643"/>
                <a:gd name="connsiteX8" fmla="*/ 0 w 2736309"/>
                <a:gd name="connsiteY8" fmla="*/ 885823 h 1771643"/>
                <a:gd name="connsiteX9" fmla="*/ 0 w 2736309"/>
                <a:gd name="connsiteY9" fmla="*/ 885822 h 177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6309" h="1771643">
                  <a:moveTo>
                    <a:pt x="0" y="885822"/>
                  </a:moveTo>
                  <a:cubicBezTo>
                    <a:pt x="1" y="585430"/>
                    <a:pt x="235129" y="305507"/>
                    <a:pt x="624582" y="142248"/>
                  </a:cubicBezTo>
                  <a:cubicBezTo>
                    <a:pt x="846069" y="49401"/>
                    <a:pt x="1104299" y="1"/>
                    <a:pt x="1368157" y="1"/>
                  </a:cubicBezTo>
                  <a:cubicBezTo>
                    <a:pt x="1632015" y="1"/>
                    <a:pt x="1890245" y="49401"/>
                    <a:pt x="2111732" y="142249"/>
                  </a:cubicBezTo>
                  <a:cubicBezTo>
                    <a:pt x="2501185" y="305509"/>
                    <a:pt x="2736312" y="585433"/>
                    <a:pt x="2736311" y="885825"/>
                  </a:cubicBezTo>
                  <a:cubicBezTo>
                    <a:pt x="2736311" y="1186217"/>
                    <a:pt x="2501183" y="1466141"/>
                    <a:pt x="2111730" y="1629400"/>
                  </a:cubicBezTo>
                  <a:cubicBezTo>
                    <a:pt x="1890243" y="1722248"/>
                    <a:pt x="1632013" y="1771647"/>
                    <a:pt x="1368155" y="1771647"/>
                  </a:cubicBezTo>
                  <a:cubicBezTo>
                    <a:pt x="1104297" y="1771647"/>
                    <a:pt x="846067" y="1722247"/>
                    <a:pt x="624580" y="1629399"/>
                  </a:cubicBezTo>
                  <a:cubicBezTo>
                    <a:pt x="235127" y="1466140"/>
                    <a:pt x="0" y="1186215"/>
                    <a:pt x="0" y="885823"/>
                  </a:cubicBezTo>
                  <a:lnTo>
                    <a:pt x="0" y="88582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6923" tIns="335651" rIns="476923" bIns="33565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b="1" kern="1200" dirty="0" smtClean="0">
                  <a:solidFill>
                    <a:srgbClr val="7030A0"/>
                  </a:solidFill>
                </a:rPr>
                <a:t>Примерная схема прогулки-похода</a:t>
              </a:r>
              <a:endParaRPr lang="ru-RU" sz="2600" b="1" kern="1200" dirty="0">
                <a:solidFill>
                  <a:srgbClr val="7030A0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377005" y="162519"/>
              <a:ext cx="1928812" cy="2211317"/>
            </a:xfrm>
            <a:custGeom>
              <a:avLst/>
              <a:gdLst>
                <a:gd name="connsiteX0" fmla="*/ 0 w 1928812"/>
                <a:gd name="connsiteY0" fmla="*/ 482203 h 964406"/>
                <a:gd name="connsiteX1" fmla="*/ 533112 w 1928812"/>
                <a:gd name="connsiteY1" fmla="*/ 50908 h 964406"/>
                <a:gd name="connsiteX2" fmla="*/ 964407 w 1928812"/>
                <a:gd name="connsiteY2" fmla="*/ 1 h 964406"/>
                <a:gd name="connsiteX3" fmla="*/ 1395703 w 1928812"/>
                <a:gd name="connsiteY3" fmla="*/ 50909 h 964406"/>
                <a:gd name="connsiteX4" fmla="*/ 1928813 w 1928812"/>
                <a:gd name="connsiteY4" fmla="*/ 482206 h 964406"/>
                <a:gd name="connsiteX5" fmla="*/ 1395702 w 1928812"/>
                <a:gd name="connsiteY5" fmla="*/ 913502 h 964406"/>
                <a:gd name="connsiteX6" fmla="*/ 964406 w 1928812"/>
                <a:gd name="connsiteY6" fmla="*/ 964409 h 964406"/>
                <a:gd name="connsiteX7" fmla="*/ 533110 w 1928812"/>
                <a:gd name="connsiteY7" fmla="*/ 913501 h 964406"/>
                <a:gd name="connsiteX8" fmla="*/ 0 w 1928812"/>
                <a:gd name="connsiteY8" fmla="*/ 482205 h 964406"/>
                <a:gd name="connsiteX9" fmla="*/ 0 w 1928812"/>
                <a:gd name="connsiteY9" fmla="*/ 482203 h 9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812" h="964406">
                  <a:moveTo>
                    <a:pt x="0" y="482203"/>
                  </a:moveTo>
                  <a:cubicBezTo>
                    <a:pt x="1" y="299558"/>
                    <a:pt x="206386" y="132589"/>
                    <a:pt x="533112" y="50908"/>
                  </a:cubicBezTo>
                  <a:cubicBezTo>
                    <a:pt x="667025" y="17430"/>
                    <a:pt x="814688" y="1"/>
                    <a:pt x="964407" y="1"/>
                  </a:cubicBezTo>
                  <a:cubicBezTo>
                    <a:pt x="1114126" y="1"/>
                    <a:pt x="1261790" y="17430"/>
                    <a:pt x="1395703" y="50909"/>
                  </a:cubicBezTo>
                  <a:cubicBezTo>
                    <a:pt x="1722429" y="132591"/>
                    <a:pt x="1928814" y="299560"/>
                    <a:pt x="1928813" y="482206"/>
                  </a:cubicBezTo>
                  <a:cubicBezTo>
                    <a:pt x="1928813" y="664851"/>
                    <a:pt x="1722428" y="831820"/>
                    <a:pt x="1395702" y="913502"/>
                  </a:cubicBezTo>
                  <a:cubicBezTo>
                    <a:pt x="1261789" y="946980"/>
                    <a:pt x="1114126" y="964409"/>
                    <a:pt x="964406" y="964409"/>
                  </a:cubicBezTo>
                  <a:cubicBezTo>
                    <a:pt x="814687" y="964409"/>
                    <a:pt x="667023" y="946980"/>
                    <a:pt x="533110" y="913501"/>
                  </a:cubicBezTo>
                  <a:cubicBezTo>
                    <a:pt x="206384" y="831819"/>
                    <a:pt x="-1" y="664850"/>
                    <a:pt x="0" y="482205"/>
                  </a:cubicBezTo>
                  <a:lnTo>
                    <a:pt x="0" y="4822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68" tIns="217434" rIns="358668" bIns="2174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779935" y="2655584"/>
              <a:ext cx="2007652" cy="2394850"/>
            </a:xfrm>
            <a:custGeom>
              <a:avLst/>
              <a:gdLst>
                <a:gd name="connsiteX0" fmla="*/ 0 w 1928812"/>
                <a:gd name="connsiteY0" fmla="*/ 482203 h 964406"/>
                <a:gd name="connsiteX1" fmla="*/ 533112 w 1928812"/>
                <a:gd name="connsiteY1" fmla="*/ 50908 h 964406"/>
                <a:gd name="connsiteX2" fmla="*/ 964407 w 1928812"/>
                <a:gd name="connsiteY2" fmla="*/ 1 h 964406"/>
                <a:gd name="connsiteX3" fmla="*/ 1395703 w 1928812"/>
                <a:gd name="connsiteY3" fmla="*/ 50909 h 964406"/>
                <a:gd name="connsiteX4" fmla="*/ 1928813 w 1928812"/>
                <a:gd name="connsiteY4" fmla="*/ 482206 h 964406"/>
                <a:gd name="connsiteX5" fmla="*/ 1395702 w 1928812"/>
                <a:gd name="connsiteY5" fmla="*/ 913502 h 964406"/>
                <a:gd name="connsiteX6" fmla="*/ 964406 w 1928812"/>
                <a:gd name="connsiteY6" fmla="*/ 964409 h 964406"/>
                <a:gd name="connsiteX7" fmla="*/ 533110 w 1928812"/>
                <a:gd name="connsiteY7" fmla="*/ 913501 h 964406"/>
                <a:gd name="connsiteX8" fmla="*/ 0 w 1928812"/>
                <a:gd name="connsiteY8" fmla="*/ 482205 h 964406"/>
                <a:gd name="connsiteX9" fmla="*/ 0 w 1928812"/>
                <a:gd name="connsiteY9" fmla="*/ 482203 h 9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812" h="964406">
                  <a:moveTo>
                    <a:pt x="0" y="482203"/>
                  </a:moveTo>
                  <a:cubicBezTo>
                    <a:pt x="1" y="299558"/>
                    <a:pt x="206386" y="132589"/>
                    <a:pt x="533112" y="50908"/>
                  </a:cubicBezTo>
                  <a:cubicBezTo>
                    <a:pt x="667025" y="17430"/>
                    <a:pt x="814688" y="1"/>
                    <a:pt x="964407" y="1"/>
                  </a:cubicBezTo>
                  <a:cubicBezTo>
                    <a:pt x="1114126" y="1"/>
                    <a:pt x="1261790" y="17430"/>
                    <a:pt x="1395703" y="50909"/>
                  </a:cubicBezTo>
                  <a:cubicBezTo>
                    <a:pt x="1722429" y="132591"/>
                    <a:pt x="1928814" y="299560"/>
                    <a:pt x="1928813" y="482206"/>
                  </a:cubicBezTo>
                  <a:cubicBezTo>
                    <a:pt x="1928813" y="664851"/>
                    <a:pt x="1722428" y="831820"/>
                    <a:pt x="1395702" y="913502"/>
                  </a:cubicBezTo>
                  <a:cubicBezTo>
                    <a:pt x="1261789" y="946980"/>
                    <a:pt x="1114126" y="964409"/>
                    <a:pt x="964406" y="964409"/>
                  </a:cubicBezTo>
                  <a:cubicBezTo>
                    <a:pt x="814687" y="964409"/>
                    <a:pt x="667023" y="946980"/>
                    <a:pt x="533110" y="913501"/>
                  </a:cubicBezTo>
                  <a:cubicBezTo>
                    <a:pt x="206384" y="831819"/>
                    <a:pt x="-1" y="664850"/>
                    <a:pt x="0" y="482205"/>
                  </a:cubicBezTo>
                  <a:lnTo>
                    <a:pt x="0" y="4822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68" tIns="217434" rIns="358668" bIns="2174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059891" y="2702211"/>
              <a:ext cx="2249853" cy="2476200"/>
            </a:xfrm>
            <a:custGeom>
              <a:avLst/>
              <a:gdLst>
                <a:gd name="connsiteX0" fmla="*/ 0 w 1928812"/>
                <a:gd name="connsiteY0" fmla="*/ 482203 h 964406"/>
                <a:gd name="connsiteX1" fmla="*/ 533112 w 1928812"/>
                <a:gd name="connsiteY1" fmla="*/ 50908 h 964406"/>
                <a:gd name="connsiteX2" fmla="*/ 964407 w 1928812"/>
                <a:gd name="connsiteY2" fmla="*/ 1 h 964406"/>
                <a:gd name="connsiteX3" fmla="*/ 1395703 w 1928812"/>
                <a:gd name="connsiteY3" fmla="*/ 50909 h 964406"/>
                <a:gd name="connsiteX4" fmla="*/ 1928813 w 1928812"/>
                <a:gd name="connsiteY4" fmla="*/ 482206 h 964406"/>
                <a:gd name="connsiteX5" fmla="*/ 1395702 w 1928812"/>
                <a:gd name="connsiteY5" fmla="*/ 913502 h 964406"/>
                <a:gd name="connsiteX6" fmla="*/ 964406 w 1928812"/>
                <a:gd name="connsiteY6" fmla="*/ 964409 h 964406"/>
                <a:gd name="connsiteX7" fmla="*/ 533110 w 1928812"/>
                <a:gd name="connsiteY7" fmla="*/ 913501 h 964406"/>
                <a:gd name="connsiteX8" fmla="*/ 0 w 1928812"/>
                <a:gd name="connsiteY8" fmla="*/ 482205 h 964406"/>
                <a:gd name="connsiteX9" fmla="*/ 0 w 1928812"/>
                <a:gd name="connsiteY9" fmla="*/ 482203 h 9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812" h="964406">
                  <a:moveTo>
                    <a:pt x="0" y="482203"/>
                  </a:moveTo>
                  <a:cubicBezTo>
                    <a:pt x="1" y="299558"/>
                    <a:pt x="206386" y="132589"/>
                    <a:pt x="533112" y="50908"/>
                  </a:cubicBezTo>
                  <a:cubicBezTo>
                    <a:pt x="667025" y="17430"/>
                    <a:pt x="814688" y="1"/>
                    <a:pt x="964407" y="1"/>
                  </a:cubicBezTo>
                  <a:cubicBezTo>
                    <a:pt x="1114126" y="1"/>
                    <a:pt x="1261790" y="17430"/>
                    <a:pt x="1395703" y="50909"/>
                  </a:cubicBezTo>
                  <a:cubicBezTo>
                    <a:pt x="1722429" y="132591"/>
                    <a:pt x="1928814" y="299560"/>
                    <a:pt x="1928813" y="482206"/>
                  </a:cubicBezTo>
                  <a:cubicBezTo>
                    <a:pt x="1928813" y="664851"/>
                    <a:pt x="1722428" y="831820"/>
                    <a:pt x="1395702" y="913502"/>
                  </a:cubicBezTo>
                  <a:cubicBezTo>
                    <a:pt x="1261789" y="946980"/>
                    <a:pt x="1114126" y="964409"/>
                    <a:pt x="964406" y="964409"/>
                  </a:cubicBezTo>
                  <a:cubicBezTo>
                    <a:pt x="814687" y="964409"/>
                    <a:pt x="667023" y="946980"/>
                    <a:pt x="533110" y="913501"/>
                  </a:cubicBezTo>
                  <a:cubicBezTo>
                    <a:pt x="206384" y="831819"/>
                    <a:pt x="-1" y="664850"/>
                    <a:pt x="0" y="482205"/>
                  </a:cubicBezTo>
                  <a:lnTo>
                    <a:pt x="0" y="4822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68" tIns="217434" rIns="358668" bIns="2174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 rot="20439045">
              <a:off x="5593769" y="4758785"/>
              <a:ext cx="520417" cy="413044"/>
            </a:xfrm>
            <a:custGeom>
              <a:avLst/>
              <a:gdLst>
                <a:gd name="connsiteX0" fmla="*/ 0 w 636822"/>
                <a:gd name="connsiteY0" fmla="*/ 168771 h 337542"/>
                <a:gd name="connsiteX1" fmla="*/ 168771 w 636822"/>
                <a:gd name="connsiteY1" fmla="*/ 0 h 337542"/>
                <a:gd name="connsiteX2" fmla="*/ 168771 w 636822"/>
                <a:gd name="connsiteY2" fmla="*/ 67508 h 337542"/>
                <a:gd name="connsiteX3" fmla="*/ 468051 w 636822"/>
                <a:gd name="connsiteY3" fmla="*/ 67508 h 337542"/>
                <a:gd name="connsiteX4" fmla="*/ 468051 w 636822"/>
                <a:gd name="connsiteY4" fmla="*/ 0 h 337542"/>
                <a:gd name="connsiteX5" fmla="*/ 636822 w 636822"/>
                <a:gd name="connsiteY5" fmla="*/ 168771 h 337542"/>
                <a:gd name="connsiteX6" fmla="*/ 468051 w 636822"/>
                <a:gd name="connsiteY6" fmla="*/ 337542 h 337542"/>
                <a:gd name="connsiteX7" fmla="*/ 468051 w 636822"/>
                <a:gd name="connsiteY7" fmla="*/ 270034 h 337542"/>
                <a:gd name="connsiteX8" fmla="*/ 168771 w 636822"/>
                <a:gd name="connsiteY8" fmla="*/ 270034 h 337542"/>
                <a:gd name="connsiteX9" fmla="*/ 168771 w 636822"/>
                <a:gd name="connsiteY9" fmla="*/ 337542 h 337542"/>
                <a:gd name="connsiteX10" fmla="*/ 0 w 636822"/>
                <a:gd name="connsiteY10" fmla="*/ 168771 h 33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6822" h="337542">
                  <a:moveTo>
                    <a:pt x="636822" y="168771"/>
                  </a:moveTo>
                  <a:lnTo>
                    <a:pt x="468051" y="337542"/>
                  </a:lnTo>
                  <a:lnTo>
                    <a:pt x="468051" y="270034"/>
                  </a:lnTo>
                  <a:lnTo>
                    <a:pt x="168771" y="270034"/>
                  </a:lnTo>
                  <a:lnTo>
                    <a:pt x="168771" y="337542"/>
                  </a:lnTo>
                  <a:lnTo>
                    <a:pt x="0" y="168771"/>
                  </a:lnTo>
                  <a:lnTo>
                    <a:pt x="168771" y="0"/>
                  </a:lnTo>
                  <a:lnTo>
                    <a:pt x="168771" y="67508"/>
                  </a:lnTo>
                  <a:lnTo>
                    <a:pt x="468051" y="67508"/>
                  </a:lnTo>
                  <a:lnTo>
                    <a:pt x="468051" y="0"/>
                  </a:lnTo>
                  <a:lnTo>
                    <a:pt x="636822" y="16877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263" tIns="67508" rIns="101263" bIns="6750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1497898" y="162519"/>
              <a:ext cx="2026715" cy="2211318"/>
            </a:xfrm>
            <a:custGeom>
              <a:avLst/>
              <a:gdLst>
                <a:gd name="connsiteX0" fmla="*/ 0 w 1928812"/>
                <a:gd name="connsiteY0" fmla="*/ 482203 h 964406"/>
                <a:gd name="connsiteX1" fmla="*/ 533112 w 1928812"/>
                <a:gd name="connsiteY1" fmla="*/ 50908 h 964406"/>
                <a:gd name="connsiteX2" fmla="*/ 964407 w 1928812"/>
                <a:gd name="connsiteY2" fmla="*/ 1 h 964406"/>
                <a:gd name="connsiteX3" fmla="*/ 1395703 w 1928812"/>
                <a:gd name="connsiteY3" fmla="*/ 50909 h 964406"/>
                <a:gd name="connsiteX4" fmla="*/ 1928813 w 1928812"/>
                <a:gd name="connsiteY4" fmla="*/ 482206 h 964406"/>
                <a:gd name="connsiteX5" fmla="*/ 1395702 w 1928812"/>
                <a:gd name="connsiteY5" fmla="*/ 913502 h 964406"/>
                <a:gd name="connsiteX6" fmla="*/ 964406 w 1928812"/>
                <a:gd name="connsiteY6" fmla="*/ 964409 h 964406"/>
                <a:gd name="connsiteX7" fmla="*/ 533110 w 1928812"/>
                <a:gd name="connsiteY7" fmla="*/ 913501 h 964406"/>
                <a:gd name="connsiteX8" fmla="*/ 0 w 1928812"/>
                <a:gd name="connsiteY8" fmla="*/ 482205 h 964406"/>
                <a:gd name="connsiteX9" fmla="*/ 0 w 1928812"/>
                <a:gd name="connsiteY9" fmla="*/ 482203 h 9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812" h="964406">
                  <a:moveTo>
                    <a:pt x="0" y="482203"/>
                  </a:moveTo>
                  <a:cubicBezTo>
                    <a:pt x="1" y="299558"/>
                    <a:pt x="206386" y="132589"/>
                    <a:pt x="533112" y="50908"/>
                  </a:cubicBezTo>
                  <a:cubicBezTo>
                    <a:pt x="667025" y="17430"/>
                    <a:pt x="814688" y="1"/>
                    <a:pt x="964407" y="1"/>
                  </a:cubicBezTo>
                  <a:cubicBezTo>
                    <a:pt x="1114126" y="1"/>
                    <a:pt x="1261790" y="17430"/>
                    <a:pt x="1395703" y="50909"/>
                  </a:cubicBezTo>
                  <a:cubicBezTo>
                    <a:pt x="1722429" y="132591"/>
                    <a:pt x="1928814" y="299560"/>
                    <a:pt x="1928813" y="482206"/>
                  </a:cubicBezTo>
                  <a:cubicBezTo>
                    <a:pt x="1928813" y="664851"/>
                    <a:pt x="1722428" y="831820"/>
                    <a:pt x="1395702" y="913502"/>
                  </a:cubicBezTo>
                  <a:cubicBezTo>
                    <a:pt x="1261789" y="946980"/>
                    <a:pt x="1114126" y="964409"/>
                    <a:pt x="964406" y="964409"/>
                  </a:cubicBezTo>
                  <a:cubicBezTo>
                    <a:pt x="814687" y="964409"/>
                    <a:pt x="667023" y="946980"/>
                    <a:pt x="533110" y="913501"/>
                  </a:cubicBezTo>
                  <a:cubicBezTo>
                    <a:pt x="206384" y="831819"/>
                    <a:pt x="-1" y="664850"/>
                    <a:pt x="0" y="482205"/>
                  </a:cubicBezTo>
                  <a:lnTo>
                    <a:pt x="0" y="4822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68" tIns="217434" rIns="358668" bIns="2174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  <p:sp>
          <p:nvSpPr>
            <p:cNvPr id="10" name="Полилиния 9"/>
            <p:cNvSpPr/>
            <p:nvPr/>
          </p:nvSpPr>
          <p:spPr>
            <a:xfrm rot="476328">
              <a:off x="3064754" y="4754881"/>
              <a:ext cx="520417" cy="413042"/>
            </a:xfrm>
            <a:custGeom>
              <a:avLst/>
              <a:gdLst>
                <a:gd name="connsiteX0" fmla="*/ 0 w 636822"/>
                <a:gd name="connsiteY0" fmla="*/ 168771 h 337542"/>
                <a:gd name="connsiteX1" fmla="*/ 168771 w 636822"/>
                <a:gd name="connsiteY1" fmla="*/ 0 h 337542"/>
                <a:gd name="connsiteX2" fmla="*/ 168771 w 636822"/>
                <a:gd name="connsiteY2" fmla="*/ 67508 h 337542"/>
                <a:gd name="connsiteX3" fmla="*/ 468051 w 636822"/>
                <a:gd name="connsiteY3" fmla="*/ 67508 h 337542"/>
                <a:gd name="connsiteX4" fmla="*/ 468051 w 636822"/>
                <a:gd name="connsiteY4" fmla="*/ 0 h 337542"/>
                <a:gd name="connsiteX5" fmla="*/ 636822 w 636822"/>
                <a:gd name="connsiteY5" fmla="*/ 168771 h 337542"/>
                <a:gd name="connsiteX6" fmla="*/ 468051 w 636822"/>
                <a:gd name="connsiteY6" fmla="*/ 337542 h 337542"/>
                <a:gd name="connsiteX7" fmla="*/ 468051 w 636822"/>
                <a:gd name="connsiteY7" fmla="*/ 270034 h 337542"/>
                <a:gd name="connsiteX8" fmla="*/ 168771 w 636822"/>
                <a:gd name="connsiteY8" fmla="*/ 270034 h 337542"/>
                <a:gd name="connsiteX9" fmla="*/ 168771 w 636822"/>
                <a:gd name="connsiteY9" fmla="*/ 337542 h 337542"/>
                <a:gd name="connsiteX10" fmla="*/ 0 w 636822"/>
                <a:gd name="connsiteY10" fmla="*/ 168771 h 33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6822" h="337542">
                  <a:moveTo>
                    <a:pt x="636822" y="168771"/>
                  </a:moveTo>
                  <a:lnTo>
                    <a:pt x="468051" y="337542"/>
                  </a:lnTo>
                  <a:lnTo>
                    <a:pt x="468051" y="270034"/>
                  </a:lnTo>
                  <a:lnTo>
                    <a:pt x="168771" y="270034"/>
                  </a:lnTo>
                  <a:lnTo>
                    <a:pt x="168771" y="337542"/>
                  </a:lnTo>
                  <a:lnTo>
                    <a:pt x="0" y="168771"/>
                  </a:lnTo>
                  <a:lnTo>
                    <a:pt x="168771" y="0"/>
                  </a:lnTo>
                  <a:lnTo>
                    <a:pt x="168771" y="67508"/>
                  </a:lnTo>
                  <a:lnTo>
                    <a:pt x="468051" y="67508"/>
                  </a:lnTo>
                  <a:lnTo>
                    <a:pt x="468051" y="0"/>
                  </a:lnTo>
                  <a:lnTo>
                    <a:pt x="636822" y="16877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263" tIns="67507" rIns="101264" bIns="6750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3419872" y="4221088"/>
            <a:ext cx="2727545" cy="2475656"/>
          </a:xfrm>
          <a:custGeom>
            <a:avLst/>
            <a:gdLst>
              <a:gd name="connsiteX0" fmla="*/ 0 w 1928812"/>
              <a:gd name="connsiteY0" fmla="*/ 482203 h 964406"/>
              <a:gd name="connsiteX1" fmla="*/ 533112 w 1928812"/>
              <a:gd name="connsiteY1" fmla="*/ 50908 h 964406"/>
              <a:gd name="connsiteX2" fmla="*/ 964407 w 1928812"/>
              <a:gd name="connsiteY2" fmla="*/ 1 h 964406"/>
              <a:gd name="connsiteX3" fmla="*/ 1395703 w 1928812"/>
              <a:gd name="connsiteY3" fmla="*/ 50909 h 964406"/>
              <a:gd name="connsiteX4" fmla="*/ 1928813 w 1928812"/>
              <a:gd name="connsiteY4" fmla="*/ 482206 h 964406"/>
              <a:gd name="connsiteX5" fmla="*/ 1395702 w 1928812"/>
              <a:gd name="connsiteY5" fmla="*/ 913502 h 964406"/>
              <a:gd name="connsiteX6" fmla="*/ 964406 w 1928812"/>
              <a:gd name="connsiteY6" fmla="*/ 964409 h 964406"/>
              <a:gd name="connsiteX7" fmla="*/ 533110 w 1928812"/>
              <a:gd name="connsiteY7" fmla="*/ 913501 h 964406"/>
              <a:gd name="connsiteX8" fmla="*/ 0 w 1928812"/>
              <a:gd name="connsiteY8" fmla="*/ 482205 h 964406"/>
              <a:gd name="connsiteX9" fmla="*/ 0 w 1928812"/>
              <a:gd name="connsiteY9" fmla="*/ 482203 h 96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8812" h="964406">
                <a:moveTo>
                  <a:pt x="0" y="482203"/>
                </a:moveTo>
                <a:cubicBezTo>
                  <a:pt x="1" y="299558"/>
                  <a:pt x="206386" y="132589"/>
                  <a:pt x="533112" y="50908"/>
                </a:cubicBezTo>
                <a:cubicBezTo>
                  <a:pt x="667025" y="17430"/>
                  <a:pt x="814688" y="1"/>
                  <a:pt x="964407" y="1"/>
                </a:cubicBezTo>
                <a:cubicBezTo>
                  <a:pt x="1114126" y="1"/>
                  <a:pt x="1261790" y="17430"/>
                  <a:pt x="1395703" y="50909"/>
                </a:cubicBezTo>
                <a:cubicBezTo>
                  <a:pt x="1722429" y="132591"/>
                  <a:pt x="1928814" y="299560"/>
                  <a:pt x="1928813" y="482206"/>
                </a:cubicBezTo>
                <a:cubicBezTo>
                  <a:pt x="1928813" y="664851"/>
                  <a:pt x="1722428" y="831820"/>
                  <a:pt x="1395702" y="913502"/>
                </a:cubicBezTo>
                <a:cubicBezTo>
                  <a:pt x="1261789" y="946980"/>
                  <a:pt x="1114126" y="964409"/>
                  <a:pt x="964406" y="964409"/>
                </a:cubicBezTo>
                <a:cubicBezTo>
                  <a:pt x="814687" y="964409"/>
                  <a:pt x="667023" y="946980"/>
                  <a:pt x="533110" y="913501"/>
                </a:cubicBezTo>
                <a:cubicBezTo>
                  <a:pt x="206384" y="831819"/>
                  <a:pt x="-1" y="664850"/>
                  <a:pt x="0" y="482205"/>
                </a:cubicBezTo>
                <a:lnTo>
                  <a:pt x="0" y="4822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8668" tIns="217434" rIns="358668" bIns="217434" numCol="1" spcCol="1270" anchor="ctr" anchorCtr="0"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Комплекс игр и упражнений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(25-30 минут).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980728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Сбор и движение</a:t>
            </a:r>
          </a:p>
          <a:p>
            <a:pPr algn="ctr"/>
            <a:r>
              <a:rPr lang="ru-RU" dirty="0" smtClean="0"/>
              <a:t> до первого привала </a:t>
            </a:r>
          </a:p>
          <a:p>
            <a:pPr algn="ctr"/>
            <a:r>
              <a:rPr lang="ru-RU" dirty="0" smtClean="0"/>
              <a:t>(15-30 минут)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4293096"/>
            <a:ext cx="208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Остановка, привал </a:t>
            </a:r>
          </a:p>
          <a:p>
            <a:pPr algn="ctr"/>
            <a:r>
              <a:rPr lang="ru-RU" dirty="0" smtClean="0"/>
              <a:t>(10-20 минут). </a:t>
            </a:r>
          </a:p>
          <a:p>
            <a:pPr algn="ctr"/>
            <a:r>
              <a:rPr lang="ru-RU" dirty="0" smtClean="0"/>
              <a:t>Природоведческая </a:t>
            </a:r>
          </a:p>
          <a:p>
            <a:pPr algn="ctr"/>
            <a:r>
              <a:rPr lang="ru-RU" dirty="0" smtClean="0"/>
              <a:t>деятельность.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60232" y="4077072"/>
            <a:ext cx="201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Самостоятельная </a:t>
            </a:r>
          </a:p>
          <a:p>
            <a:pPr algn="ctr"/>
            <a:r>
              <a:rPr lang="ru-RU" dirty="0" smtClean="0"/>
              <a:t>деятельность </a:t>
            </a:r>
          </a:p>
          <a:p>
            <a:pPr algn="ctr"/>
            <a:r>
              <a:rPr lang="ru-RU" dirty="0" smtClean="0"/>
              <a:t>Детей</a:t>
            </a:r>
          </a:p>
          <a:p>
            <a:pPr algn="ctr"/>
            <a:r>
              <a:rPr lang="ru-RU" dirty="0" smtClean="0"/>
              <a:t> (15-20 минут)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300192" y="1052736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Сбор детей и </a:t>
            </a:r>
          </a:p>
          <a:p>
            <a:r>
              <a:rPr lang="ru-RU" dirty="0" smtClean="0"/>
              <a:t>возвращение </a:t>
            </a:r>
          </a:p>
          <a:p>
            <a:r>
              <a:rPr lang="ru-RU" dirty="0" smtClean="0"/>
              <a:t>в детский сад</a:t>
            </a:r>
          </a:p>
          <a:p>
            <a:r>
              <a:rPr lang="ru-RU" dirty="0" smtClean="0"/>
              <a:t> (15-30 минут).</a:t>
            </a:r>
          </a:p>
        </p:txBody>
      </p:sp>
      <p:sp>
        <p:nvSpPr>
          <p:cNvPr id="22" name="Полилиния 21"/>
          <p:cNvSpPr/>
          <p:nvPr/>
        </p:nvSpPr>
        <p:spPr>
          <a:xfrm rot="16603052">
            <a:off x="613987" y="2913982"/>
            <a:ext cx="684449" cy="468440"/>
          </a:xfrm>
          <a:custGeom>
            <a:avLst/>
            <a:gdLst>
              <a:gd name="connsiteX0" fmla="*/ 0 w 636822"/>
              <a:gd name="connsiteY0" fmla="*/ 168771 h 337542"/>
              <a:gd name="connsiteX1" fmla="*/ 168771 w 636822"/>
              <a:gd name="connsiteY1" fmla="*/ 0 h 337542"/>
              <a:gd name="connsiteX2" fmla="*/ 168771 w 636822"/>
              <a:gd name="connsiteY2" fmla="*/ 67508 h 337542"/>
              <a:gd name="connsiteX3" fmla="*/ 468051 w 636822"/>
              <a:gd name="connsiteY3" fmla="*/ 67508 h 337542"/>
              <a:gd name="connsiteX4" fmla="*/ 468051 w 636822"/>
              <a:gd name="connsiteY4" fmla="*/ 0 h 337542"/>
              <a:gd name="connsiteX5" fmla="*/ 636822 w 636822"/>
              <a:gd name="connsiteY5" fmla="*/ 168771 h 337542"/>
              <a:gd name="connsiteX6" fmla="*/ 468051 w 636822"/>
              <a:gd name="connsiteY6" fmla="*/ 337542 h 337542"/>
              <a:gd name="connsiteX7" fmla="*/ 468051 w 636822"/>
              <a:gd name="connsiteY7" fmla="*/ 270034 h 337542"/>
              <a:gd name="connsiteX8" fmla="*/ 168771 w 636822"/>
              <a:gd name="connsiteY8" fmla="*/ 270034 h 337542"/>
              <a:gd name="connsiteX9" fmla="*/ 168771 w 636822"/>
              <a:gd name="connsiteY9" fmla="*/ 337542 h 337542"/>
              <a:gd name="connsiteX10" fmla="*/ 0 w 636822"/>
              <a:gd name="connsiteY10" fmla="*/ 168771 h 33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6822" h="337542">
                <a:moveTo>
                  <a:pt x="636822" y="168771"/>
                </a:moveTo>
                <a:lnTo>
                  <a:pt x="468051" y="337542"/>
                </a:lnTo>
                <a:lnTo>
                  <a:pt x="468051" y="270034"/>
                </a:lnTo>
                <a:lnTo>
                  <a:pt x="168771" y="270034"/>
                </a:lnTo>
                <a:lnTo>
                  <a:pt x="168771" y="337542"/>
                </a:lnTo>
                <a:lnTo>
                  <a:pt x="0" y="168771"/>
                </a:lnTo>
                <a:lnTo>
                  <a:pt x="168771" y="0"/>
                </a:lnTo>
                <a:lnTo>
                  <a:pt x="168771" y="67508"/>
                </a:lnTo>
                <a:lnTo>
                  <a:pt x="468051" y="67508"/>
                </a:lnTo>
                <a:lnTo>
                  <a:pt x="468051" y="0"/>
                </a:lnTo>
                <a:lnTo>
                  <a:pt x="636822" y="16877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263" tIns="67507" rIns="101264" bIns="675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/>
          </a:p>
        </p:txBody>
      </p:sp>
      <p:sp>
        <p:nvSpPr>
          <p:cNvPr id="23" name="Полилиния 22"/>
          <p:cNvSpPr/>
          <p:nvPr/>
        </p:nvSpPr>
        <p:spPr>
          <a:xfrm rot="4342975">
            <a:off x="7870634" y="2737070"/>
            <a:ext cx="684449" cy="468442"/>
          </a:xfrm>
          <a:custGeom>
            <a:avLst/>
            <a:gdLst>
              <a:gd name="connsiteX0" fmla="*/ 0 w 636822"/>
              <a:gd name="connsiteY0" fmla="*/ 168771 h 337542"/>
              <a:gd name="connsiteX1" fmla="*/ 168771 w 636822"/>
              <a:gd name="connsiteY1" fmla="*/ 0 h 337542"/>
              <a:gd name="connsiteX2" fmla="*/ 168771 w 636822"/>
              <a:gd name="connsiteY2" fmla="*/ 67508 h 337542"/>
              <a:gd name="connsiteX3" fmla="*/ 468051 w 636822"/>
              <a:gd name="connsiteY3" fmla="*/ 67508 h 337542"/>
              <a:gd name="connsiteX4" fmla="*/ 468051 w 636822"/>
              <a:gd name="connsiteY4" fmla="*/ 0 h 337542"/>
              <a:gd name="connsiteX5" fmla="*/ 636822 w 636822"/>
              <a:gd name="connsiteY5" fmla="*/ 168771 h 337542"/>
              <a:gd name="connsiteX6" fmla="*/ 468051 w 636822"/>
              <a:gd name="connsiteY6" fmla="*/ 337542 h 337542"/>
              <a:gd name="connsiteX7" fmla="*/ 468051 w 636822"/>
              <a:gd name="connsiteY7" fmla="*/ 270034 h 337542"/>
              <a:gd name="connsiteX8" fmla="*/ 168771 w 636822"/>
              <a:gd name="connsiteY8" fmla="*/ 270034 h 337542"/>
              <a:gd name="connsiteX9" fmla="*/ 168771 w 636822"/>
              <a:gd name="connsiteY9" fmla="*/ 337542 h 337542"/>
              <a:gd name="connsiteX10" fmla="*/ 0 w 636822"/>
              <a:gd name="connsiteY10" fmla="*/ 168771 h 33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6822" h="337542">
                <a:moveTo>
                  <a:pt x="636822" y="168771"/>
                </a:moveTo>
                <a:lnTo>
                  <a:pt x="468051" y="337542"/>
                </a:lnTo>
                <a:lnTo>
                  <a:pt x="468051" y="270034"/>
                </a:lnTo>
                <a:lnTo>
                  <a:pt x="168771" y="270034"/>
                </a:lnTo>
                <a:lnTo>
                  <a:pt x="168771" y="337542"/>
                </a:lnTo>
                <a:lnTo>
                  <a:pt x="0" y="168771"/>
                </a:lnTo>
                <a:lnTo>
                  <a:pt x="168771" y="0"/>
                </a:lnTo>
                <a:lnTo>
                  <a:pt x="168771" y="67508"/>
                </a:lnTo>
                <a:lnTo>
                  <a:pt x="468051" y="67508"/>
                </a:lnTo>
                <a:lnTo>
                  <a:pt x="468051" y="0"/>
                </a:lnTo>
                <a:lnTo>
                  <a:pt x="636822" y="16877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263" tIns="67508" rIns="101263" bIns="675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</TotalTime>
  <Words>1043</Words>
  <Application>Microsoft Office PowerPoint</Application>
  <PresentationFormat>Экран (4:3)</PresentationFormat>
  <Paragraphs>135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Туристическая деятельность в практике дошкольных групп МОАУ «СОШ № 54 г.Орска» </vt:lpstr>
      <vt:lpstr>Слайд 2</vt:lpstr>
      <vt:lpstr>Слайд 3</vt:lpstr>
      <vt:lpstr>Слайд 4</vt:lpstr>
      <vt:lpstr>Основные  задачи  туристической деятельности с дошкольниками:</vt:lpstr>
      <vt:lpstr>Направления краеведо – туристической деятельности</vt:lpstr>
      <vt:lpstr> Прогулки-походы организуются в первую половину дня за счёт времени, отведённого на утреннюю прогулку и физкультурное занятие на воздухе, что позволит детям реализовать свою потребность в ежедневной двигательной активности.   При определении физической нагрузки учитывается ряд факторов: возраст детей, уровень их двигательной активности и подготовленности, состояние здоровья, вид туристской прогулки, погодные и климатические условия.</vt:lpstr>
      <vt:lpstr> Примерный план организации  туристской деятельности в ДОУ </vt:lpstr>
      <vt:lpstr>Слайд 9</vt:lpstr>
      <vt:lpstr>Варианты проведения туристических походов: на улице, в помещении. </vt:lpstr>
      <vt:lpstr>Образовательная деятельность  «Что должно быть в рюкзаке у туриста?» </vt:lpstr>
      <vt:lpstr>Слайд 12</vt:lpstr>
      <vt:lpstr>Слайд 13</vt:lpstr>
      <vt:lpstr>Правила туристят</vt:lpstr>
      <vt:lpstr>Слайд 15</vt:lpstr>
      <vt:lpstr>Слайд 16</vt:lpstr>
      <vt:lpstr>Требования к организации туристической деятельности с детьми 5-7 лет</vt:lpstr>
      <vt:lpstr>Требования к организации туристической деятельности с детьми 5-7 лет</vt:lpstr>
      <vt:lpstr>Слайд 19</vt:lpstr>
      <vt:lpstr>Слайд 20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Физкультурно-оздоровительная работа в условиях малокомплектного сада</dc:title>
  <dc:creator>Светлана</dc:creator>
  <cp:lastModifiedBy>Андрей</cp:lastModifiedBy>
  <cp:revision>282</cp:revision>
  <dcterms:created xsi:type="dcterms:W3CDTF">2016-08-20T05:10:21Z</dcterms:created>
  <dcterms:modified xsi:type="dcterms:W3CDTF">2023-08-28T16:40:43Z</dcterms:modified>
</cp:coreProperties>
</file>