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7" r:id="rId11"/>
    <p:sldId id="275" r:id="rId12"/>
    <p:sldId id="276" r:id="rId13"/>
    <p:sldId id="268" r:id="rId14"/>
    <p:sldId id="270" r:id="rId15"/>
    <p:sldId id="285" r:id="rId16"/>
    <p:sldId id="286" r:id="rId17"/>
    <p:sldId id="277" r:id="rId18"/>
    <p:sldId id="284" r:id="rId19"/>
    <p:sldId id="278" r:id="rId20"/>
    <p:sldId id="281" r:id="rId21"/>
    <p:sldId id="282" r:id="rId22"/>
    <p:sldId id="272" r:id="rId23"/>
    <p:sldId id="287" r:id="rId24"/>
    <p:sldId id="274" r:id="rId25"/>
    <p:sldId id="273" r:id="rId26"/>
    <p:sldId id="279" r:id="rId27"/>
    <p:sldId id="265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256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МДОАУ «Детский сад № 78 «Пчёлка» г. Орска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Музыкальный руководитель Исакова Ирина Васильевна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060849"/>
            <a:ext cx="9144000" cy="31683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Музыкально - игровая деятельность </a:t>
            </a:r>
          </a:p>
          <a:p>
            <a:pPr algn="ctr">
              <a:buNone/>
            </a:pPr>
            <a:r>
              <a:rPr lang="ru-RU" b="1" dirty="0" smtClean="0"/>
              <a:t>детей старшего дошкольного возраста </a:t>
            </a:r>
          </a:p>
          <a:p>
            <a:pPr algn="ctr">
              <a:buNone/>
            </a:pPr>
            <a:r>
              <a:rPr lang="ru-RU" b="1" dirty="0" smtClean="0"/>
              <a:t>как средство развития музыкальной памяти </a:t>
            </a:r>
          </a:p>
          <a:p>
            <a:pPr algn="ctr">
              <a:buNone/>
            </a:pPr>
            <a:r>
              <a:rPr lang="ru-RU" b="1" dirty="0" smtClean="0"/>
              <a:t>и формирования пространственного восприятия.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МДОАУ «Детский сад № 78 «Пчёлка» г. Орска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Музыкальный руководитель Исакова Ирина Васильевна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340768"/>
            <a:ext cx="9144000" cy="43204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Музыкальные игровые задания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для игры «Музыкальный город»</a:t>
            </a:r>
          </a:p>
          <a:p>
            <a:r>
              <a:rPr lang="ru-RU" sz="2600" dirty="0" smtClean="0"/>
              <a:t>Найдите жителя, оказавшегося не в своем доме.</a:t>
            </a:r>
          </a:p>
          <a:p>
            <a:r>
              <a:rPr lang="ru-RU" sz="2600" dirty="0" smtClean="0"/>
              <a:t>Нарисуй крыши для всех домов музыкального города, фломастером, потом голосом.</a:t>
            </a:r>
          </a:p>
          <a:p>
            <a:r>
              <a:rPr lang="ru-RU" sz="2600" dirty="0" smtClean="0"/>
              <a:t>Поймай ритм!</a:t>
            </a:r>
          </a:p>
          <a:p>
            <a:r>
              <a:rPr lang="ru-RU" sz="2600" dirty="0" smtClean="0"/>
              <a:t>Идем в гости по номеру улицы и дома.</a:t>
            </a:r>
          </a:p>
          <a:p>
            <a:r>
              <a:rPr lang="ru-RU" sz="2600" dirty="0" smtClean="0"/>
              <a:t>Из какого дома слышна песенка?</a:t>
            </a:r>
          </a:p>
          <a:p>
            <a:pPr>
              <a:buNone/>
            </a:pP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Игра «Музыкальный город»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Музыкально – игровая деятельность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Irinka\Desktop\Сохраненное изображение 2022-1-26_21-51-37.9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91" y="1341438"/>
            <a:ext cx="8785579" cy="4463826"/>
          </a:xfrm>
          <a:prstGeom prst="rect">
            <a:avLst/>
          </a:prstGeom>
          <a:noFill/>
        </p:spPr>
      </p:pic>
      <p:pic>
        <p:nvPicPr>
          <p:cNvPr id="6" name="Picture 2" descr="C:\Users\Irinka\Desktop\Сохраненное изображение 2022-1-26_21-51-37.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85579" cy="446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Игра «Музыкальный город»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Музыкально – игровая деятельность</a:t>
            </a:r>
          </a:p>
          <a:p>
            <a:pPr algn="ctr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Irinka\Desktop\Сохраненное изображение 2022-1-26_22-8-13.4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328" y="1268760"/>
            <a:ext cx="8760875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Серия картинок для партитуры оркестра. Игра «Кинофильм»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Музыкально – игровая деятельность</a:t>
            </a:r>
          </a:p>
          <a:p>
            <a:pPr algn="ctr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Бланк Игра Кино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7776864" cy="5491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Игра. Кинофильм «Озорная полька»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Музыкально – игровая деятельность</a:t>
            </a:r>
          </a:p>
          <a:p>
            <a:pPr algn="ctr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Содержимое 9" descr="Бланк Игра Кино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034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Игра. Кинофильм «Озорная полька»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Музыкально – игровая деятельность</a:t>
            </a:r>
          </a:p>
          <a:p>
            <a:pPr algn="ctr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79068\Videos\Movavi Screen Recorder\Скриншот 27-01-2022 13.58.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74484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Игра. Кинофильм «Озорная полька»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Музыкально – игровая деятельность</a:t>
            </a:r>
          </a:p>
          <a:p>
            <a:pPr algn="ctr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79068\Videos\Movavi Screen Recorder\Скриншот 27-01-2022 14.02.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064896" cy="5440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Создаем атрибут для игры «Кинофильм»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Музыкально – игровая деятельность</a:t>
            </a:r>
          </a:p>
          <a:p>
            <a:pPr algn="ctr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79068\Documents\ViberDownloads\0-02-05-809ac99e6abc72a4ee09d2c1d3b212077a1f38f1a24a87e332a8f08684b226cc_7fb38c903f5e1f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04865"/>
            <a:ext cx="4320480" cy="3240359"/>
          </a:xfrm>
          <a:prstGeom prst="rect">
            <a:avLst/>
          </a:prstGeom>
          <a:noFill/>
        </p:spPr>
      </p:pic>
      <p:pic>
        <p:nvPicPr>
          <p:cNvPr id="1027" name="Picture 3" descr="C:\Users\79068\Documents\ViberDownloads\0-02-05-2bbf040d668382ad0a4e6892d0d04ecd556b8ad59710d8a5bbd19397222b9406_c59481184f6ba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4495371" cy="3371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Создаем атрибут для игры «Кинофильм»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Музыкально – игровая деятельность</a:t>
            </a:r>
          </a:p>
          <a:p>
            <a:pPr algn="ctr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79068\Documents\ViberDownloads\0-02-05-ddb00fe82678ad9010f7f207c95f0674c7e29691891b491a8042e632c90be3f1_b8c11f17a9dd13b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228142"/>
            <a:ext cx="4464496" cy="3348372"/>
          </a:xfrm>
          <a:prstGeom prst="rect">
            <a:avLst/>
          </a:prstGeom>
          <a:noFill/>
        </p:spPr>
      </p:pic>
      <p:pic>
        <p:nvPicPr>
          <p:cNvPr id="2051" name="Picture 3" descr="C:\Users\79068\Pictures\ки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4403981" cy="3302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МДОАУ «Детский сад № 78 «Пчёлка» г. Орска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Музыкальный руководитель Исакова Ирина Васильевна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052736"/>
            <a:ext cx="9144000" cy="518457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Формирование пространственного восприятия</a:t>
            </a:r>
          </a:p>
          <a:p>
            <a:pPr>
              <a:buNone/>
            </a:pPr>
            <a:r>
              <a:rPr lang="ru-RU" dirty="0" smtClean="0"/>
              <a:t>В дошкольном возрасте дети овладевают многообразием</a:t>
            </a:r>
          </a:p>
          <a:p>
            <a:pPr>
              <a:buNone/>
            </a:pPr>
            <a:r>
              <a:rPr lang="ru-RU" dirty="0" smtClean="0"/>
              <a:t>пространственных обозначений. Не все пространственные</a:t>
            </a:r>
          </a:p>
          <a:p>
            <a:pPr>
              <a:buNone/>
            </a:pPr>
            <a:r>
              <a:rPr lang="ru-RU" dirty="0" smtClean="0"/>
              <a:t>предлоги и наречия легко усваиваются детьми. Некоторыми из</a:t>
            </a:r>
          </a:p>
          <a:p>
            <a:pPr>
              <a:buNone/>
            </a:pPr>
            <a:r>
              <a:rPr lang="ru-RU" dirty="0" smtClean="0"/>
              <a:t>них (такими, как тут, там, здесь, около, на) дети овладевают</a:t>
            </a:r>
          </a:p>
          <a:p>
            <a:pPr>
              <a:buNone/>
            </a:pPr>
            <a:r>
              <a:rPr lang="ru-RU" dirty="0" smtClean="0"/>
              <a:t>очень рано. Другие же обозначения (справа, слева, напротив,</a:t>
            </a:r>
          </a:p>
          <a:p>
            <a:pPr>
              <a:buNone/>
            </a:pPr>
            <a:r>
              <a:rPr lang="ru-RU" dirty="0" smtClean="0"/>
              <a:t>между) часто неизвестны детям даже в конце дошкольного</a:t>
            </a:r>
          </a:p>
          <a:p>
            <a:pPr>
              <a:buNone/>
            </a:pPr>
            <a:r>
              <a:rPr lang="ru-RU" dirty="0" smtClean="0"/>
              <a:t>возраста. Система работы  по развитию у дошкольников</a:t>
            </a:r>
          </a:p>
          <a:p>
            <a:pPr>
              <a:buNone/>
            </a:pPr>
            <a:r>
              <a:rPr lang="ru-RU" dirty="0" smtClean="0"/>
              <a:t>пространственных представлений включает:</a:t>
            </a:r>
          </a:p>
          <a:p>
            <a:r>
              <a:rPr lang="ru-RU" dirty="0" smtClean="0"/>
              <a:t>ориентировку «на себе»; освоение «схемы собственного тела»;</a:t>
            </a:r>
          </a:p>
          <a:p>
            <a:r>
              <a:rPr lang="ru-RU" dirty="0" smtClean="0"/>
              <a:t>ориентировку «на внешних объектах»; </a:t>
            </a:r>
          </a:p>
          <a:p>
            <a:r>
              <a:rPr lang="ru-RU" dirty="0" smtClean="0"/>
              <a:t>определение пространственной </a:t>
            </a:r>
            <a:r>
              <a:rPr lang="ru-RU" dirty="0" err="1" smtClean="0"/>
              <a:t>размещенности</a:t>
            </a:r>
            <a:r>
              <a:rPr lang="ru-RU" dirty="0" smtClean="0"/>
              <a:t> предметов относительно друг друга;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МДОАУ «Детский сад № 78 «Пчёлка» г. Орска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Музыкальный руководитель Исакова Ирина Васильевна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052736"/>
            <a:ext cx="9144000" cy="460851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Игра</a:t>
            </a:r>
            <a:r>
              <a:rPr lang="ru-RU" dirty="0" smtClean="0"/>
              <a:t> - наиболее доступный ребенку и интересный для него способ переработки и выражения впечатлений, знаний и эмоций. 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Музыкальная игра </a:t>
            </a:r>
            <a:r>
              <a:rPr lang="ru-RU" dirty="0" smtClean="0"/>
              <a:t>является средством самовыражения и самореализации ребенка по средствам музыки.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Музыкально-игровая деятельность </a:t>
            </a:r>
            <a:r>
              <a:rPr lang="ru-RU" dirty="0" smtClean="0"/>
              <a:t>дошкольников — это различные способы, игровые приемы, средства познания детьми музыкального искусства через игру (а через него и окружающей жизни, и самого себя), с помощью которых осуществляется музыкальное и общее развитие.</a:t>
            </a:r>
          </a:p>
          <a:p>
            <a:pPr algn="ctr"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Игры для тренировки ориентирования в пространстве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Формирование пространственного восприятия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484784"/>
            <a:ext cx="9144000" cy="4392488"/>
          </a:xfrm>
        </p:spPr>
        <p:txBody>
          <a:bodyPr numCol="2"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/>
              <a:t>На дома спустилась ночь </a:t>
            </a:r>
          </a:p>
          <a:p>
            <a:pPr>
              <a:buNone/>
            </a:pPr>
            <a:r>
              <a:rPr lang="ru-RU" sz="2400" b="1" dirty="0" smtClean="0"/>
              <a:t>Мы глаза закрыть не прочь, </a:t>
            </a:r>
          </a:p>
          <a:p>
            <a:pPr>
              <a:buNone/>
            </a:pPr>
            <a:r>
              <a:rPr lang="ru-RU" sz="2400" b="1" dirty="0" smtClean="0"/>
              <a:t>Утро начинается, </a:t>
            </a:r>
          </a:p>
          <a:p>
            <a:pPr>
              <a:buNone/>
            </a:pPr>
            <a:r>
              <a:rPr lang="ru-RU" sz="2400" b="1" dirty="0" smtClean="0"/>
              <a:t>Ставни открываются, </a:t>
            </a:r>
          </a:p>
          <a:p>
            <a:pPr>
              <a:buNone/>
            </a:pPr>
            <a:r>
              <a:rPr lang="ru-RU" sz="2400" b="1" dirty="0" smtClean="0"/>
              <a:t>Люди просыпаются, </a:t>
            </a:r>
          </a:p>
          <a:p>
            <a:pPr>
              <a:buNone/>
            </a:pPr>
            <a:r>
              <a:rPr lang="ru-RU" sz="2400" b="1" dirty="0" smtClean="0"/>
              <a:t>Моторы запускаются, </a:t>
            </a:r>
          </a:p>
          <a:p>
            <a:pPr>
              <a:buNone/>
            </a:pPr>
            <a:r>
              <a:rPr lang="ru-RU" sz="2400" b="1" dirty="0" smtClean="0"/>
              <a:t>На работу разъезжаются,</a:t>
            </a:r>
          </a:p>
          <a:p>
            <a:pPr>
              <a:buNone/>
            </a:pPr>
            <a:r>
              <a:rPr lang="ru-RU" sz="2400" b="1" dirty="0" smtClean="0"/>
              <a:t>Поехали, поехали … </a:t>
            </a:r>
          </a:p>
          <a:p>
            <a:pPr>
              <a:buNone/>
            </a:pPr>
            <a:r>
              <a:rPr lang="ru-RU" sz="2400" b="1" dirty="0" smtClean="0"/>
              <a:t>По домам приехали.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Правая и левая </a:t>
            </a:r>
          </a:p>
          <a:p>
            <a:pPr>
              <a:buNone/>
            </a:pPr>
            <a:r>
              <a:rPr lang="ru-RU" sz="2400" b="1" dirty="0" smtClean="0"/>
              <a:t>Водят поезда, </a:t>
            </a:r>
          </a:p>
          <a:p>
            <a:pPr>
              <a:buNone/>
            </a:pPr>
            <a:r>
              <a:rPr lang="ru-RU" sz="2400" b="1" dirty="0" smtClean="0"/>
              <a:t>Правая и левая </a:t>
            </a:r>
          </a:p>
          <a:p>
            <a:pPr>
              <a:buNone/>
            </a:pPr>
            <a:r>
              <a:rPr lang="ru-RU" sz="2400" b="1" dirty="0" smtClean="0"/>
              <a:t>Строят города. </a:t>
            </a:r>
          </a:p>
          <a:p>
            <a:pPr>
              <a:buNone/>
            </a:pPr>
            <a:r>
              <a:rPr lang="ru-RU" sz="2400" b="1" dirty="0" smtClean="0"/>
              <a:t>Правая и левая </a:t>
            </a:r>
          </a:p>
          <a:p>
            <a:pPr>
              <a:buNone/>
            </a:pPr>
            <a:r>
              <a:rPr lang="ru-RU" sz="2400" b="1" dirty="0" smtClean="0"/>
              <a:t>Могут шить и штопать, </a:t>
            </a:r>
          </a:p>
          <a:p>
            <a:pPr>
              <a:buNone/>
            </a:pPr>
            <a:r>
              <a:rPr lang="ru-RU" sz="2400" b="1" dirty="0" smtClean="0"/>
              <a:t>Правая и левая </a:t>
            </a:r>
          </a:p>
          <a:p>
            <a:pPr>
              <a:buNone/>
            </a:pPr>
            <a:r>
              <a:rPr lang="ru-RU" sz="2400" b="1" dirty="0" smtClean="0"/>
              <a:t>Могут громко хлопать. </a:t>
            </a:r>
          </a:p>
          <a:p>
            <a:pPr>
              <a:buNone/>
            </a:pPr>
            <a:r>
              <a:rPr lang="ru-RU" sz="2400" b="1" dirty="0" smtClean="0"/>
              <a:t>За окошком ходит ночь. </a:t>
            </a:r>
          </a:p>
          <a:p>
            <a:pPr>
              <a:buNone/>
            </a:pPr>
            <a:r>
              <a:rPr lang="ru-RU" sz="2400" b="1" dirty="0" smtClean="0"/>
              <a:t>Руки так устали… </a:t>
            </a:r>
          </a:p>
          <a:p>
            <a:pPr>
              <a:buNone/>
            </a:pPr>
            <a:r>
              <a:rPr lang="ru-RU" sz="2400" b="1" dirty="0" smtClean="0"/>
              <a:t>Правая и левая спят на одеяле.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Использование  музыкальной игры и ритмических движений 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5500" b="1" dirty="0" smtClean="0">
                <a:solidFill>
                  <a:schemeClr val="bg1"/>
                </a:solidFill>
              </a:rPr>
              <a:t>Формирование пространственного восприятия</a:t>
            </a:r>
            <a:endParaRPr lang="ru-RU" sz="55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980728"/>
            <a:ext cx="9144000" cy="5184576"/>
          </a:xfrm>
        </p:spPr>
        <p:txBody>
          <a:bodyPr numCol="3">
            <a:normAutofit fontScale="40000" lnSpcReduction="20000"/>
          </a:bodyPr>
          <a:lstStyle/>
          <a:p>
            <a:pPr>
              <a:buNone/>
            </a:pPr>
            <a:r>
              <a:rPr lang="ru-RU" sz="4300" b="1" dirty="0" smtClean="0">
                <a:solidFill>
                  <a:srgbClr val="FF0000"/>
                </a:solidFill>
              </a:rPr>
              <a:t>«Крольчиха»</a:t>
            </a:r>
          </a:p>
          <a:p>
            <a:pPr>
              <a:buNone/>
            </a:pPr>
            <a:r>
              <a:rPr lang="ru-RU" sz="4300" i="1" dirty="0" smtClean="0"/>
              <a:t>«</a:t>
            </a:r>
            <a:r>
              <a:rPr lang="ru-RU" sz="4300" i="1" dirty="0" err="1" smtClean="0"/>
              <a:t>Ковырялочка</a:t>
            </a:r>
            <a:r>
              <a:rPr lang="ru-RU" sz="4300" i="1" dirty="0" smtClean="0"/>
              <a:t>».</a:t>
            </a:r>
          </a:p>
          <a:p>
            <a:pPr>
              <a:buNone/>
            </a:pPr>
            <a:r>
              <a:rPr lang="ru-RU" sz="4300" dirty="0" smtClean="0"/>
              <a:t>Говорила мать-крольчиха:</a:t>
            </a:r>
          </a:p>
          <a:p>
            <a:pPr>
              <a:buNone/>
            </a:pPr>
            <a:r>
              <a:rPr lang="ru-RU" sz="4300" dirty="0" smtClean="0"/>
              <a:t>– Посидите, дети, тихо,</a:t>
            </a:r>
          </a:p>
          <a:p>
            <a:pPr>
              <a:buNone/>
            </a:pPr>
            <a:r>
              <a:rPr lang="ru-RU" sz="4300" dirty="0" smtClean="0"/>
              <a:t>Трудно вас пересчитать:</a:t>
            </a:r>
          </a:p>
          <a:p>
            <a:pPr>
              <a:buNone/>
            </a:pPr>
            <a:r>
              <a:rPr lang="ru-RU" sz="4300" dirty="0" smtClean="0"/>
              <a:t>Раз, два, три, четыре, пять!</a:t>
            </a:r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r>
              <a:rPr lang="ru-RU" sz="4300" b="1" dirty="0" smtClean="0">
                <a:solidFill>
                  <a:srgbClr val="FF0000"/>
                </a:solidFill>
              </a:rPr>
              <a:t>«Куры»</a:t>
            </a:r>
            <a:endParaRPr lang="ru-RU" sz="43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300" dirty="0" smtClean="0"/>
              <a:t>Квохчут куры: «</a:t>
            </a:r>
            <a:r>
              <a:rPr lang="ru-RU" sz="4300" dirty="0" err="1" smtClean="0"/>
              <a:t>Ко-ко-ко</a:t>
            </a:r>
            <a:r>
              <a:rPr lang="ru-RU" sz="4300" dirty="0" smtClean="0"/>
              <a:t>!» </a:t>
            </a:r>
          </a:p>
          <a:p>
            <a:pPr>
              <a:buNone/>
            </a:pPr>
            <a:r>
              <a:rPr lang="ru-RU" sz="4300" i="1" dirty="0" smtClean="0"/>
              <a:t>        Хлопки в ритме 2+3.</a:t>
            </a:r>
          </a:p>
          <a:p>
            <a:pPr>
              <a:buNone/>
            </a:pPr>
            <a:r>
              <a:rPr lang="ru-RU" sz="4300" dirty="0" smtClean="0"/>
              <a:t>Нам живётся нелегко. </a:t>
            </a:r>
          </a:p>
          <a:p>
            <a:pPr>
              <a:buNone/>
            </a:pPr>
            <a:r>
              <a:rPr lang="ru-RU" sz="4300" i="1" dirty="0" smtClean="0"/>
              <a:t>        Хлопки в ритме 2+3.</a:t>
            </a:r>
          </a:p>
          <a:p>
            <a:pPr>
              <a:buNone/>
            </a:pPr>
            <a:r>
              <a:rPr lang="ru-RU" sz="4300" dirty="0" smtClean="0"/>
              <a:t>За ворота не шагнуть, </a:t>
            </a:r>
          </a:p>
          <a:p>
            <a:pPr>
              <a:buNone/>
            </a:pPr>
            <a:r>
              <a:rPr lang="ru-RU" sz="4300" i="1" dirty="0" smtClean="0"/>
              <a:t>     2 приставных шага вправо.</a:t>
            </a:r>
          </a:p>
          <a:p>
            <a:pPr>
              <a:buNone/>
            </a:pPr>
            <a:r>
              <a:rPr lang="ru-RU" sz="4300" dirty="0" smtClean="0"/>
              <a:t>В огород не заглянуть! </a:t>
            </a:r>
          </a:p>
          <a:p>
            <a:pPr>
              <a:buNone/>
            </a:pPr>
            <a:r>
              <a:rPr lang="ru-RU" sz="4300" i="1" dirty="0" smtClean="0"/>
              <a:t>     2 приставных шага влево.</a:t>
            </a:r>
          </a:p>
          <a:p>
            <a:pPr>
              <a:buNone/>
            </a:pPr>
            <a:r>
              <a:rPr lang="ru-RU" sz="4300" dirty="0" smtClean="0"/>
              <a:t>Пуще глаза бережёт </a:t>
            </a:r>
          </a:p>
          <a:p>
            <a:pPr>
              <a:buNone/>
            </a:pPr>
            <a:r>
              <a:rPr lang="ru-RU" sz="4300" i="1" dirty="0" smtClean="0"/>
              <a:t>Идут по кругу, держась за руки</a:t>
            </a:r>
          </a:p>
          <a:p>
            <a:pPr>
              <a:buNone/>
            </a:pPr>
            <a:r>
              <a:rPr lang="ru-RU" sz="4300" dirty="0" smtClean="0"/>
              <a:t>Наш хозяин огород. …    </a:t>
            </a:r>
          </a:p>
          <a:p>
            <a:pPr>
              <a:buNone/>
            </a:pPr>
            <a:r>
              <a:rPr lang="ru-RU" sz="4300" dirty="0" smtClean="0"/>
              <a:t>Не пускает нас на грядки </a:t>
            </a:r>
            <a:r>
              <a:rPr lang="ru-RU" sz="4300" i="1" dirty="0" smtClean="0"/>
              <a:t>«</a:t>
            </a:r>
            <a:r>
              <a:rPr lang="ru-RU" sz="4300" i="1" dirty="0" err="1" smtClean="0"/>
              <a:t>Ковырялочка</a:t>
            </a:r>
            <a:r>
              <a:rPr lang="ru-RU" sz="4300" i="1" dirty="0" smtClean="0"/>
              <a:t>»</a:t>
            </a:r>
          </a:p>
          <a:p>
            <a:pPr>
              <a:buNone/>
            </a:pPr>
            <a:r>
              <a:rPr lang="ru-RU" sz="4300" dirty="0" smtClean="0"/>
              <a:t>К червячкам и мошкам сладким!» …</a:t>
            </a:r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r>
              <a:rPr lang="ru-RU" sz="4300" b="1" dirty="0" smtClean="0">
                <a:solidFill>
                  <a:srgbClr val="FF0000"/>
                </a:solidFill>
              </a:rPr>
              <a:t>«Паучок»</a:t>
            </a:r>
            <a:endParaRPr lang="ru-RU" sz="43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300" dirty="0" smtClean="0"/>
              <a:t>По тропинке ползёт </a:t>
            </a:r>
          </a:p>
          <a:p>
            <a:pPr>
              <a:buNone/>
            </a:pPr>
            <a:r>
              <a:rPr lang="ru-RU" sz="4300" i="1" dirty="0" smtClean="0"/>
              <a:t>          4 шага в круг</a:t>
            </a:r>
          </a:p>
          <a:p>
            <a:pPr>
              <a:buNone/>
            </a:pPr>
            <a:r>
              <a:rPr lang="ru-RU" sz="4300" dirty="0" err="1" smtClean="0"/>
              <a:t>Па-у-чок</a:t>
            </a:r>
            <a:r>
              <a:rPr lang="ru-RU" sz="4300" dirty="0" smtClean="0"/>
              <a:t> </a:t>
            </a:r>
          </a:p>
          <a:p>
            <a:pPr>
              <a:buNone/>
            </a:pPr>
            <a:r>
              <a:rPr lang="ru-RU" sz="4300" i="1" dirty="0" smtClean="0"/>
              <a:t>           3 хлопка.</a:t>
            </a:r>
          </a:p>
          <a:p>
            <a:pPr>
              <a:buNone/>
            </a:pPr>
            <a:r>
              <a:rPr lang="ru-RU" sz="4300" dirty="0" smtClean="0"/>
              <a:t>И мотивчик поёт </a:t>
            </a:r>
          </a:p>
          <a:p>
            <a:pPr>
              <a:buNone/>
            </a:pPr>
            <a:r>
              <a:rPr lang="ru-RU" sz="4300" i="1" dirty="0" smtClean="0"/>
              <a:t>           4 шага из круга.</a:t>
            </a:r>
          </a:p>
          <a:p>
            <a:pPr>
              <a:buNone/>
            </a:pPr>
            <a:r>
              <a:rPr lang="ru-RU" sz="4300" dirty="0" err="1" smtClean="0"/>
              <a:t>Па-у-чок</a:t>
            </a:r>
            <a:r>
              <a:rPr lang="ru-RU" sz="4300" dirty="0" smtClean="0"/>
              <a:t>: </a:t>
            </a:r>
          </a:p>
          <a:p>
            <a:pPr>
              <a:buNone/>
            </a:pPr>
            <a:r>
              <a:rPr lang="ru-RU" sz="4300" i="1" dirty="0" smtClean="0"/>
              <a:t>            3 хлопка.</a:t>
            </a:r>
          </a:p>
          <a:p>
            <a:pPr>
              <a:buNone/>
            </a:pPr>
            <a:r>
              <a:rPr lang="ru-RU" sz="4300" dirty="0" smtClean="0"/>
              <a:t>«Как чудесно иметь </a:t>
            </a:r>
          </a:p>
          <a:p>
            <a:pPr>
              <a:buNone/>
            </a:pPr>
            <a:r>
              <a:rPr lang="ru-RU" sz="4300" dirty="0" smtClean="0"/>
              <a:t>           </a:t>
            </a:r>
            <a:r>
              <a:rPr lang="ru-RU" sz="4300" i="1" dirty="0" smtClean="0"/>
              <a:t>4 шага в круг</a:t>
            </a:r>
          </a:p>
          <a:p>
            <a:pPr>
              <a:buNone/>
            </a:pPr>
            <a:r>
              <a:rPr lang="ru-RU" sz="4300" dirty="0" smtClean="0"/>
              <a:t>Много ног. </a:t>
            </a:r>
          </a:p>
          <a:p>
            <a:pPr>
              <a:buNone/>
            </a:pPr>
            <a:r>
              <a:rPr lang="ru-RU" sz="4300" i="1" dirty="0" smtClean="0"/>
              <a:t>            3 хлопка.</a:t>
            </a:r>
          </a:p>
          <a:p>
            <a:pPr>
              <a:buNone/>
            </a:pPr>
            <a:r>
              <a:rPr lang="ru-RU" sz="4300" dirty="0" smtClean="0"/>
              <a:t>В гости я попаду </a:t>
            </a:r>
          </a:p>
          <a:p>
            <a:pPr>
              <a:buNone/>
            </a:pPr>
            <a:r>
              <a:rPr lang="ru-RU" sz="4300" i="1" dirty="0" smtClean="0"/>
              <a:t>            4 шага из круга.</a:t>
            </a:r>
          </a:p>
          <a:p>
            <a:pPr>
              <a:buNone/>
            </a:pPr>
            <a:r>
              <a:rPr lang="ru-RU" sz="4300" dirty="0" smtClean="0"/>
              <a:t>Точно в срок!». </a:t>
            </a:r>
          </a:p>
          <a:p>
            <a:pPr>
              <a:buNone/>
            </a:pPr>
            <a:r>
              <a:rPr lang="ru-RU" sz="4300" i="1" dirty="0" smtClean="0"/>
              <a:t>             3 хлопка.</a:t>
            </a:r>
          </a:p>
          <a:p>
            <a:pPr algn="just">
              <a:buNone/>
            </a:pPr>
            <a:endParaRPr lang="ru-RU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Создаем атрибут для игры «Автобус»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Музыкальный руководитель Исакова Ирина Васильевна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16046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052736"/>
            <a:ext cx="4499992" cy="202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43204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1008"/>
            <a:ext cx="4356759" cy="196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МДОАУ «Детский сад № 78 «Пчёлка» г. Орска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Музыкальный руководитель Исакова Ирина Васильевна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268760"/>
            <a:ext cx="9144000" cy="4968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Музыкально – игровые задания для игры «Автобус»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По показу педагога делаем игрушку-самоделку «Автобус».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Ребенок одевает на правую руку «Автобус» и под команды педагога  и музыкальное сопровождение производит движения – вперед, назад, влево, вправо, вверх, вниз.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Игра в парах, когда команды дает другой ребенок управляя автобусом.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Один ребенок показывает маршрут, второй запоминает и повторяет.</a:t>
            </a:r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Музыкально – игровая деятельность. Игра «Автобус»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Музыкальный руководитель Исакова Ирина Васильевна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Irinka\Desktop\Сохраненное изображение 2022-1-26_21-35-2.5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767838" cy="4830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Музыкально – игровая деятельность. Игра «Автобус»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Музыкальный руководитель Исакова Ирина Васильевна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Irinka\Desktop\Сохраненное изображение 2022-1-26_21-34-6.7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39432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МДОАУ «Детский сад № 78 «Пчёлка» г. Орска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Музыкальный руководитель Исакова Ирина Васильевна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268760"/>
            <a:ext cx="914400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Музыкально-игровая деятельность </a:t>
            </a:r>
            <a:r>
              <a:rPr lang="ru-RU" b="1" dirty="0" smtClean="0"/>
              <a:t>дарит детям радость</a:t>
            </a:r>
          </a:p>
          <a:p>
            <a:pPr>
              <a:buNone/>
            </a:pPr>
            <a:r>
              <a:rPr lang="ru-RU" b="1" dirty="0" smtClean="0"/>
              <a:t>творческого перевоплощения и самовыражения через</a:t>
            </a:r>
          </a:p>
          <a:p>
            <a:pPr>
              <a:buNone/>
            </a:pPr>
            <a:r>
              <a:rPr lang="ru-RU" b="1" dirty="0" smtClean="0"/>
              <a:t>разнообразные практические действия.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Она помогает ребенку оказаться «внутри» музыки, стать</a:t>
            </a:r>
          </a:p>
          <a:p>
            <a:pPr>
              <a:buNone/>
            </a:pPr>
            <a:r>
              <a:rPr lang="ru-RU" b="1" dirty="0" smtClean="0"/>
              <a:t>творцом в ее звуковом мире, приобретать живой опыт</a:t>
            </a:r>
          </a:p>
          <a:p>
            <a:pPr>
              <a:buNone/>
            </a:pPr>
            <a:r>
              <a:rPr lang="ru-RU" b="1" dirty="0" smtClean="0"/>
              <a:t>эмоциональных переживаний, значимых именно для</a:t>
            </a:r>
          </a:p>
          <a:p>
            <a:pPr>
              <a:buNone/>
            </a:pPr>
            <a:r>
              <a:rPr lang="ru-RU" b="1" dirty="0" smtClean="0"/>
              <a:t>него самого, для его личности.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МДОАУ «Детский сад № 78 «Пчёлка» г. Орска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Музыкальный руководитель Исакова Ирина Васильевна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980728"/>
            <a:ext cx="9144000" cy="525658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/>
              <a:t>Литература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Петрушин В.И. "Музыкальная психология" М., 1994г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Кислякова И. В. «Формирование и развитие музыкальной памяти».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/>
              <a:t>Роот</a:t>
            </a:r>
            <a:r>
              <a:rPr lang="ru-RU" sz="2000" dirty="0" smtClean="0"/>
              <a:t> З.Я. «Музыкально – дидактические игры для детей дошкольного возраста» - М.: Айрис – пресс, 2004 г.  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Методика музыкального воспитания в детском саду / под. Ред. Н.А.Ветлугиной. – М, 1982;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Михайлова М.А. «Развитие музыкальных способностей детей» – Ярославль: Академия развития, 1997 г.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/>
              <a:t>Радынова</a:t>
            </a:r>
            <a:r>
              <a:rPr lang="ru-RU" sz="2000" dirty="0" smtClean="0"/>
              <a:t> О.П., </a:t>
            </a:r>
            <a:r>
              <a:rPr lang="ru-RU" sz="2000" dirty="0" err="1" smtClean="0"/>
              <a:t>Катинене</a:t>
            </a:r>
            <a:r>
              <a:rPr lang="ru-RU" sz="2000" dirty="0" smtClean="0"/>
              <a:t> А.И., </a:t>
            </a:r>
            <a:r>
              <a:rPr lang="ru-RU" sz="2000" dirty="0" err="1" smtClean="0"/>
              <a:t>Полавандишвили</a:t>
            </a:r>
            <a:r>
              <a:rPr lang="ru-RU" sz="2000" dirty="0" smtClean="0"/>
              <a:t> М.Л. Музыкальное воспитание дошкольников / </a:t>
            </a:r>
            <a:r>
              <a:rPr lang="ru-RU" sz="2000" dirty="0" err="1" smtClean="0"/>
              <a:t>под.ред.О.П.Радыновой</a:t>
            </a:r>
            <a:r>
              <a:rPr lang="ru-RU" sz="2000" dirty="0" smtClean="0"/>
              <a:t> – М.: Изд. центр «Академия», 1998;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Комиссарова, Л.Н. Наглядные средства в музыкальном воспитании дошкольников / Л.Н. Комиссарова, Э.П. Костина. М.: Просвещение. - 1986. – 270с.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Кононова, Н.Г. Музыкально-дидактические игры для дошкольников / Н.Г. Кононова. М.: Просвещение. - 1992. – 268 с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Методика музыкального воспитания в детском саду / Под ред. Ветлугиной Н.А. – Изд. 2-е – М., Просвещение, 1992. – 337 с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Семаго Н.Я. Методика формирования пространственных представлений у детей дошкольного и младшего школьного возраста: </a:t>
            </a:r>
            <a:r>
              <a:rPr lang="ru-RU" sz="2000" dirty="0" err="1" smtClean="0"/>
              <a:t>практ</a:t>
            </a:r>
            <a:r>
              <a:rPr lang="ru-RU" sz="2000" dirty="0" smtClean="0"/>
              <a:t>. пособие/ Н.Я.Семаго.— М.: Айрис-пресс, 2007.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МДОАУ «Детский сад № 78 «Пчёлка» г. Орска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81328"/>
            <a:ext cx="9144000" cy="47667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Музыкальный руководитель Исакова Ирина Васильевна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060848"/>
            <a:ext cx="9144000" cy="367240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МДОАУ «Детский сад № 78 «Пчёлка» г. Орска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Музыкальный руководитель Исакова Ирина Васильевна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132856"/>
            <a:ext cx="9180000" cy="352839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Музыкально - игровая деятельность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</a:t>
            </a:r>
            <a:r>
              <a:rPr lang="ru-RU" b="1" dirty="0" smtClean="0">
                <a:solidFill>
                  <a:srgbClr val="C00000"/>
                </a:solidFill>
              </a:rPr>
              <a:t>игра	          +              музыкальное искусство    </a:t>
            </a:r>
          </a:p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              механизмы                      эмоциональная энергия </a:t>
            </a:r>
          </a:p>
          <a:p>
            <a:pPr>
              <a:buNone/>
            </a:pPr>
            <a:r>
              <a:rPr lang="ru-RU" dirty="0" smtClean="0"/>
              <a:t>   игровой коммуникации                           музыки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</a:t>
            </a:r>
          </a:p>
          <a:p>
            <a:pPr algn="ctr">
              <a:buNone/>
            </a:pPr>
            <a:endParaRPr lang="ru-RU" b="1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1763688" y="3573016"/>
            <a:ext cx="144016" cy="402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516216" y="3573016"/>
            <a:ext cx="144016" cy="402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МДОАУ «Детский сад № 78 «Пчёлка» г. Орска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Музыкальный руководитель Исакова Ирина Васильевна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980728"/>
            <a:ext cx="9144000" cy="468051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Принципы организации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музыкально – игровой деятельности</a:t>
            </a:r>
          </a:p>
          <a:p>
            <a:pPr algn="ctr">
              <a:buNone/>
            </a:pPr>
            <a:r>
              <a:rPr lang="ru-RU" sz="2600" i="1" dirty="0" smtClean="0"/>
              <a:t>Основной принцип музыкально-игровой деятельности: </a:t>
            </a:r>
          </a:p>
          <a:p>
            <a:pPr algn="ctr">
              <a:buNone/>
            </a:pPr>
            <a:r>
              <a:rPr lang="ru-RU" sz="2600" i="1" dirty="0" smtClean="0"/>
              <a:t>тесная связь с музыкой. </a:t>
            </a:r>
            <a:endParaRPr lang="ru-RU" sz="2600" b="1" i="1" dirty="0" smtClean="0">
              <a:solidFill>
                <a:srgbClr val="C00000"/>
              </a:solidFill>
            </a:endParaRPr>
          </a:p>
          <a:p>
            <a:r>
              <a:rPr lang="ru-RU" sz="2600" dirty="0" smtClean="0"/>
              <a:t>динамичность</a:t>
            </a:r>
          </a:p>
          <a:p>
            <a:r>
              <a:rPr lang="ru-RU" sz="2600" dirty="0" smtClean="0"/>
              <a:t>наглядность игры</a:t>
            </a:r>
          </a:p>
          <a:p>
            <a:r>
              <a:rPr lang="ru-RU" sz="2600" dirty="0" smtClean="0"/>
              <a:t>занимательность и эмоциональность</a:t>
            </a:r>
          </a:p>
          <a:p>
            <a:r>
              <a:rPr lang="ru-RU" sz="2600" dirty="0" smtClean="0"/>
              <a:t>возможность самовыражения и самоутверждения игрока</a:t>
            </a:r>
          </a:p>
          <a:p>
            <a:r>
              <a:rPr lang="ru-RU" sz="2600" dirty="0" smtClean="0"/>
              <a:t>мыслить и действовать сообща</a:t>
            </a:r>
          </a:p>
          <a:p>
            <a:r>
              <a:rPr lang="ru-RU" sz="2600" dirty="0" smtClean="0"/>
              <a:t>состязательность и соревнование в игре</a:t>
            </a:r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МДОАУ «Детский сад № 78 «Пчёлка» г. Орска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Музыкальный руководитель Исакова Ирина Васильевна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052736"/>
            <a:ext cx="9144000" cy="460851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Музыкальная память 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>– это способность узнавать и воспроизводить музыкальный материал.</a:t>
            </a:r>
          </a:p>
          <a:p>
            <a:pPr>
              <a:buNone/>
            </a:pPr>
            <a:r>
              <a:rPr lang="ru-RU" i="1" dirty="0" smtClean="0"/>
              <a:t>Составляющие музыкальной памяти:</a:t>
            </a:r>
          </a:p>
          <a:p>
            <a:r>
              <a:rPr lang="ru-RU" b="1" dirty="0" smtClean="0"/>
              <a:t>Слуховая память</a:t>
            </a:r>
            <a:r>
              <a:rPr lang="ru-RU" dirty="0" smtClean="0"/>
              <a:t> - это хорошее запоминание и точное воспроизведение разнообразных звуков.</a:t>
            </a:r>
          </a:p>
          <a:p>
            <a:r>
              <a:rPr lang="ru-RU" b="1" dirty="0" smtClean="0"/>
              <a:t>Эмоциональная память</a:t>
            </a:r>
            <a:r>
              <a:rPr lang="ru-RU" dirty="0" smtClean="0"/>
              <a:t> - это память на переживания.</a:t>
            </a:r>
          </a:p>
          <a:p>
            <a:r>
              <a:rPr lang="ru-RU" b="1" dirty="0" smtClean="0"/>
              <a:t>Зрительная память</a:t>
            </a:r>
            <a:r>
              <a:rPr lang="ru-RU" dirty="0" smtClean="0"/>
              <a:t> связана с сохранением и воспроизведением зрительных образов.</a:t>
            </a:r>
          </a:p>
          <a:p>
            <a:r>
              <a:rPr lang="ru-RU" b="1" dirty="0" smtClean="0"/>
              <a:t>Двигательная память</a:t>
            </a:r>
            <a:r>
              <a:rPr lang="ru-RU" dirty="0" smtClean="0"/>
              <a:t> представляет собой запоминание и сохранение, а при необходимости и воспроизведение с достаточной точностью многообразных сложных движений.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МДОАУ «Детский сад № 78 «Пчёлка» г. Орска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Музыкальный руководитель Исакова Ирина Васильевна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980728"/>
            <a:ext cx="9144000" cy="5112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Задачи развития музыкальной памяти на примере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игры «Музыкальный город»</a:t>
            </a:r>
          </a:p>
          <a:p>
            <a:r>
              <a:rPr lang="ru-RU" sz="2600" dirty="0" smtClean="0"/>
              <a:t>Вызвать у ребенка положительные эмоции, с помощью творческих заданий игры </a:t>
            </a:r>
          </a:p>
          <a:p>
            <a:r>
              <a:rPr lang="ru-RU" sz="2600" dirty="0" smtClean="0"/>
              <a:t>Совершенствовать процесс развития слухового восприятия, с помощью ритмических и мелодических упражнений</a:t>
            </a:r>
          </a:p>
          <a:p>
            <a:r>
              <a:rPr lang="ru-RU" sz="2600" dirty="0" smtClean="0"/>
              <a:t>Воспроизводить ритмический рисунок по картинке, схеме звуковыми жестами и на музыкальных инструментах. </a:t>
            </a:r>
          </a:p>
          <a:p>
            <a:r>
              <a:rPr lang="ru-RU" sz="2600" dirty="0" smtClean="0"/>
              <a:t>Развивать умение петь самостоятельно без музыкального сопровождения движение звука вверх, вниз, на одном звуке, представлять музыкальное звучание «про себя»</a:t>
            </a: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МДОАУ «Детский сад № 78 «Пчёлка» г. Орска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Музыкальный руководитель Исакова Ирина Васильевна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Сохраненное изображение 2022-1-17_1-55-8.88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7560840" cy="536880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Музыкальный город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Работы детей подготовительной логопедической группы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-5400000">
            <a:off x="1871802" y="-351522"/>
            <a:ext cx="5328390" cy="7704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Музыкальный город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6309320"/>
            <a:ext cx="9144000" cy="5486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Работы детей подготовительной логопедической группы</a:t>
            </a:r>
          </a:p>
          <a:p>
            <a:pPr algn="ctr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803362" cy="5404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1151</Words>
  <Application>Microsoft Office PowerPoint</Application>
  <PresentationFormat>Экран (4:3)</PresentationFormat>
  <Paragraphs>216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МДОАУ «Детский сад № 78 «Пчёлка» г. Орска</vt:lpstr>
      <vt:lpstr>МДОАУ «Детский сад № 78 «Пчёлка» г. Орска</vt:lpstr>
      <vt:lpstr>МДОАУ «Детский сад № 78 «Пчёлка» г. Орска</vt:lpstr>
      <vt:lpstr>МДОАУ «Детский сад № 78 «Пчёлка» г. Орска</vt:lpstr>
      <vt:lpstr>МДОАУ «Детский сад № 78 «Пчёлка» г. Орска</vt:lpstr>
      <vt:lpstr>МДОАУ «Детский сад № 78 «Пчёлка» г. Орска</vt:lpstr>
      <vt:lpstr>МДОАУ «Детский сад № 78 «Пчёлка» г. Орска</vt:lpstr>
      <vt:lpstr>Музыкальный город</vt:lpstr>
      <vt:lpstr>Музыкальный город</vt:lpstr>
      <vt:lpstr>МДОАУ «Детский сад № 78 «Пчёлка» г. Орска</vt:lpstr>
      <vt:lpstr>Игра «Музыкальный город»</vt:lpstr>
      <vt:lpstr>Игра «Музыкальный город»</vt:lpstr>
      <vt:lpstr>Серия картинок для партитуры оркестра. Игра «Кинофильм»</vt:lpstr>
      <vt:lpstr>Игра. Кинофильм «Озорная полька»</vt:lpstr>
      <vt:lpstr>Игра. Кинофильм «Озорная полька»</vt:lpstr>
      <vt:lpstr>Игра. Кинофильм «Озорная полька»</vt:lpstr>
      <vt:lpstr>Создаем атрибут для игры «Кинофильм»</vt:lpstr>
      <vt:lpstr>Создаем атрибут для игры «Кинофильм»</vt:lpstr>
      <vt:lpstr>МДОАУ «Детский сад № 78 «Пчёлка» г. Орска</vt:lpstr>
      <vt:lpstr>Игры для тренировки ориентирования в пространстве</vt:lpstr>
      <vt:lpstr>Использование  музыкальной игры и ритмических движений </vt:lpstr>
      <vt:lpstr>Создаем атрибут для игры «Автобус»</vt:lpstr>
      <vt:lpstr>МДОАУ «Детский сад № 78 «Пчёлка» г. Орска</vt:lpstr>
      <vt:lpstr>Музыкально – игровая деятельность. Игра «Автобус»</vt:lpstr>
      <vt:lpstr>Музыкально – игровая деятельность. Игра «Автобус»</vt:lpstr>
      <vt:lpstr>МДОАУ «Детский сад № 78 «Пчёлка» г. Орска</vt:lpstr>
      <vt:lpstr>МДОАУ «Детский сад № 78 «Пчёлка» г. Орска</vt:lpstr>
      <vt:lpstr>МДОАУ «Детский сад № 78 «Пчёлка» г. Орска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«Детский сад № 78 «Пчёлка» г. Орска</dc:title>
  <dc:creator>Irinka</dc:creator>
  <cp:lastModifiedBy>79068413977</cp:lastModifiedBy>
  <cp:revision>163</cp:revision>
  <dcterms:created xsi:type="dcterms:W3CDTF">2022-01-16T10:54:49Z</dcterms:created>
  <dcterms:modified xsi:type="dcterms:W3CDTF">2022-01-28T07:35:19Z</dcterms:modified>
</cp:coreProperties>
</file>