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3" r:id="rId17"/>
    <p:sldId id="272" r:id="rId18"/>
    <p:sldId id="27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2F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1772816"/>
            <a:ext cx="7484368" cy="1470025"/>
          </a:xfrm>
        </p:spPr>
        <p:txBody>
          <a:bodyPr/>
          <a:lstStyle>
            <a:lvl1pPr>
              <a:defRPr b="1">
                <a:solidFill>
                  <a:schemeClr val="bg2">
                    <a:lumMod val="10000"/>
                  </a:schemeClr>
                </a:solidFill>
                <a:latin typeface="Century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328498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>
                    <a:lumMod val="25000"/>
                  </a:schemeClr>
                </a:solidFill>
                <a:latin typeface="Century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98431-B38F-4CA2-BCCB-1A6E0FB37957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E1134-E34C-439E-AF12-27B75E6A7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0BD6B-089C-408B-B5FC-18FA63F2F63C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6C819-90A0-4331-B06D-645F9131C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564D3-542B-4128-A061-F8E20B1C572F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82A4B-4DB6-4E45-BC8F-85B5C277A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6B689-318F-4828-8D1D-446F868A1991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EDF7D-C2DF-4D11-9FC6-F5A394E0F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D12D4-889F-4F44-847C-B1D76A137823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D8A70-2EC2-4555-A4DF-DE55663E3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D2629-214B-497E-BA0A-5522783EE02B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66832-D635-4700-8CA5-6B20F42703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4C2D-4765-4BC8-A621-1643ACE877F4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2B589-9F42-42C2-85B2-5F549AE417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014AF-4948-4E91-8E82-B53EE2F6C3AD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4C791-C8F6-498B-BC99-2E1761955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C0B0F-798E-4D68-8A5B-81586B44DB9F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F4D41-AED1-4852-9CAB-AE5225B5F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10973-425B-4EAF-8FEB-E196F747772E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C415B-57E2-4B02-A054-4CAC67092B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34612-A274-4B47-9C10-92F308A2CF80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BFF2E-2B2D-4B8D-B52F-FB4320441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75000"/>
              </a:schemeClr>
            </a:gs>
            <a:gs pos="21000">
              <a:schemeClr val="bg2">
                <a:lumMod val="90000"/>
              </a:schemeClr>
            </a:gs>
            <a:gs pos="46000">
              <a:schemeClr val="bg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4763" y="0"/>
            <a:ext cx="34972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1619250" y="1600200"/>
            <a:ext cx="70675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31EEE8-54EF-4C33-8549-9447ADCC02C9}" type="datetimeFigureOut">
              <a:rPr lang="ru-RU"/>
              <a:pPr>
                <a:defRPr/>
              </a:pPr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2A7C8-7BE3-4664-B388-C91B5FD86D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i="1" kern="1200">
          <a:solidFill>
            <a:srgbClr val="1E1C11"/>
          </a:solidFill>
          <a:latin typeface="Century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rgbClr val="1E1C11"/>
          </a:solidFill>
          <a:latin typeface="Century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Century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entury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entury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entury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entury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88833" cy="3672408"/>
          </a:xfrm>
        </p:spPr>
        <p:txBody>
          <a:bodyPr/>
          <a:lstStyle/>
          <a:p>
            <a:r>
              <a:rPr lang="ru-RU" sz="48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Проявление инициативы и самостоятельности </a:t>
            </a:r>
            <a:br>
              <a:rPr lang="ru-RU" sz="48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целевой ориентир дошкольного образования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293096"/>
            <a:ext cx="7704856" cy="2376264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Горшенина Оксана Валентиновна,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ст. воспитатель ВК, МДОАУ №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Козлова Любовь Викторовна,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педагог-психолог ВК, МДОАУ № 96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Мамбетова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Анна Владимировна,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ст. воспитатель ВК МДОАУ № 96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7" y="1196752"/>
            <a:ext cx="7128793" cy="54006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500" i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Эмоциональный комфорт каждого ребенка, который во многом зависит от контакта с воспитателем (компетентность педагога). </a:t>
            </a:r>
            <a:br>
              <a:rPr lang="ru-RU" sz="2500" i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500" i="0" cap="none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Предоставление возможности выбора материалов, видов активности, участников совместной деятельности (выбор не из готовых альтернатив, а преобразование реальности и проявление собственных физических, умственных, волевых усилий).</a:t>
            </a:r>
            <a:r>
              <a:rPr lang="ru-RU" sz="25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0" cap="none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3. Главное пространство проявления  и формирования инициативности – детская деятельность ( продуктивная, исследовательская, коммуникативная, игровая).</a:t>
            </a:r>
            <a:r>
              <a:rPr lang="ru-RU" sz="24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0" cap="none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188641"/>
            <a:ext cx="7520880" cy="1008112"/>
          </a:xfrm>
        </p:spPr>
        <p:txBody>
          <a:bodyPr/>
          <a:lstStyle/>
          <a:p>
            <a:pPr lvl="0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Необходимые условия для проявления инициативы в условиях детского сада: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7" y="1196752"/>
            <a:ext cx="7128793" cy="5184576"/>
          </a:xfrm>
        </p:spPr>
        <p:txBody>
          <a:bodyPr/>
          <a:lstStyle/>
          <a:p>
            <a:r>
              <a:rPr lang="ru-RU" sz="2800" i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Стимулирование детей к самостоятельной свободной активности (вместо руководства, готовых инструкций и предписаний).</a:t>
            </a:r>
            <a:r>
              <a:rPr lang="ru-RU" sz="28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0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Создание педагогом проблемных ситуаций (не давать готовых решений, а вызвать интерес детей к какому-либо занятию, мотивация лежит в основе инициативы).</a:t>
            </a:r>
            <a:r>
              <a:rPr lang="ru-RU" sz="28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0" cap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Создание предметно-пространственной среды (</a:t>
            </a:r>
            <a:r>
              <a:rPr lang="ru-RU" sz="2800" i="0" cap="none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трансформируемость</a:t>
            </a:r>
            <a:r>
              <a:rPr lang="ru-RU" sz="2800" i="0" cap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188641"/>
            <a:ext cx="7520880" cy="1008112"/>
          </a:xfrm>
        </p:spPr>
        <p:txBody>
          <a:bodyPr/>
          <a:lstStyle/>
          <a:p>
            <a:pPr lvl="0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Необходимые условия для проявления инициативы в условиях детского сада: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7067128" cy="583264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Ценностный потенциал готовности педагога </a:t>
            </a:r>
            <a:br>
              <a:rPr lang="ru-RU" b="1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позитивному взаимодействию </a:t>
            </a:r>
            <a:br>
              <a:rPr lang="ru-RU" b="1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ребенком как условие поддержки детской инициативы и самостоятельности.</a:t>
            </a:r>
            <a:endParaRPr lang="ru-RU" sz="5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9" y="1268760"/>
            <a:ext cx="7056784" cy="5328592"/>
          </a:xfrm>
        </p:spPr>
        <p:txBody>
          <a:bodyPr/>
          <a:lstStyle/>
          <a:p>
            <a:r>
              <a:rPr lang="ru-RU" sz="32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3200" i="0" cap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выдвижение инициатив (ребенок предлагает какое-либо интересное дело, стремится организовать игру, общение, др.);</a:t>
            </a:r>
            <a: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i="0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 инициативность в поиске информации, важной для успешного дела (ребенок спрашивает, экспериментирует, рассматривает книги, наблюдает);</a:t>
            </a:r>
            <a: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  <a:t>* наличие интересных идей по решению каких-либо проблем, задач.</a:t>
            </a:r>
            <a:br>
              <a:rPr lang="ru-RU" sz="32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0" i="0" cap="none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0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19672" y="260648"/>
            <a:ext cx="7268344" cy="936104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Показатели проявления инициативности дошкольника:</a:t>
            </a:r>
            <a:endParaRPr lang="ru-RU" sz="3200" b="1" dirty="0">
              <a:solidFill>
                <a:srgbClr val="142F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412776"/>
            <a:ext cx="7524328" cy="5184576"/>
          </a:xfrm>
        </p:spPr>
        <p:txBody>
          <a:bodyPr/>
          <a:lstStyle/>
          <a:p>
            <a:r>
              <a:rPr lang="ru-RU" sz="3200" b="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700" i="0" cap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потребность в комфортных межличностных отношениях, обеспечивающих удовлетворяющий субъекта социальный статус;</a:t>
            </a:r>
            <a: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0" cap="none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потребность в понимании (в наличии насыщенных, духовных межличностных отношений);</a:t>
            </a:r>
            <a: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0" cap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 потребность в наличии жизненных целей и смыслов;</a:t>
            </a:r>
            <a: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i="0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0" cap="none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* потребность в познании окружающего мира;</a:t>
            </a:r>
            <a:br>
              <a:rPr lang="ru-RU" sz="2700" i="0" cap="none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0" cap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потребность в реализации творческого потенциала.</a:t>
            </a:r>
            <a:endParaRPr lang="ru-RU" sz="2700" i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188640"/>
            <a:ext cx="7412360" cy="1224136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мотивы дошкольника связаны с удовлетворением базовых социальных потребностей: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60649"/>
            <a:ext cx="7196336" cy="720080"/>
          </a:xfrm>
        </p:spPr>
        <p:txBody>
          <a:bodyPr/>
          <a:lstStyle/>
          <a:p>
            <a:r>
              <a:rPr lang="ru-RU" sz="36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Условия реализации базовых социальных потребностей:</a:t>
            </a:r>
            <a:endParaRPr lang="ru-RU" sz="3600" i="0" dirty="0">
              <a:solidFill>
                <a:srgbClr val="142F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1196752"/>
            <a:ext cx="7264896" cy="532859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воспитание ребенка в условиях развивающего, а не авторитарного общения;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тесная связь между инициативой воспитателя при обращении к детям и возникновением инициативного поведения детей;</a:t>
            </a:r>
          </a:p>
          <a:p>
            <a:pPr algn="l"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доброжелательное отношение взрослых при проявлении инициативных действий детей.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60649"/>
            <a:ext cx="7196336" cy="720080"/>
          </a:xfrm>
        </p:spPr>
        <p:txBody>
          <a:bodyPr/>
          <a:lstStyle/>
          <a:p>
            <a:r>
              <a:rPr lang="ru-RU" sz="32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Для развития инициативности дошкольников рекомендуется:</a:t>
            </a:r>
            <a:endParaRPr lang="ru-RU" sz="3200" i="0" dirty="0">
              <a:solidFill>
                <a:srgbClr val="142F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052736"/>
            <a:ext cx="7408912" cy="5616624"/>
          </a:xfrm>
        </p:spPr>
        <p:txBody>
          <a:bodyPr/>
          <a:lstStyle/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давать простые задания для развития уверенности в своих силах (снимать страх «не справлюсь!»);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00B050"/>
                </a:solidFill>
              </a:rPr>
              <a:t>давать интересные задания или задания, где у ребенка есть личный интерес что-либо делать (фиксация детских вопросов, ситуации «Что мне интересно», «Копилка интересов», преобразование РППС детьми);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поддерживать инициативы ребенка, показывать свою заинтересованность в них (предоставление детям права выбора).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60649"/>
            <a:ext cx="7196336" cy="720080"/>
          </a:xfrm>
        </p:spPr>
        <p:txBody>
          <a:bodyPr/>
          <a:lstStyle/>
          <a:p>
            <a:r>
              <a:rPr lang="ru-RU" sz="30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Приемы стимулирования творческого инициирования дошкольников:</a:t>
            </a:r>
            <a:endParaRPr lang="ru-RU" sz="3000" i="0" dirty="0">
              <a:solidFill>
                <a:srgbClr val="142F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1196752"/>
            <a:ext cx="7264896" cy="532859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</a:rPr>
              <a:t>ситуация «Придумываем новую подвижную игру» (с использованием морфологической таблицы);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rgbClr val="00B050"/>
                </a:solidFill>
              </a:rPr>
              <a:t>ситуация «Фотоальбом»;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rgbClr val="0070C0"/>
                </a:solidFill>
              </a:rPr>
              <a:t>игра – дискуссия «Чем отличается страус от человека»;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2060"/>
                </a:solidFill>
              </a:rPr>
              <a:t> ситуация «Инициируем детские вопросы».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60649"/>
            <a:ext cx="7196336" cy="504055"/>
          </a:xfrm>
        </p:spPr>
        <p:txBody>
          <a:bodyPr/>
          <a:lstStyle/>
          <a:p>
            <a:r>
              <a:rPr lang="ru-RU" sz="30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Условия развития детской инициативы:</a:t>
            </a:r>
            <a:endParaRPr lang="ru-RU" sz="3000" i="0" dirty="0">
              <a:solidFill>
                <a:srgbClr val="142F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764704"/>
            <a:ext cx="7408912" cy="5760640"/>
          </a:xfrm>
        </p:spPr>
        <p:txBody>
          <a:bodyPr/>
          <a:lstStyle/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C00000"/>
                </a:solidFill>
              </a:rPr>
              <a:t> обеспечение педагогической поддержки субъектных проявлений ребенка, в том числе инициативности, активности, самостоятельности в повседневной жизни детского сада;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00B050"/>
                </a:solidFill>
              </a:rPr>
              <a:t>предоставление разнообразных выборов в процессе общения и деятельности дошкольников;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ориентация на интересы, запросы, возможности ребенка при организации образовательного взаимодействия;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2060"/>
                </a:solidFill>
              </a:rPr>
              <a:t> создание образовательной среды, способствующей </a:t>
            </a:r>
            <a:r>
              <a:rPr lang="ru-RU" sz="2800" b="1" smtClean="0">
                <a:solidFill>
                  <a:srgbClr val="002060"/>
                </a:solidFill>
              </a:rPr>
              <a:t>проявлениям субъективности </a:t>
            </a:r>
            <a:r>
              <a:rPr lang="ru-RU" sz="2800" b="1" dirty="0" smtClean="0">
                <a:solidFill>
                  <a:srgbClr val="002060"/>
                </a:solidFill>
              </a:rPr>
              <a:t>ребенка дошкольника.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763688" y="620688"/>
            <a:ext cx="7056784" cy="5328592"/>
          </a:xfrm>
        </p:spPr>
        <p:txBody>
          <a:bodyPr/>
          <a:lstStyle/>
          <a:p>
            <a: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Формирование </a:t>
            </a:r>
            <a:b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сохранение </a:t>
            </a:r>
            <a:b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детской инициативы </a:t>
            </a:r>
            <a:b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контексте современной</a:t>
            </a:r>
            <a:b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образовательной парадигмы.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88640"/>
            <a:ext cx="7560840" cy="6408712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Инициативность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готовность активно включиться в жизнь, преобразовать окружающую среду, проявить себя в конкретном действии.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Инициативность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основа творческой активности, которая лежит в основе разных форм одаренности.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всякая активность = инициативность.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Настоящая инициативность =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ОСМЫСЛЕННЫЕ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ребенка, включенные в состав традиционных детских деятельностей.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475656" y="188641"/>
            <a:ext cx="7483475" cy="504056"/>
          </a:xfrm>
        </p:spPr>
        <p:txBody>
          <a:bodyPr/>
          <a:lstStyle/>
          <a:p>
            <a:r>
              <a:rPr lang="ru-RU" sz="36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Виды деятельности: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620688"/>
            <a:ext cx="7272808" cy="5976664"/>
          </a:xfrm>
        </p:spPr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познавательная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(познавательные вопросы взрослому, высказывания познавательного характера, детское экспериментирование);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продуктивная</a:t>
            </a:r>
            <a:r>
              <a:rPr lang="ru-RU" sz="3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(самостоятельное создание каких-либо продуктов);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коммуникация</a:t>
            </a:r>
            <a:r>
              <a:rPr lang="ru-RU" sz="3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(высказывания, вопросы, предложения, организация детской деятельности как проявления коммуникативной инициативы);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творческая</a:t>
            </a:r>
            <a:r>
              <a:rPr lang="ru-RU" sz="3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(игра- основная форма).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259632" y="188640"/>
            <a:ext cx="7699499" cy="1152128"/>
          </a:xfrm>
        </p:spPr>
        <p:txBody>
          <a:bodyPr/>
          <a:lstStyle/>
          <a:p>
            <a:r>
              <a:rPr lang="ru-RU" sz="36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Факторы, препятствующие </a:t>
            </a:r>
            <a:br>
              <a:rPr lang="ru-RU" sz="36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142F50"/>
                </a:solidFill>
                <a:latin typeface="Times New Roman" pitchFamily="18" charset="0"/>
                <a:cs typeface="Times New Roman" pitchFamily="18" charset="0"/>
              </a:rPr>
              <a:t>проявлению детской инициативы: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556792"/>
            <a:ext cx="7272808" cy="504056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жесткое программирование свободного времени;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традиционные виды детской деятельности принимают форму «обучения на занятиях» либо сами становятся предметом обучения;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свободная детская игра подменяется игровыми средствами обучения.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31640" y="260649"/>
            <a:ext cx="7483475" cy="648072"/>
          </a:xfrm>
        </p:spPr>
        <p:txBody>
          <a:bodyPr/>
          <a:lstStyle/>
          <a:p>
            <a:r>
              <a:rPr lang="ru-RU" sz="32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  <a:t>Ст. 31 Конвенции о правах ребенка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1" y="1052736"/>
            <a:ext cx="7200800" cy="5472608"/>
          </a:xfrm>
        </p:spPr>
        <p:txBody>
          <a:bodyPr rtlCol="0">
            <a:noAutofit/>
          </a:bodyPr>
          <a:lstStyle/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игра – свободная активность, лишенная принуждения и контроля со стороны взрослого;</a:t>
            </a:r>
          </a:p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 должна приносить эмоциональный подъем, источник удовольствия – процесс деятельности, а не ее оценка и поощрение взрослым;</a:t>
            </a:r>
          </a:p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– спонтанное активное опробование себя и предмета игры;</a:t>
            </a:r>
          </a:p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игра – возможность искать, пробовать себя, делать осознанный выбор и нести за него ответственность.</a:t>
            </a:r>
          </a:p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483475" cy="5760639"/>
          </a:xfrm>
        </p:spPr>
        <p:txBody>
          <a:bodyPr/>
          <a:lstStyle/>
          <a:p>
            <a:r>
              <a:rPr lang="ru-RU" sz="48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Деятельность, предполагающую директивное руководство взрослыми, даже с использованием игрушек и сказочных сюжетов нельзя назвать игрой.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483475" cy="936103"/>
          </a:xfrm>
        </p:spPr>
        <p:txBody>
          <a:bodyPr/>
          <a:lstStyle/>
          <a:p>
            <a:r>
              <a:rPr lang="ru-RU" sz="32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  <a:t>Отсутствие свободной игры</a:t>
            </a:r>
            <a:br>
              <a:rPr lang="ru-RU" sz="32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  <a:t>тревожные последствия: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484784"/>
            <a:ext cx="7344817" cy="5040560"/>
          </a:xfrm>
        </p:spPr>
        <p:txBody>
          <a:bodyPr rtlCol="0">
            <a:normAutofit fontScale="92500" lnSpcReduction="20000"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снижение интересов и любознательности детей;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снижение общей инициативности детей (игровой, исследовательской, двигательной);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снижение уровня развития сюжетной игры;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дети теряют способность к самоорганизации, не прилагают усилий для изобретения новых игр, сочинения сказок, создания поделок и конструкций, др.).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1547664" y="764704"/>
            <a:ext cx="10801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483475" cy="6408712"/>
          </a:xfrm>
        </p:spPr>
        <p:txBody>
          <a:bodyPr/>
          <a:lstStyle/>
          <a:p>
            <a:r>
              <a:rPr lang="ru-RU" sz="36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Главная целевая установка</a:t>
            </a:r>
            <a:br>
              <a:rPr lang="ru-RU" sz="36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ФГОС – ориентация на свободу, инициативу и самостоятельность для всех участников образовательных отношений -  организаций, педагогов </a:t>
            </a:r>
            <a:br>
              <a:rPr lang="ru-RU" sz="36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самих детей.</a:t>
            </a:r>
            <a:r>
              <a:rPr lang="ru-RU" sz="36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0" dirty="0" smtClean="0">
                <a:solidFill>
                  <a:srgbClr val="1E1C1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Одним из условий является поддержка инициативы и самостоятельности детей </a:t>
            </a:r>
            <a:br>
              <a:rPr lang="ru-RU" sz="3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специфических для них </a:t>
            </a:r>
            <a:br>
              <a:rPr lang="ru-RU" sz="3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видах деятельности.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инициатива встреча 1 2020-202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инициатива встреча 1 2020-2021</Template>
  <TotalTime>274</TotalTime>
  <Words>651</Words>
  <Application>Microsoft Office PowerPoint</Application>
  <PresentationFormat>Экран (4:3)</PresentationFormat>
  <Paragraphs>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инициатива встреча 1 2020-2021</vt:lpstr>
      <vt:lpstr>Проявление инициативы и самостоятельности  как целевой ориентир дошкольного образования</vt:lpstr>
      <vt:lpstr>1. Формирование  и сохранение  детской инициативы  в контексте современной образовательной парадигмы.</vt:lpstr>
      <vt:lpstr>Слайд 3</vt:lpstr>
      <vt:lpstr>Виды деятельности:</vt:lpstr>
      <vt:lpstr>Факторы, препятствующие  проявлению детской инициативы:</vt:lpstr>
      <vt:lpstr>Ст. 31 Конвенции о правах ребенка</vt:lpstr>
      <vt:lpstr>Деятельность, предполагающую директивное руководство взрослыми, даже с использованием игрушек и сказочных сюжетов нельзя назвать игрой.</vt:lpstr>
      <vt:lpstr>Отсутствие свободной игры тревожные последствия: </vt:lpstr>
      <vt:lpstr>Главная целевая установка  ФГОС – ориентация на свободу, инициативу и самостоятельность для всех участников образовательных отношений -  организаций, педагогов  и самих детей. Одним из условий является поддержка инициативы и самостоятельности детей  в специфических для них  видах деятельности.</vt:lpstr>
      <vt:lpstr> 1. Эмоциональный комфорт каждого ребенка, который во многом зависит от контакта с воспитателем (компетентность педагога).  2. Предоставление возможности выбора материалов, видов активности, участников совместной деятельности (выбор не из готовых альтернатив, а преобразование реальности и проявление собственных физических, умственных, волевых усилий). 3. Главное пространство проявления  и формирования инициативности – детская деятельность ( продуктивная, исследовательская, коммуникативная, игровая). </vt:lpstr>
      <vt:lpstr>4. Стимулирование детей к самостоятельной свободной активности (вместо руководства, готовых инструкций и предписаний). 5. Создание педагогом проблемных ситуаций (не давать готовых решений, а вызвать интерес детей к какому-либо занятию, мотивация лежит в основе инициативы). 6. Создание предметно-пространственной среды (трансформируемость).</vt:lpstr>
      <vt:lpstr>2. Ценностный потенциал готовности педагога  к позитивному взаимодействию  с ребенком как условие поддержки детской инициативы и самостоятельности.</vt:lpstr>
      <vt:lpstr>* выдвижение инициатив (ребенок предлагает какое-либо интересное дело, стремится организовать игру, общение, др.); * инициативность в поиске информации, важной для успешного дела (ребенок спрашивает, экспериментирует, рассматривает книги, наблюдает); * наличие интересных идей по решению каких-либо проблем, задач.  </vt:lpstr>
      <vt:lpstr>* потребность в комфортных межличностных отношениях, обеспечивающих удовлетворяющий субъекта социальный статус; * потребность в понимании (в наличии насыщенных, духовных межличностных отношений); * потребность в наличии жизненных целей и смыслов; * потребность в познании окружающего мира; * потребность в реализации творческого потенциала.</vt:lpstr>
      <vt:lpstr>Условия реализации базовых социальных потребностей:</vt:lpstr>
      <vt:lpstr>Для развития инициативности дошкольников рекомендуется:</vt:lpstr>
      <vt:lpstr>Приемы стимулирования творческого инициирования дошкольников:</vt:lpstr>
      <vt:lpstr>Условия развития детской инициативы: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sadik</cp:lastModifiedBy>
  <cp:revision>30</cp:revision>
  <dcterms:created xsi:type="dcterms:W3CDTF">2020-10-21T04:30:38Z</dcterms:created>
  <dcterms:modified xsi:type="dcterms:W3CDTF">2020-11-19T07:55:52Z</dcterms:modified>
</cp:coreProperties>
</file>