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6" r:id="rId2"/>
    <p:sldId id="318" r:id="rId3"/>
    <p:sldId id="333" r:id="rId4"/>
    <p:sldId id="325" r:id="rId5"/>
    <p:sldId id="349" r:id="rId6"/>
    <p:sldId id="350" r:id="rId7"/>
    <p:sldId id="351" r:id="rId8"/>
    <p:sldId id="327" r:id="rId9"/>
    <p:sldId id="346" r:id="rId10"/>
    <p:sldId id="335" r:id="rId11"/>
    <p:sldId id="353" r:id="rId12"/>
    <p:sldId id="352" r:id="rId13"/>
    <p:sldId id="292" r:id="rId14"/>
    <p:sldId id="263" r:id="rId15"/>
    <p:sldId id="312" r:id="rId16"/>
    <p:sldId id="347" r:id="rId17"/>
    <p:sldId id="348" r:id="rId18"/>
    <p:sldId id="304" r:id="rId19"/>
    <p:sldId id="313" r:id="rId20"/>
    <p:sldId id="315" r:id="rId21"/>
    <p:sldId id="296" r:id="rId22"/>
    <p:sldId id="345" r:id="rId23"/>
    <p:sldId id="338" r:id="rId24"/>
    <p:sldId id="339" r:id="rId25"/>
    <p:sldId id="340" r:id="rId26"/>
    <p:sldId id="341" r:id="rId27"/>
    <p:sldId id="342" r:id="rId28"/>
    <p:sldId id="343" r:id="rId29"/>
    <p:sldId id="344" r:id="rId30"/>
    <p:sldId id="264" r:id="rId31"/>
    <p:sldId id="265" r:id="rId32"/>
    <p:sldId id="267" r:id="rId33"/>
    <p:sldId id="305" r:id="rId34"/>
    <p:sldId id="306" r:id="rId35"/>
    <p:sldId id="307" r:id="rId36"/>
    <p:sldId id="308" r:id="rId37"/>
    <p:sldId id="309" r:id="rId38"/>
    <p:sldId id="310" r:id="rId39"/>
    <p:sldId id="311" r:id="rId40"/>
  </p:sldIdLst>
  <p:sldSz cx="9144000" cy="6858000" type="screen4x3"/>
  <p:notesSz cx="6858000" cy="9945688"/>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BEBEBE"/>
    <a:srgbClr val="487345"/>
    <a:srgbClr val="BCBCBC"/>
    <a:srgbClr val="80808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5A7B8-187D-499A-98B2-5181D768E86A}" type="doc">
      <dgm:prSet loTypeId="urn:microsoft.com/office/officeart/2005/8/layout/cycle3" loCatId="cycle" qsTypeId="urn:microsoft.com/office/officeart/2005/8/quickstyle/simple5" qsCatId="simple" csTypeId="urn:microsoft.com/office/officeart/2005/8/colors/accent1_2" csCatId="accent1" phldr="1"/>
      <dgm:spPr/>
      <dgm:t>
        <a:bodyPr/>
        <a:lstStyle/>
        <a:p>
          <a:endParaRPr lang="ru-RU"/>
        </a:p>
      </dgm:t>
    </dgm:pt>
    <dgm:pt modelId="{612E3375-E25C-41CF-A094-2C611038447D}">
      <dgm:prSet phldrT="[Текст]" custT="1"/>
      <dgm:spPr/>
      <dgm:t>
        <a:bodyPr/>
        <a:lstStyle/>
        <a:p>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Профессиональное образование </a:t>
          </a:r>
          <a:endParaRPr lang="ru-RU" sz="2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D49B5D11-67F7-4EF9-A27C-EBC53FCCAE59}" type="parTrans" cxnId="{14A9E33F-6ECA-467B-BEC5-44526DD2E121}">
      <dgm:prSet/>
      <dgm:spPr/>
      <dgm:t>
        <a:bodyPr/>
        <a:lstStyle/>
        <a:p>
          <a:endParaRPr lang="ru-RU"/>
        </a:p>
      </dgm:t>
    </dgm:pt>
    <dgm:pt modelId="{081A2DEB-E8AC-431B-9FC3-7ACC34FD4EBD}" type="sibTrans" cxnId="{14A9E33F-6ECA-467B-BEC5-44526DD2E121}">
      <dgm:prSet/>
      <dgm:spPr/>
      <dgm:t>
        <a:bodyPr/>
        <a:lstStyle/>
        <a:p>
          <a:endParaRPr lang="ru-RU"/>
        </a:p>
      </dgm:t>
    </dgm:pt>
    <dgm:pt modelId="{19A6CED7-ABE3-419C-A6B0-65A0B5390D74}">
      <dgm:prSet phldrT="[Текст]" custT="1"/>
      <dgm:spPr/>
      <dgm:t>
        <a:bodyPr/>
        <a:lstStyle/>
        <a:p>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Владение консультативными техниками</a:t>
          </a:r>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ru-RU"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25989E5D-2966-4C1E-A34D-181F7023836A}" type="parTrans" cxnId="{AF3C4D29-CBC4-4898-832B-F970842C642C}">
      <dgm:prSet/>
      <dgm:spPr/>
      <dgm:t>
        <a:bodyPr/>
        <a:lstStyle/>
        <a:p>
          <a:endParaRPr lang="ru-RU"/>
        </a:p>
      </dgm:t>
    </dgm:pt>
    <dgm:pt modelId="{D380F71F-37B1-40FB-B673-371B5C1A1EE3}" type="sibTrans" cxnId="{AF3C4D29-CBC4-4898-832B-F970842C642C}">
      <dgm:prSet/>
      <dgm:spPr/>
      <dgm:t>
        <a:bodyPr/>
        <a:lstStyle/>
        <a:p>
          <a:endParaRPr lang="ru-RU"/>
        </a:p>
      </dgm:t>
    </dgm:pt>
    <dgm:pt modelId="{50EC2933-E7C8-4384-8FE5-EEEEAE2EA9AA}">
      <dgm:prSet phldrT="[Текст]" custT="1"/>
      <dgm:spPr/>
      <dgm:t>
        <a:bodyPr/>
        <a:lstStyle/>
        <a:p>
          <a:pPr algn="ctr"/>
          <a:r>
            <a:rPr lang="ru-RU" sz="2000" b="1" cap="none" spc="0" dirty="0" smtClean="0">
              <a:ln w="1905"/>
              <a:solidFill>
                <a:schemeClr val="accent6"/>
              </a:solidFill>
              <a:effectLst>
                <a:innerShdw blurRad="69850" dist="43180" dir="5400000">
                  <a:srgbClr val="000000">
                    <a:alpha val="65000"/>
                  </a:srgbClr>
                </a:innerShdw>
              </a:effectLst>
            </a:rPr>
            <a:t>Навыки составления коррекционно-развивающих программ</a:t>
          </a:r>
          <a:endParaRPr lang="ru-RU" sz="2000" b="1" cap="none" spc="0" dirty="0">
            <a:ln w="1905"/>
            <a:solidFill>
              <a:schemeClr val="accent6"/>
            </a:solidFill>
            <a:effectLst>
              <a:innerShdw blurRad="69850" dist="43180" dir="5400000">
                <a:srgbClr val="000000">
                  <a:alpha val="65000"/>
                </a:srgbClr>
              </a:innerShdw>
            </a:effectLst>
          </a:endParaRPr>
        </a:p>
      </dgm:t>
    </dgm:pt>
    <dgm:pt modelId="{E54D7171-843C-4BB8-B097-7E8E8A198F16}" type="parTrans" cxnId="{0F54179B-8CF9-4884-9411-7AA2C4A145A7}">
      <dgm:prSet/>
      <dgm:spPr/>
      <dgm:t>
        <a:bodyPr/>
        <a:lstStyle/>
        <a:p>
          <a:endParaRPr lang="ru-RU"/>
        </a:p>
      </dgm:t>
    </dgm:pt>
    <dgm:pt modelId="{523CC9DA-D225-4AC1-9120-12DFB85B6581}" type="sibTrans" cxnId="{0F54179B-8CF9-4884-9411-7AA2C4A145A7}">
      <dgm:prSet/>
      <dgm:spPr/>
      <dgm:t>
        <a:bodyPr/>
        <a:lstStyle/>
        <a:p>
          <a:endParaRPr lang="ru-RU"/>
        </a:p>
      </dgm:t>
    </dgm:pt>
    <dgm:pt modelId="{FC1315BF-5004-4337-A720-7D9C28C48876}">
      <dgm:prSet phldrT="[Текст]" custT="1"/>
      <dgm:spPr/>
      <dgm:t>
        <a:bodyPr/>
        <a:lstStyle/>
        <a:p>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Наличие навыков ведения групповой работы</a:t>
          </a:r>
          <a:endParaRPr lang="ru-RU" sz="2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24FAEA17-5F1D-4AD6-9BB7-78E28F6B1829}" type="parTrans" cxnId="{DF928E30-D172-4D58-86BB-20437E83BCA3}">
      <dgm:prSet/>
      <dgm:spPr/>
      <dgm:t>
        <a:bodyPr/>
        <a:lstStyle/>
        <a:p>
          <a:endParaRPr lang="ru-RU"/>
        </a:p>
      </dgm:t>
    </dgm:pt>
    <dgm:pt modelId="{A9A9EFF2-9E7D-43EB-9A14-0E18A4BFE63E}" type="sibTrans" cxnId="{DF928E30-D172-4D58-86BB-20437E83BCA3}">
      <dgm:prSet/>
      <dgm:spPr/>
      <dgm:t>
        <a:bodyPr/>
        <a:lstStyle/>
        <a:p>
          <a:endParaRPr lang="ru-RU"/>
        </a:p>
      </dgm:t>
    </dgm:pt>
    <dgm:pt modelId="{1B2D8FC9-2534-477D-92C5-DD0662F4B1F6}">
      <dgm:prSet phldrT="[Текст]" custT="1"/>
      <dgm:spPr/>
      <dgm:t>
        <a:bodyPr/>
        <a:lstStyle/>
        <a:p>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Владение ИКТ</a:t>
          </a:r>
          <a:endParaRPr lang="ru-RU"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0291FA5C-D939-454A-BF1B-78F056947309}" type="parTrans" cxnId="{2E535C5D-73C9-4497-8CCB-570BAD3395DA}">
      <dgm:prSet/>
      <dgm:spPr/>
      <dgm:t>
        <a:bodyPr/>
        <a:lstStyle/>
        <a:p>
          <a:endParaRPr lang="ru-RU"/>
        </a:p>
      </dgm:t>
    </dgm:pt>
    <dgm:pt modelId="{A079691D-7092-4176-BAC0-26C88F25ECA4}" type="sibTrans" cxnId="{2E535C5D-73C9-4497-8CCB-570BAD3395DA}">
      <dgm:prSet/>
      <dgm:spPr/>
      <dgm:t>
        <a:bodyPr/>
        <a:lstStyle/>
        <a:p>
          <a:endParaRPr lang="ru-RU"/>
        </a:p>
      </dgm:t>
    </dgm:pt>
    <dgm:pt modelId="{304BAA0A-01B3-4172-8084-89C62A927C9A}">
      <dgm:prSet phldrT="[Текст]" custT="1"/>
      <dgm:spPr/>
      <dgm:t>
        <a:bodyPr/>
        <a:lstStyle/>
        <a:p>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Знание основ семейного консультирования</a:t>
          </a:r>
          <a:endParaRPr lang="ru-RU"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F17A1221-5C65-4BD3-9C76-C9EA3DDBBE97}" type="parTrans" cxnId="{607541F0-6AC2-4CBB-92AB-11296F0D1324}">
      <dgm:prSet/>
      <dgm:spPr/>
      <dgm:t>
        <a:bodyPr/>
        <a:lstStyle/>
        <a:p>
          <a:endParaRPr lang="ru-RU"/>
        </a:p>
      </dgm:t>
    </dgm:pt>
    <dgm:pt modelId="{2E3FF56E-406A-4ACE-AB34-64DDFAA86CF6}" type="sibTrans" cxnId="{607541F0-6AC2-4CBB-92AB-11296F0D1324}">
      <dgm:prSet/>
      <dgm:spPr/>
      <dgm:t>
        <a:bodyPr/>
        <a:lstStyle/>
        <a:p>
          <a:endParaRPr lang="ru-RU"/>
        </a:p>
      </dgm:t>
    </dgm:pt>
    <dgm:pt modelId="{156CA35A-A2BC-41D9-972D-95747651BFB9}">
      <dgm:prSet phldrT="[Текст]" custT="1"/>
      <dgm:spPr/>
      <dgm:t>
        <a:bodyPr/>
        <a:lstStyle/>
        <a:p>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Владение диагностическими методами</a:t>
          </a:r>
          <a:endParaRPr lang="ru-RU" sz="2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EEF481CF-361C-4936-A63B-B31AF2B84A0F}" type="parTrans" cxnId="{FC3A7B07-7A63-4FC4-BAB3-FE167DE7080C}">
      <dgm:prSet/>
      <dgm:spPr/>
      <dgm:t>
        <a:bodyPr/>
        <a:lstStyle/>
        <a:p>
          <a:endParaRPr lang="ru-RU"/>
        </a:p>
      </dgm:t>
    </dgm:pt>
    <dgm:pt modelId="{B4DEE4D2-87E6-49FA-8568-F3C55918F212}" type="sibTrans" cxnId="{FC3A7B07-7A63-4FC4-BAB3-FE167DE7080C}">
      <dgm:prSet/>
      <dgm:spPr/>
      <dgm:t>
        <a:bodyPr/>
        <a:lstStyle/>
        <a:p>
          <a:endParaRPr lang="ru-RU"/>
        </a:p>
      </dgm:t>
    </dgm:pt>
    <dgm:pt modelId="{7A2C57E8-8B88-4470-82D9-CAF849D58A7F}" type="pres">
      <dgm:prSet presAssocID="{4565A7B8-187D-499A-98B2-5181D768E86A}" presName="Name0" presStyleCnt="0">
        <dgm:presLayoutVars>
          <dgm:dir/>
          <dgm:resizeHandles val="exact"/>
        </dgm:presLayoutVars>
      </dgm:prSet>
      <dgm:spPr/>
      <dgm:t>
        <a:bodyPr/>
        <a:lstStyle/>
        <a:p>
          <a:endParaRPr lang="ru-RU"/>
        </a:p>
      </dgm:t>
    </dgm:pt>
    <dgm:pt modelId="{F7E59108-9806-489C-88C3-7405E7D40430}" type="pres">
      <dgm:prSet presAssocID="{4565A7B8-187D-499A-98B2-5181D768E86A}" presName="cycle" presStyleCnt="0"/>
      <dgm:spPr/>
    </dgm:pt>
    <dgm:pt modelId="{A52B61B9-2119-4F32-B7BF-FB167856936B}" type="pres">
      <dgm:prSet presAssocID="{612E3375-E25C-41CF-A094-2C611038447D}" presName="nodeFirstNode" presStyleLbl="node1" presStyleIdx="0" presStyleCnt="7" custScaleX="206239">
        <dgm:presLayoutVars>
          <dgm:bulletEnabled val="1"/>
        </dgm:presLayoutVars>
      </dgm:prSet>
      <dgm:spPr/>
      <dgm:t>
        <a:bodyPr/>
        <a:lstStyle/>
        <a:p>
          <a:endParaRPr lang="ru-RU"/>
        </a:p>
      </dgm:t>
    </dgm:pt>
    <dgm:pt modelId="{D234496C-FF39-4A7D-B3EF-B3ABD3EAF4F1}" type="pres">
      <dgm:prSet presAssocID="{081A2DEB-E8AC-431B-9FC3-7ACC34FD4EBD}" presName="sibTransFirstNode" presStyleLbl="bgShp" presStyleIdx="0" presStyleCnt="1"/>
      <dgm:spPr/>
      <dgm:t>
        <a:bodyPr/>
        <a:lstStyle/>
        <a:p>
          <a:endParaRPr lang="ru-RU"/>
        </a:p>
      </dgm:t>
    </dgm:pt>
    <dgm:pt modelId="{C32D11F9-7EDD-4697-8BC3-C1D22E09D8C4}" type="pres">
      <dgm:prSet presAssocID="{19A6CED7-ABE3-419C-A6B0-65A0B5390D74}" presName="nodeFollowingNodes" presStyleLbl="node1" presStyleIdx="1" presStyleCnt="7" custScaleX="226614" custScaleY="122096" custRadScaleRad="100551" custRadScaleInc="22883">
        <dgm:presLayoutVars>
          <dgm:bulletEnabled val="1"/>
        </dgm:presLayoutVars>
      </dgm:prSet>
      <dgm:spPr/>
      <dgm:t>
        <a:bodyPr/>
        <a:lstStyle/>
        <a:p>
          <a:endParaRPr lang="ru-RU"/>
        </a:p>
      </dgm:t>
    </dgm:pt>
    <dgm:pt modelId="{4390FF1B-7D25-4801-8E1B-3CBFB857A7D3}" type="pres">
      <dgm:prSet presAssocID="{50EC2933-E7C8-4384-8FE5-EEEEAE2EA9AA}" presName="nodeFollowingNodes" presStyleLbl="node1" presStyleIdx="2" presStyleCnt="7" custScaleX="208118" custScaleY="160064" custRadScaleRad="99009" custRadScaleInc="-18532">
        <dgm:presLayoutVars>
          <dgm:bulletEnabled val="1"/>
        </dgm:presLayoutVars>
      </dgm:prSet>
      <dgm:spPr/>
      <dgm:t>
        <a:bodyPr/>
        <a:lstStyle/>
        <a:p>
          <a:endParaRPr lang="ru-RU"/>
        </a:p>
      </dgm:t>
    </dgm:pt>
    <dgm:pt modelId="{974E0222-BEF5-4B9E-8904-16BDC2B8B86E}" type="pres">
      <dgm:prSet presAssocID="{FC1315BF-5004-4337-A720-7D9C28C48876}" presName="nodeFollowingNodes" presStyleLbl="node1" presStyleIdx="3" presStyleCnt="7" custScaleX="201602" custRadScaleRad="101429" custRadScaleInc="-57165">
        <dgm:presLayoutVars>
          <dgm:bulletEnabled val="1"/>
        </dgm:presLayoutVars>
      </dgm:prSet>
      <dgm:spPr/>
      <dgm:t>
        <a:bodyPr/>
        <a:lstStyle/>
        <a:p>
          <a:endParaRPr lang="ru-RU"/>
        </a:p>
      </dgm:t>
    </dgm:pt>
    <dgm:pt modelId="{D5B9A9BC-0FFA-4E58-996B-2A825D83FCF2}" type="pres">
      <dgm:prSet presAssocID="{1B2D8FC9-2534-477D-92C5-DD0662F4B1F6}" presName="nodeFollowingNodes" presStyleLbl="node1" presStyleIdx="4" presStyleCnt="7" custScaleX="133582" custRadScaleRad="84194" custRadScaleInc="50539">
        <dgm:presLayoutVars>
          <dgm:bulletEnabled val="1"/>
        </dgm:presLayoutVars>
      </dgm:prSet>
      <dgm:spPr/>
      <dgm:t>
        <a:bodyPr/>
        <a:lstStyle/>
        <a:p>
          <a:endParaRPr lang="ru-RU"/>
        </a:p>
      </dgm:t>
    </dgm:pt>
    <dgm:pt modelId="{C38194C7-2635-4A01-A99F-953DA75AC151}" type="pres">
      <dgm:prSet presAssocID="{304BAA0A-01B3-4172-8084-89C62A927C9A}" presName="nodeFollowingNodes" presStyleLbl="node1" presStyleIdx="5" presStyleCnt="7" custScaleX="247221" custScaleY="139881" custRadScaleRad="100164" custRadScaleInc="23392">
        <dgm:presLayoutVars>
          <dgm:bulletEnabled val="1"/>
        </dgm:presLayoutVars>
      </dgm:prSet>
      <dgm:spPr/>
      <dgm:t>
        <a:bodyPr/>
        <a:lstStyle/>
        <a:p>
          <a:endParaRPr lang="ru-RU"/>
        </a:p>
      </dgm:t>
    </dgm:pt>
    <dgm:pt modelId="{5F969835-5BB3-4D6E-B948-14A4E56ED445}" type="pres">
      <dgm:prSet presAssocID="{156CA35A-A2BC-41D9-972D-95747651BFB9}" presName="nodeFollowingNodes" presStyleLbl="node1" presStyleIdx="6" presStyleCnt="7" custScaleX="213087" custRadScaleRad="97784" custRadScaleInc="-20938">
        <dgm:presLayoutVars>
          <dgm:bulletEnabled val="1"/>
        </dgm:presLayoutVars>
      </dgm:prSet>
      <dgm:spPr/>
      <dgm:t>
        <a:bodyPr/>
        <a:lstStyle/>
        <a:p>
          <a:endParaRPr lang="ru-RU"/>
        </a:p>
      </dgm:t>
    </dgm:pt>
  </dgm:ptLst>
  <dgm:cxnLst>
    <dgm:cxn modelId="{2E535C5D-73C9-4497-8CCB-570BAD3395DA}" srcId="{4565A7B8-187D-499A-98B2-5181D768E86A}" destId="{1B2D8FC9-2534-477D-92C5-DD0662F4B1F6}" srcOrd="4" destOrd="0" parTransId="{0291FA5C-D939-454A-BF1B-78F056947309}" sibTransId="{A079691D-7092-4176-BAC0-26C88F25ECA4}"/>
    <dgm:cxn modelId="{08DADC9A-0225-4D07-B342-AFCA20A87450}" type="presOf" srcId="{304BAA0A-01B3-4172-8084-89C62A927C9A}" destId="{C38194C7-2635-4A01-A99F-953DA75AC151}" srcOrd="0" destOrd="0" presId="urn:microsoft.com/office/officeart/2005/8/layout/cycle3"/>
    <dgm:cxn modelId="{87708F47-948C-40F6-AB49-A36A0AA59C50}" type="presOf" srcId="{4565A7B8-187D-499A-98B2-5181D768E86A}" destId="{7A2C57E8-8B88-4470-82D9-CAF849D58A7F}" srcOrd="0" destOrd="0" presId="urn:microsoft.com/office/officeart/2005/8/layout/cycle3"/>
    <dgm:cxn modelId="{AF3C4D29-CBC4-4898-832B-F970842C642C}" srcId="{4565A7B8-187D-499A-98B2-5181D768E86A}" destId="{19A6CED7-ABE3-419C-A6B0-65A0B5390D74}" srcOrd="1" destOrd="0" parTransId="{25989E5D-2966-4C1E-A34D-181F7023836A}" sibTransId="{D380F71F-37B1-40FB-B673-371B5C1A1EE3}"/>
    <dgm:cxn modelId="{A0EE5A8E-C21E-4E7F-99D0-B00BF7467907}" type="presOf" srcId="{19A6CED7-ABE3-419C-A6B0-65A0B5390D74}" destId="{C32D11F9-7EDD-4697-8BC3-C1D22E09D8C4}" srcOrd="0" destOrd="0" presId="urn:microsoft.com/office/officeart/2005/8/layout/cycle3"/>
    <dgm:cxn modelId="{0F54179B-8CF9-4884-9411-7AA2C4A145A7}" srcId="{4565A7B8-187D-499A-98B2-5181D768E86A}" destId="{50EC2933-E7C8-4384-8FE5-EEEEAE2EA9AA}" srcOrd="2" destOrd="0" parTransId="{E54D7171-843C-4BB8-B097-7E8E8A198F16}" sibTransId="{523CC9DA-D225-4AC1-9120-12DFB85B6581}"/>
    <dgm:cxn modelId="{A64847AE-AE90-4EB9-9697-D153272D65A9}" type="presOf" srcId="{FC1315BF-5004-4337-A720-7D9C28C48876}" destId="{974E0222-BEF5-4B9E-8904-16BDC2B8B86E}" srcOrd="0" destOrd="0" presId="urn:microsoft.com/office/officeart/2005/8/layout/cycle3"/>
    <dgm:cxn modelId="{607541F0-6AC2-4CBB-92AB-11296F0D1324}" srcId="{4565A7B8-187D-499A-98B2-5181D768E86A}" destId="{304BAA0A-01B3-4172-8084-89C62A927C9A}" srcOrd="5" destOrd="0" parTransId="{F17A1221-5C65-4BD3-9C76-C9EA3DDBBE97}" sibTransId="{2E3FF56E-406A-4ACE-AB34-64DDFAA86CF6}"/>
    <dgm:cxn modelId="{DF928E30-D172-4D58-86BB-20437E83BCA3}" srcId="{4565A7B8-187D-499A-98B2-5181D768E86A}" destId="{FC1315BF-5004-4337-A720-7D9C28C48876}" srcOrd="3" destOrd="0" parTransId="{24FAEA17-5F1D-4AD6-9BB7-78E28F6B1829}" sibTransId="{A9A9EFF2-9E7D-43EB-9A14-0E18A4BFE63E}"/>
    <dgm:cxn modelId="{A7B5CFC0-1194-45CE-B406-8108DBC6D3F8}" type="presOf" srcId="{1B2D8FC9-2534-477D-92C5-DD0662F4B1F6}" destId="{D5B9A9BC-0FFA-4E58-996B-2A825D83FCF2}" srcOrd="0" destOrd="0" presId="urn:microsoft.com/office/officeart/2005/8/layout/cycle3"/>
    <dgm:cxn modelId="{E7923FDB-41B8-41F3-BB5D-F5635A2541DE}" type="presOf" srcId="{612E3375-E25C-41CF-A094-2C611038447D}" destId="{A52B61B9-2119-4F32-B7BF-FB167856936B}" srcOrd="0" destOrd="0" presId="urn:microsoft.com/office/officeart/2005/8/layout/cycle3"/>
    <dgm:cxn modelId="{E6BA5A69-C567-4ABE-B0D6-13C7B5FF46C6}" type="presOf" srcId="{156CA35A-A2BC-41D9-972D-95747651BFB9}" destId="{5F969835-5BB3-4D6E-B948-14A4E56ED445}" srcOrd="0" destOrd="0" presId="urn:microsoft.com/office/officeart/2005/8/layout/cycle3"/>
    <dgm:cxn modelId="{B265829B-A84B-4D3A-9F71-0AF4327C3B3C}" type="presOf" srcId="{081A2DEB-E8AC-431B-9FC3-7ACC34FD4EBD}" destId="{D234496C-FF39-4A7D-B3EF-B3ABD3EAF4F1}" srcOrd="0" destOrd="0" presId="urn:microsoft.com/office/officeart/2005/8/layout/cycle3"/>
    <dgm:cxn modelId="{45247272-A6E3-44DA-B271-F3170EA8220C}" type="presOf" srcId="{50EC2933-E7C8-4384-8FE5-EEEEAE2EA9AA}" destId="{4390FF1B-7D25-4801-8E1B-3CBFB857A7D3}" srcOrd="0" destOrd="0" presId="urn:microsoft.com/office/officeart/2005/8/layout/cycle3"/>
    <dgm:cxn modelId="{14A9E33F-6ECA-467B-BEC5-44526DD2E121}" srcId="{4565A7B8-187D-499A-98B2-5181D768E86A}" destId="{612E3375-E25C-41CF-A094-2C611038447D}" srcOrd="0" destOrd="0" parTransId="{D49B5D11-67F7-4EF9-A27C-EBC53FCCAE59}" sibTransId="{081A2DEB-E8AC-431B-9FC3-7ACC34FD4EBD}"/>
    <dgm:cxn modelId="{FC3A7B07-7A63-4FC4-BAB3-FE167DE7080C}" srcId="{4565A7B8-187D-499A-98B2-5181D768E86A}" destId="{156CA35A-A2BC-41D9-972D-95747651BFB9}" srcOrd="6" destOrd="0" parTransId="{EEF481CF-361C-4936-A63B-B31AF2B84A0F}" sibTransId="{B4DEE4D2-87E6-49FA-8568-F3C55918F212}"/>
    <dgm:cxn modelId="{AB9C772D-6BBC-402E-99A4-B6DC0C70AC8C}" type="presParOf" srcId="{7A2C57E8-8B88-4470-82D9-CAF849D58A7F}" destId="{F7E59108-9806-489C-88C3-7405E7D40430}" srcOrd="0" destOrd="0" presId="urn:microsoft.com/office/officeart/2005/8/layout/cycle3"/>
    <dgm:cxn modelId="{52EAE92D-24A2-4EC1-A34A-DD64F370E140}" type="presParOf" srcId="{F7E59108-9806-489C-88C3-7405E7D40430}" destId="{A52B61B9-2119-4F32-B7BF-FB167856936B}" srcOrd="0" destOrd="0" presId="urn:microsoft.com/office/officeart/2005/8/layout/cycle3"/>
    <dgm:cxn modelId="{2CA3992B-C273-41C9-ADBB-9CAC0189E916}" type="presParOf" srcId="{F7E59108-9806-489C-88C3-7405E7D40430}" destId="{D234496C-FF39-4A7D-B3EF-B3ABD3EAF4F1}" srcOrd="1" destOrd="0" presId="urn:microsoft.com/office/officeart/2005/8/layout/cycle3"/>
    <dgm:cxn modelId="{BA93A52A-4AC3-494C-9D2C-52DCE30F1B27}" type="presParOf" srcId="{F7E59108-9806-489C-88C3-7405E7D40430}" destId="{C32D11F9-7EDD-4697-8BC3-C1D22E09D8C4}" srcOrd="2" destOrd="0" presId="urn:microsoft.com/office/officeart/2005/8/layout/cycle3"/>
    <dgm:cxn modelId="{ECC54D70-F9C1-4F71-92C2-D9606E4AC984}" type="presParOf" srcId="{F7E59108-9806-489C-88C3-7405E7D40430}" destId="{4390FF1B-7D25-4801-8E1B-3CBFB857A7D3}" srcOrd="3" destOrd="0" presId="urn:microsoft.com/office/officeart/2005/8/layout/cycle3"/>
    <dgm:cxn modelId="{ECFF382A-570C-4684-B52F-96F3E095F2F5}" type="presParOf" srcId="{F7E59108-9806-489C-88C3-7405E7D40430}" destId="{974E0222-BEF5-4B9E-8904-16BDC2B8B86E}" srcOrd="4" destOrd="0" presId="urn:microsoft.com/office/officeart/2005/8/layout/cycle3"/>
    <dgm:cxn modelId="{FC86772E-3326-432F-B4AB-02B7A85FA3A2}" type="presParOf" srcId="{F7E59108-9806-489C-88C3-7405E7D40430}" destId="{D5B9A9BC-0FFA-4E58-996B-2A825D83FCF2}" srcOrd="5" destOrd="0" presId="urn:microsoft.com/office/officeart/2005/8/layout/cycle3"/>
    <dgm:cxn modelId="{087444D8-0C15-4784-81AC-35D46E7CC644}" type="presParOf" srcId="{F7E59108-9806-489C-88C3-7405E7D40430}" destId="{C38194C7-2635-4A01-A99F-953DA75AC151}" srcOrd="6" destOrd="0" presId="urn:microsoft.com/office/officeart/2005/8/layout/cycle3"/>
    <dgm:cxn modelId="{6E352A46-A2E2-481D-97AE-AE4435938F0D}" type="presParOf" srcId="{F7E59108-9806-489C-88C3-7405E7D40430}" destId="{5F969835-5BB3-4D6E-B948-14A4E56ED445}"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65A7B8-187D-499A-98B2-5181D768E86A}" type="doc">
      <dgm:prSet loTypeId="urn:microsoft.com/office/officeart/2005/8/layout/cycle3" loCatId="cycle" qsTypeId="urn:microsoft.com/office/officeart/2005/8/quickstyle/simple5" qsCatId="simple" csTypeId="urn:microsoft.com/office/officeart/2005/8/colors/accent1_2" csCatId="accent1" phldr="1"/>
      <dgm:spPr/>
      <dgm:t>
        <a:bodyPr/>
        <a:lstStyle/>
        <a:p>
          <a:endParaRPr lang="ru-RU"/>
        </a:p>
      </dgm:t>
    </dgm:pt>
    <dgm:pt modelId="{612E3375-E25C-41CF-A094-2C611038447D}">
      <dgm:prSet phldrT="[Текст]" custT="1"/>
      <dgm:spPr/>
      <dgm:t>
        <a:bodyPr/>
        <a:lstStyle/>
        <a:p>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ФОП    ФОАП </a:t>
          </a:r>
        </a:p>
        <a:p>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ОП ДО   АОП ДО</a:t>
          </a:r>
          <a:endParaRPr lang="ru-RU"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D49B5D11-67F7-4EF9-A27C-EBC53FCCAE59}" type="parTrans" cxnId="{14A9E33F-6ECA-467B-BEC5-44526DD2E121}">
      <dgm:prSet/>
      <dgm:spPr/>
      <dgm:t>
        <a:bodyPr/>
        <a:lstStyle/>
        <a:p>
          <a:endParaRPr lang="ru-RU"/>
        </a:p>
      </dgm:t>
    </dgm:pt>
    <dgm:pt modelId="{081A2DEB-E8AC-431B-9FC3-7ACC34FD4EBD}" type="sibTrans" cxnId="{14A9E33F-6ECA-467B-BEC5-44526DD2E121}">
      <dgm:prSet/>
      <dgm:spPr/>
      <dgm:t>
        <a:bodyPr/>
        <a:lstStyle/>
        <a:p>
          <a:endParaRPr lang="ru-RU"/>
        </a:p>
      </dgm:t>
    </dgm:pt>
    <dgm:pt modelId="{19A6CED7-ABE3-419C-A6B0-65A0B5390D74}">
      <dgm:prSet phldrT="[Текст]" custT="1"/>
      <dgm:spPr/>
      <dgm:t>
        <a:bodyPr/>
        <a:lstStyle/>
        <a:p>
          <a:r>
            <a:rPr lang="ru-RU"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Методическая литература </a:t>
          </a:r>
          <a:endParaRPr lang="ru-RU" sz="1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25989E5D-2966-4C1E-A34D-181F7023836A}" type="parTrans" cxnId="{AF3C4D29-CBC4-4898-832B-F970842C642C}">
      <dgm:prSet/>
      <dgm:spPr/>
      <dgm:t>
        <a:bodyPr/>
        <a:lstStyle/>
        <a:p>
          <a:endParaRPr lang="ru-RU"/>
        </a:p>
      </dgm:t>
    </dgm:pt>
    <dgm:pt modelId="{D380F71F-37B1-40FB-B673-371B5C1A1EE3}" type="sibTrans" cxnId="{AF3C4D29-CBC4-4898-832B-F970842C642C}">
      <dgm:prSet/>
      <dgm:spPr/>
      <dgm:t>
        <a:bodyPr/>
        <a:lstStyle/>
        <a:p>
          <a:endParaRPr lang="ru-RU"/>
        </a:p>
      </dgm:t>
    </dgm:pt>
    <dgm:pt modelId="{50EC2933-E7C8-4384-8FE5-EEEEAE2EA9AA}">
      <dgm:prSet phldrT="[Текст]" custT="1"/>
      <dgm:spPr/>
      <dgm:t>
        <a:bodyPr/>
        <a:lstStyle/>
        <a:p>
          <a:pPr algn="l"/>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Диагностический материал, </a:t>
          </a:r>
          <a:r>
            <a:rPr lang="ru-RU" sz="20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здоровьесберегающие</a:t>
          </a:r>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технологии</a:t>
          </a:r>
          <a:endParaRPr lang="ru-RU" sz="2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E54D7171-843C-4BB8-B097-7E8E8A198F16}" type="parTrans" cxnId="{0F54179B-8CF9-4884-9411-7AA2C4A145A7}">
      <dgm:prSet/>
      <dgm:spPr/>
      <dgm:t>
        <a:bodyPr/>
        <a:lstStyle/>
        <a:p>
          <a:endParaRPr lang="ru-RU"/>
        </a:p>
      </dgm:t>
    </dgm:pt>
    <dgm:pt modelId="{523CC9DA-D225-4AC1-9120-12DFB85B6581}" type="sibTrans" cxnId="{0F54179B-8CF9-4884-9411-7AA2C4A145A7}">
      <dgm:prSet/>
      <dgm:spPr/>
      <dgm:t>
        <a:bodyPr/>
        <a:lstStyle/>
        <a:p>
          <a:endParaRPr lang="ru-RU"/>
        </a:p>
      </dgm:t>
    </dgm:pt>
    <dgm:pt modelId="{FC1315BF-5004-4337-A720-7D9C28C48876}">
      <dgm:prSet phldrT="[Текст]" custT="1"/>
      <dgm:spPr/>
      <dgm:t>
        <a:bodyPr/>
        <a:lstStyle/>
        <a:p>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Наличие кабинета</a:t>
          </a:r>
          <a:endParaRPr lang="ru-RU"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24FAEA17-5F1D-4AD6-9BB7-78E28F6B1829}" type="parTrans" cxnId="{DF928E30-D172-4D58-86BB-20437E83BCA3}">
      <dgm:prSet/>
      <dgm:spPr/>
      <dgm:t>
        <a:bodyPr/>
        <a:lstStyle/>
        <a:p>
          <a:endParaRPr lang="ru-RU"/>
        </a:p>
      </dgm:t>
    </dgm:pt>
    <dgm:pt modelId="{A9A9EFF2-9E7D-43EB-9A14-0E18A4BFE63E}" type="sibTrans" cxnId="{DF928E30-D172-4D58-86BB-20437E83BCA3}">
      <dgm:prSet/>
      <dgm:spPr/>
      <dgm:t>
        <a:bodyPr/>
        <a:lstStyle/>
        <a:p>
          <a:endParaRPr lang="ru-RU"/>
        </a:p>
      </dgm:t>
    </dgm:pt>
    <dgm:pt modelId="{1B2D8FC9-2534-477D-92C5-DD0662F4B1F6}">
      <dgm:prSet phldrT="[Текст]" custT="1"/>
      <dgm:spPr/>
      <dgm:t>
        <a:bodyPr/>
        <a:lstStyle/>
        <a:p>
          <a:r>
            <a:rPr lang="ru-RU"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Портфолио педагога-психолога </a:t>
          </a:r>
          <a:r>
            <a:rPr lang="ru-RU" sz="1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(Электронный вариант)</a:t>
          </a:r>
          <a:endParaRPr lang="ru-RU" sz="1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0291FA5C-D939-454A-BF1B-78F056947309}" type="parTrans" cxnId="{2E535C5D-73C9-4497-8CCB-570BAD3395DA}">
      <dgm:prSet/>
      <dgm:spPr/>
      <dgm:t>
        <a:bodyPr/>
        <a:lstStyle/>
        <a:p>
          <a:endParaRPr lang="ru-RU"/>
        </a:p>
      </dgm:t>
    </dgm:pt>
    <dgm:pt modelId="{A079691D-7092-4176-BAC0-26C88F25ECA4}" type="sibTrans" cxnId="{2E535C5D-73C9-4497-8CCB-570BAD3395DA}">
      <dgm:prSet/>
      <dgm:spPr/>
      <dgm:t>
        <a:bodyPr/>
        <a:lstStyle/>
        <a:p>
          <a:endParaRPr lang="ru-RU"/>
        </a:p>
      </dgm:t>
    </dgm:pt>
    <dgm:pt modelId="{304BAA0A-01B3-4172-8084-89C62A927C9A}">
      <dgm:prSet phldrT="[Текст]" custT="1"/>
      <dgm:spPr/>
      <dgm:t>
        <a:bodyPr/>
        <a:lstStyle/>
        <a:p>
          <a:r>
            <a:rPr lang="ru-RU" sz="1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Методический материал для индивидуальной и групповой работы </a:t>
          </a:r>
          <a:endParaRPr lang="ru-RU" sz="1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F17A1221-5C65-4BD3-9C76-C9EA3DDBBE97}" type="parTrans" cxnId="{607541F0-6AC2-4CBB-92AB-11296F0D1324}">
      <dgm:prSet/>
      <dgm:spPr/>
      <dgm:t>
        <a:bodyPr/>
        <a:lstStyle/>
        <a:p>
          <a:endParaRPr lang="ru-RU"/>
        </a:p>
      </dgm:t>
    </dgm:pt>
    <dgm:pt modelId="{2E3FF56E-406A-4ACE-AB34-64DDFAA86CF6}" type="sibTrans" cxnId="{607541F0-6AC2-4CBB-92AB-11296F0D1324}">
      <dgm:prSet/>
      <dgm:spPr/>
      <dgm:t>
        <a:bodyPr/>
        <a:lstStyle/>
        <a:p>
          <a:endParaRPr lang="ru-RU"/>
        </a:p>
      </dgm:t>
    </dgm:pt>
    <dgm:pt modelId="{156CA35A-A2BC-41D9-972D-95747651BFB9}">
      <dgm:prSet phldrT="[Текст]" custT="1"/>
      <dgm:spPr/>
      <dgm:t>
        <a:bodyPr/>
        <a:lstStyle/>
        <a:p>
          <a:r>
            <a:rPr lang="ru-RU"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Программа психолого-педагогического сопровождения образовательного процесса </a:t>
          </a:r>
        </a:p>
        <a:p>
          <a:r>
            <a:rPr lang="ru-RU"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(5 лет)</a:t>
          </a:r>
          <a:endParaRPr lang="ru-RU" sz="1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EEF481CF-361C-4936-A63B-B31AF2B84A0F}" type="parTrans" cxnId="{FC3A7B07-7A63-4FC4-BAB3-FE167DE7080C}">
      <dgm:prSet/>
      <dgm:spPr/>
      <dgm:t>
        <a:bodyPr/>
        <a:lstStyle/>
        <a:p>
          <a:endParaRPr lang="ru-RU"/>
        </a:p>
      </dgm:t>
    </dgm:pt>
    <dgm:pt modelId="{B4DEE4D2-87E6-49FA-8568-F3C55918F212}" type="sibTrans" cxnId="{FC3A7B07-7A63-4FC4-BAB3-FE167DE7080C}">
      <dgm:prSet/>
      <dgm:spPr/>
      <dgm:t>
        <a:bodyPr/>
        <a:lstStyle/>
        <a:p>
          <a:endParaRPr lang="ru-RU"/>
        </a:p>
      </dgm:t>
    </dgm:pt>
    <dgm:pt modelId="{1420708E-3B0F-4BFC-9052-B5F06DC50727}">
      <dgm:prSet custT="1"/>
      <dgm:spPr/>
      <dgm:t>
        <a:bodyPr/>
        <a:lstStyle/>
        <a:p>
          <a:r>
            <a:rPr lang="ru-RU" sz="1600" b="1" dirty="0" smtClean="0">
              <a:solidFill>
                <a:schemeClr val="accent2"/>
              </a:solidFill>
            </a:rPr>
            <a:t>Рабочая программа коррекционно-развивающей/профилактической работы (1 год)</a:t>
          </a:r>
          <a:endParaRPr lang="ru-RU" sz="1600" b="1" dirty="0">
            <a:solidFill>
              <a:schemeClr val="accent2"/>
            </a:solidFill>
          </a:endParaRPr>
        </a:p>
      </dgm:t>
    </dgm:pt>
    <dgm:pt modelId="{4E6D3DEE-D65B-4DF9-A5A4-8C3AD4EB93AF}" type="parTrans" cxnId="{AAA578D0-9AC0-4DDB-AB78-93D102246820}">
      <dgm:prSet/>
      <dgm:spPr/>
      <dgm:t>
        <a:bodyPr/>
        <a:lstStyle/>
        <a:p>
          <a:endParaRPr lang="ru-RU"/>
        </a:p>
      </dgm:t>
    </dgm:pt>
    <dgm:pt modelId="{0D4DCDC1-87D3-4FFA-B4A5-2B067E694628}" type="sibTrans" cxnId="{AAA578D0-9AC0-4DDB-AB78-93D102246820}">
      <dgm:prSet/>
      <dgm:spPr/>
      <dgm:t>
        <a:bodyPr/>
        <a:lstStyle/>
        <a:p>
          <a:endParaRPr lang="ru-RU"/>
        </a:p>
      </dgm:t>
    </dgm:pt>
    <dgm:pt modelId="{7A2C57E8-8B88-4470-82D9-CAF849D58A7F}" type="pres">
      <dgm:prSet presAssocID="{4565A7B8-187D-499A-98B2-5181D768E86A}" presName="Name0" presStyleCnt="0">
        <dgm:presLayoutVars>
          <dgm:dir/>
          <dgm:resizeHandles val="exact"/>
        </dgm:presLayoutVars>
      </dgm:prSet>
      <dgm:spPr/>
      <dgm:t>
        <a:bodyPr/>
        <a:lstStyle/>
        <a:p>
          <a:endParaRPr lang="ru-RU"/>
        </a:p>
      </dgm:t>
    </dgm:pt>
    <dgm:pt modelId="{F7E59108-9806-489C-88C3-7405E7D40430}" type="pres">
      <dgm:prSet presAssocID="{4565A7B8-187D-499A-98B2-5181D768E86A}" presName="cycle" presStyleCnt="0"/>
      <dgm:spPr/>
    </dgm:pt>
    <dgm:pt modelId="{A52B61B9-2119-4F32-B7BF-FB167856936B}" type="pres">
      <dgm:prSet presAssocID="{612E3375-E25C-41CF-A094-2C611038447D}" presName="nodeFirstNode" presStyleLbl="node1" presStyleIdx="0" presStyleCnt="8" custScaleX="238426">
        <dgm:presLayoutVars>
          <dgm:bulletEnabled val="1"/>
        </dgm:presLayoutVars>
      </dgm:prSet>
      <dgm:spPr/>
      <dgm:t>
        <a:bodyPr/>
        <a:lstStyle/>
        <a:p>
          <a:endParaRPr lang="ru-RU"/>
        </a:p>
      </dgm:t>
    </dgm:pt>
    <dgm:pt modelId="{D234496C-FF39-4A7D-B3EF-B3ABD3EAF4F1}" type="pres">
      <dgm:prSet presAssocID="{081A2DEB-E8AC-431B-9FC3-7ACC34FD4EBD}" presName="sibTransFirstNode" presStyleLbl="bgShp" presStyleIdx="0" presStyleCnt="1"/>
      <dgm:spPr/>
      <dgm:t>
        <a:bodyPr/>
        <a:lstStyle/>
        <a:p>
          <a:endParaRPr lang="ru-RU"/>
        </a:p>
      </dgm:t>
    </dgm:pt>
    <dgm:pt modelId="{C32D11F9-7EDD-4697-8BC3-C1D22E09D8C4}" type="pres">
      <dgm:prSet presAssocID="{19A6CED7-ABE3-419C-A6B0-65A0B5390D74}" presName="nodeFollowingNodes" presStyleLbl="node1" presStyleIdx="1" presStyleCnt="8" custScaleX="303319" custRadScaleRad="154821" custRadScaleInc="49722">
        <dgm:presLayoutVars>
          <dgm:bulletEnabled val="1"/>
        </dgm:presLayoutVars>
      </dgm:prSet>
      <dgm:spPr/>
      <dgm:t>
        <a:bodyPr/>
        <a:lstStyle/>
        <a:p>
          <a:endParaRPr lang="ru-RU"/>
        </a:p>
      </dgm:t>
    </dgm:pt>
    <dgm:pt modelId="{4390FF1B-7D25-4801-8E1B-3CBFB857A7D3}" type="pres">
      <dgm:prSet presAssocID="{50EC2933-E7C8-4384-8FE5-EEEEAE2EA9AA}" presName="nodeFollowingNodes" presStyleLbl="node1" presStyleIdx="2" presStyleCnt="8" custScaleX="310334" custScaleY="198705" custRadScaleRad="128708" custRadScaleInc="-7881">
        <dgm:presLayoutVars>
          <dgm:bulletEnabled val="1"/>
        </dgm:presLayoutVars>
      </dgm:prSet>
      <dgm:spPr/>
      <dgm:t>
        <a:bodyPr/>
        <a:lstStyle/>
        <a:p>
          <a:endParaRPr lang="ru-RU"/>
        </a:p>
      </dgm:t>
    </dgm:pt>
    <dgm:pt modelId="{974E0222-BEF5-4B9E-8904-16BDC2B8B86E}" type="pres">
      <dgm:prSet presAssocID="{FC1315BF-5004-4337-A720-7D9C28C48876}" presName="nodeFollowingNodes" presStyleLbl="node1" presStyleIdx="3" presStyleCnt="8" custScaleX="327905" custRadScaleRad="153950" custRadScaleInc="-65873">
        <dgm:presLayoutVars>
          <dgm:bulletEnabled val="1"/>
        </dgm:presLayoutVars>
      </dgm:prSet>
      <dgm:spPr/>
      <dgm:t>
        <a:bodyPr/>
        <a:lstStyle/>
        <a:p>
          <a:endParaRPr lang="ru-RU"/>
        </a:p>
      </dgm:t>
    </dgm:pt>
    <dgm:pt modelId="{04063E9E-3558-471D-8D95-30404B3C2EBD}" type="pres">
      <dgm:prSet presAssocID="{1420708E-3B0F-4BFC-9052-B5F06DC50727}" presName="nodeFollowingNodes" presStyleLbl="node1" presStyleIdx="4" presStyleCnt="8" custScaleX="333018" custRadScaleRad="125883" custRadScaleInc="221279">
        <dgm:presLayoutVars>
          <dgm:bulletEnabled val="1"/>
        </dgm:presLayoutVars>
      </dgm:prSet>
      <dgm:spPr/>
      <dgm:t>
        <a:bodyPr/>
        <a:lstStyle/>
        <a:p>
          <a:endParaRPr lang="ru-RU"/>
        </a:p>
      </dgm:t>
    </dgm:pt>
    <dgm:pt modelId="{D5B9A9BC-0FFA-4E58-996B-2A825D83FCF2}" type="pres">
      <dgm:prSet presAssocID="{1B2D8FC9-2534-477D-92C5-DD0662F4B1F6}" presName="nodeFollowingNodes" presStyleLbl="node1" presStyleIdx="5" presStyleCnt="8" custScaleX="327719" custRadScaleRad="149402" custRadScaleInc="27315">
        <dgm:presLayoutVars>
          <dgm:bulletEnabled val="1"/>
        </dgm:presLayoutVars>
      </dgm:prSet>
      <dgm:spPr/>
      <dgm:t>
        <a:bodyPr/>
        <a:lstStyle/>
        <a:p>
          <a:endParaRPr lang="ru-RU"/>
        </a:p>
      </dgm:t>
    </dgm:pt>
    <dgm:pt modelId="{C38194C7-2635-4A01-A99F-953DA75AC151}" type="pres">
      <dgm:prSet presAssocID="{304BAA0A-01B3-4172-8084-89C62A927C9A}" presName="nodeFollowingNodes" presStyleLbl="node1" presStyleIdx="6" presStyleCnt="8" custScaleX="330971" custScaleY="99828" custRadScaleRad="131330" custRadScaleInc="-50530">
        <dgm:presLayoutVars>
          <dgm:bulletEnabled val="1"/>
        </dgm:presLayoutVars>
      </dgm:prSet>
      <dgm:spPr/>
      <dgm:t>
        <a:bodyPr/>
        <a:lstStyle/>
        <a:p>
          <a:endParaRPr lang="ru-RU"/>
        </a:p>
      </dgm:t>
    </dgm:pt>
    <dgm:pt modelId="{5F969835-5BB3-4D6E-B948-14A4E56ED445}" type="pres">
      <dgm:prSet presAssocID="{156CA35A-A2BC-41D9-972D-95747651BFB9}" presName="nodeFollowingNodes" presStyleLbl="node1" presStyleIdx="7" presStyleCnt="8" custScaleX="334042" custScaleY="181246" custRadScaleRad="136134" custRadScaleInc="-56220">
        <dgm:presLayoutVars>
          <dgm:bulletEnabled val="1"/>
        </dgm:presLayoutVars>
      </dgm:prSet>
      <dgm:spPr/>
      <dgm:t>
        <a:bodyPr/>
        <a:lstStyle/>
        <a:p>
          <a:endParaRPr lang="ru-RU"/>
        </a:p>
      </dgm:t>
    </dgm:pt>
  </dgm:ptLst>
  <dgm:cxnLst>
    <dgm:cxn modelId="{5C8BAEE5-0E35-452C-B87A-4A9EC2185AAF}" type="presOf" srcId="{19A6CED7-ABE3-419C-A6B0-65A0B5390D74}" destId="{C32D11F9-7EDD-4697-8BC3-C1D22E09D8C4}" srcOrd="0" destOrd="0" presId="urn:microsoft.com/office/officeart/2005/8/layout/cycle3"/>
    <dgm:cxn modelId="{2E535C5D-73C9-4497-8CCB-570BAD3395DA}" srcId="{4565A7B8-187D-499A-98B2-5181D768E86A}" destId="{1B2D8FC9-2534-477D-92C5-DD0662F4B1F6}" srcOrd="5" destOrd="0" parTransId="{0291FA5C-D939-454A-BF1B-78F056947309}" sibTransId="{A079691D-7092-4176-BAC0-26C88F25ECA4}"/>
    <dgm:cxn modelId="{6F2B6EA4-5C2D-45FC-A7F3-BD71582AE96C}" type="presOf" srcId="{081A2DEB-E8AC-431B-9FC3-7ACC34FD4EBD}" destId="{D234496C-FF39-4A7D-B3EF-B3ABD3EAF4F1}" srcOrd="0" destOrd="0" presId="urn:microsoft.com/office/officeart/2005/8/layout/cycle3"/>
    <dgm:cxn modelId="{3F2C626E-277D-4940-A40B-DBEA6EF7BC72}" type="presOf" srcId="{304BAA0A-01B3-4172-8084-89C62A927C9A}" destId="{C38194C7-2635-4A01-A99F-953DA75AC151}" srcOrd="0" destOrd="0" presId="urn:microsoft.com/office/officeart/2005/8/layout/cycle3"/>
    <dgm:cxn modelId="{AF3C4D29-CBC4-4898-832B-F970842C642C}" srcId="{4565A7B8-187D-499A-98B2-5181D768E86A}" destId="{19A6CED7-ABE3-419C-A6B0-65A0B5390D74}" srcOrd="1" destOrd="0" parTransId="{25989E5D-2966-4C1E-A34D-181F7023836A}" sibTransId="{D380F71F-37B1-40FB-B673-371B5C1A1EE3}"/>
    <dgm:cxn modelId="{D03B03A4-6E20-4662-A0C3-E7F8C3E9BB8F}" type="presOf" srcId="{1B2D8FC9-2534-477D-92C5-DD0662F4B1F6}" destId="{D5B9A9BC-0FFA-4E58-996B-2A825D83FCF2}" srcOrd="0" destOrd="0" presId="urn:microsoft.com/office/officeart/2005/8/layout/cycle3"/>
    <dgm:cxn modelId="{04C3DFEB-03D2-4A62-8142-C0CDC955FE5E}" type="presOf" srcId="{612E3375-E25C-41CF-A094-2C611038447D}" destId="{A52B61B9-2119-4F32-B7BF-FB167856936B}" srcOrd="0" destOrd="0" presId="urn:microsoft.com/office/officeart/2005/8/layout/cycle3"/>
    <dgm:cxn modelId="{0F54179B-8CF9-4884-9411-7AA2C4A145A7}" srcId="{4565A7B8-187D-499A-98B2-5181D768E86A}" destId="{50EC2933-E7C8-4384-8FE5-EEEEAE2EA9AA}" srcOrd="2" destOrd="0" parTransId="{E54D7171-843C-4BB8-B097-7E8E8A198F16}" sibTransId="{523CC9DA-D225-4AC1-9120-12DFB85B6581}"/>
    <dgm:cxn modelId="{06D77026-5F3B-49F6-872B-860DDC6D94BB}" type="presOf" srcId="{156CA35A-A2BC-41D9-972D-95747651BFB9}" destId="{5F969835-5BB3-4D6E-B948-14A4E56ED445}" srcOrd="0" destOrd="0" presId="urn:microsoft.com/office/officeart/2005/8/layout/cycle3"/>
    <dgm:cxn modelId="{607541F0-6AC2-4CBB-92AB-11296F0D1324}" srcId="{4565A7B8-187D-499A-98B2-5181D768E86A}" destId="{304BAA0A-01B3-4172-8084-89C62A927C9A}" srcOrd="6" destOrd="0" parTransId="{F17A1221-5C65-4BD3-9C76-C9EA3DDBBE97}" sibTransId="{2E3FF56E-406A-4ACE-AB34-64DDFAA86CF6}"/>
    <dgm:cxn modelId="{DF928E30-D172-4D58-86BB-20437E83BCA3}" srcId="{4565A7B8-187D-499A-98B2-5181D768E86A}" destId="{FC1315BF-5004-4337-A720-7D9C28C48876}" srcOrd="3" destOrd="0" parTransId="{24FAEA17-5F1D-4AD6-9BB7-78E28F6B1829}" sibTransId="{A9A9EFF2-9E7D-43EB-9A14-0E18A4BFE63E}"/>
    <dgm:cxn modelId="{B8AA277D-C012-4BD8-81D5-064DD9CBF726}" type="presOf" srcId="{4565A7B8-187D-499A-98B2-5181D768E86A}" destId="{7A2C57E8-8B88-4470-82D9-CAF849D58A7F}" srcOrd="0" destOrd="0" presId="urn:microsoft.com/office/officeart/2005/8/layout/cycle3"/>
    <dgm:cxn modelId="{9F2FFC1E-26CA-4EF5-85A7-3663CB6E1EDD}" type="presOf" srcId="{50EC2933-E7C8-4384-8FE5-EEEEAE2EA9AA}" destId="{4390FF1B-7D25-4801-8E1B-3CBFB857A7D3}" srcOrd="0" destOrd="0" presId="urn:microsoft.com/office/officeart/2005/8/layout/cycle3"/>
    <dgm:cxn modelId="{4F8B882B-4DC8-499F-938C-D4DA9981A9D7}" type="presOf" srcId="{1420708E-3B0F-4BFC-9052-B5F06DC50727}" destId="{04063E9E-3558-471D-8D95-30404B3C2EBD}" srcOrd="0" destOrd="0" presId="urn:microsoft.com/office/officeart/2005/8/layout/cycle3"/>
    <dgm:cxn modelId="{14A9E33F-6ECA-467B-BEC5-44526DD2E121}" srcId="{4565A7B8-187D-499A-98B2-5181D768E86A}" destId="{612E3375-E25C-41CF-A094-2C611038447D}" srcOrd="0" destOrd="0" parTransId="{D49B5D11-67F7-4EF9-A27C-EBC53FCCAE59}" sibTransId="{081A2DEB-E8AC-431B-9FC3-7ACC34FD4EBD}"/>
    <dgm:cxn modelId="{FC3A7B07-7A63-4FC4-BAB3-FE167DE7080C}" srcId="{4565A7B8-187D-499A-98B2-5181D768E86A}" destId="{156CA35A-A2BC-41D9-972D-95747651BFB9}" srcOrd="7" destOrd="0" parTransId="{EEF481CF-361C-4936-A63B-B31AF2B84A0F}" sibTransId="{B4DEE4D2-87E6-49FA-8568-F3C55918F212}"/>
    <dgm:cxn modelId="{82FACA38-28D5-4734-B040-43F96FB026BB}" type="presOf" srcId="{FC1315BF-5004-4337-A720-7D9C28C48876}" destId="{974E0222-BEF5-4B9E-8904-16BDC2B8B86E}" srcOrd="0" destOrd="0" presId="urn:microsoft.com/office/officeart/2005/8/layout/cycle3"/>
    <dgm:cxn modelId="{AAA578D0-9AC0-4DDB-AB78-93D102246820}" srcId="{4565A7B8-187D-499A-98B2-5181D768E86A}" destId="{1420708E-3B0F-4BFC-9052-B5F06DC50727}" srcOrd="4" destOrd="0" parTransId="{4E6D3DEE-D65B-4DF9-A5A4-8C3AD4EB93AF}" sibTransId="{0D4DCDC1-87D3-4FFA-B4A5-2B067E694628}"/>
    <dgm:cxn modelId="{651C750B-14E5-4D4E-A393-C88BEA574DC8}" type="presParOf" srcId="{7A2C57E8-8B88-4470-82D9-CAF849D58A7F}" destId="{F7E59108-9806-489C-88C3-7405E7D40430}" srcOrd="0" destOrd="0" presId="urn:microsoft.com/office/officeart/2005/8/layout/cycle3"/>
    <dgm:cxn modelId="{B80FEADC-23EA-4EF8-AF35-5140EF15CE74}" type="presParOf" srcId="{F7E59108-9806-489C-88C3-7405E7D40430}" destId="{A52B61B9-2119-4F32-B7BF-FB167856936B}" srcOrd="0" destOrd="0" presId="urn:microsoft.com/office/officeart/2005/8/layout/cycle3"/>
    <dgm:cxn modelId="{BAC7120D-2B4F-4B6E-A7CE-FA177A5B4BE3}" type="presParOf" srcId="{F7E59108-9806-489C-88C3-7405E7D40430}" destId="{D234496C-FF39-4A7D-B3EF-B3ABD3EAF4F1}" srcOrd="1" destOrd="0" presId="urn:microsoft.com/office/officeart/2005/8/layout/cycle3"/>
    <dgm:cxn modelId="{DC502EE0-0F2F-4977-80E8-ADE38708C758}" type="presParOf" srcId="{F7E59108-9806-489C-88C3-7405E7D40430}" destId="{C32D11F9-7EDD-4697-8BC3-C1D22E09D8C4}" srcOrd="2" destOrd="0" presId="urn:microsoft.com/office/officeart/2005/8/layout/cycle3"/>
    <dgm:cxn modelId="{C300B288-B364-4285-9070-57B97444DFBA}" type="presParOf" srcId="{F7E59108-9806-489C-88C3-7405E7D40430}" destId="{4390FF1B-7D25-4801-8E1B-3CBFB857A7D3}" srcOrd="3" destOrd="0" presId="urn:microsoft.com/office/officeart/2005/8/layout/cycle3"/>
    <dgm:cxn modelId="{0498BF0A-75B3-4B1A-A3E6-4705456DCF30}" type="presParOf" srcId="{F7E59108-9806-489C-88C3-7405E7D40430}" destId="{974E0222-BEF5-4B9E-8904-16BDC2B8B86E}" srcOrd="4" destOrd="0" presId="urn:microsoft.com/office/officeart/2005/8/layout/cycle3"/>
    <dgm:cxn modelId="{81132DF2-E680-42EB-99AC-1E774155E6B9}" type="presParOf" srcId="{F7E59108-9806-489C-88C3-7405E7D40430}" destId="{04063E9E-3558-471D-8D95-30404B3C2EBD}" srcOrd="5" destOrd="0" presId="urn:microsoft.com/office/officeart/2005/8/layout/cycle3"/>
    <dgm:cxn modelId="{3FA29A38-29E9-4859-BBF5-CCF9C8799F97}" type="presParOf" srcId="{F7E59108-9806-489C-88C3-7405E7D40430}" destId="{D5B9A9BC-0FFA-4E58-996B-2A825D83FCF2}" srcOrd="6" destOrd="0" presId="urn:microsoft.com/office/officeart/2005/8/layout/cycle3"/>
    <dgm:cxn modelId="{0F13888B-49C3-4469-985D-1B4165572452}" type="presParOf" srcId="{F7E59108-9806-489C-88C3-7405E7D40430}" destId="{C38194C7-2635-4A01-A99F-953DA75AC151}" srcOrd="7" destOrd="0" presId="urn:microsoft.com/office/officeart/2005/8/layout/cycle3"/>
    <dgm:cxn modelId="{6185DD79-1D24-46FE-9BD4-C46211BA92AA}" type="presParOf" srcId="{F7E59108-9806-489C-88C3-7405E7D40430}" destId="{5F969835-5BB3-4D6E-B948-14A4E56ED445}" srcOrd="8"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D0862B-92EC-46BA-B5DA-037C6EA938FD}" type="doc">
      <dgm:prSet loTypeId="urn:microsoft.com/office/officeart/2005/8/layout/vProcess5" loCatId="process" qsTypeId="urn:microsoft.com/office/officeart/2005/8/quickstyle/3d1" qsCatId="3D" csTypeId="urn:microsoft.com/office/officeart/2005/8/colors/accent1_2" csCatId="accent1" phldr="1"/>
      <dgm:spPr/>
      <dgm:t>
        <a:bodyPr/>
        <a:lstStyle/>
        <a:p>
          <a:endParaRPr lang="ru-RU"/>
        </a:p>
      </dgm:t>
    </dgm:pt>
    <dgm:pt modelId="{0E0067E0-1292-4B44-AE57-0E0B5F6340A0}">
      <dgm:prSet phldrT="[Текст]" custT="1"/>
      <dgm:spPr/>
      <dgm:t>
        <a:bodyPr/>
        <a:lstStyle/>
        <a:p>
          <a:pPr algn="ctr"/>
          <a:r>
            <a:rPr lang="ru-RU" sz="1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Данный вид документов обеспечивает содержательную и процессуальною сторону деятельности педагога. Хранится в месте, недоступном для общего обозрения (сейфе, закрытом шкафу и т.п.) и может быть предъявлена по запросу профильных специалистов системы образования.</a:t>
          </a:r>
          <a:endParaRPr lang="ru-RU" sz="1400" b="1" cap="none" spc="0" dirty="0" smtClean="0">
            <a:ln w="1905"/>
            <a:solidFill>
              <a:srgbClr val="FF0000"/>
            </a:solidFill>
            <a:effectLst>
              <a:innerShdw blurRad="69850" dist="43180" dir="5400000">
                <a:srgbClr val="000000">
                  <a:alpha val="65000"/>
                </a:srgbClr>
              </a:innerShdw>
            </a:effectLst>
          </a:endParaRPr>
        </a:p>
      </dgm:t>
    </dgm:pt>
    <dgm:pt modelId="{BA6F3E0B-6917-4A5D-A7E4-E7433C6F842E}" type="parTrans" cxnId="{95FE8706-4035-4A1E-9DC9-5E8999CEAD8D}">
      <dgm:prSet/>
      <dgm:spPr/>
      <dgm:t>
        <a:bodyPr/>
        <a:lstStyle/>
        <a:p>
          <a:endParaRPr lang="ru-RU"/>
        </a:p>
      </dgm:t>
    </dgm:pt>
    <dgm:pt modelId="{D3FBC404-0FA9-47B2-8F83-2574EB5B0B7D}" type="sibTrans" cxnId="{95FE8706-4035-4A1E-9DC9-5E8999CEAD8D}">
      <dgm:prSet/>
      <dgm:spPr/>
      <dgm:t>
        <a:bodyPr/>
        <a:lstStyle/>
        <a:p>
          <a:endParaRPr lang="ru-RU"/>
        </a:p>
      </dgm:t>
    </dgm:pt>
    <dgm:pt modelId="{5B340972-F022-46AB-A7ED-BBD72336C08B}">
      <dgm:prSet phldrT="[Текст]" custT="1"/>
      <dgm:spPr/>
      <dgm:t>
        <a:bodyPr/>
        <a:lstStyle/>
        <a:p>
          <a:r>
            <a:rPr lang="ru-RU"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Заключения</a:t>
          </a:r>
          <a:endParaRPr lang="ru-RU" sz="3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327CDDBE-87D4-4EF7-AF00-28413BD789FA}" type="parTrans" cxnId="{AD08F235-6590-4294-B5ED-9A0155666C63}">
      <dgm:prSet/>
      <dgm:spPr/>
      <dgm:t>
        <a:bodyPr/>
        <a:lstStyle/>
        <a:p>
          <a:endParaRPr lang="ru-RU"/>
        </a:p>
      </dgm:t>
    </dgm:pt>
    <dgm:pt modelId="{4F80D199-E54A-4DDB-A6FD-6CD0B92C3C47}" type="sibTrans" cxnId="{AD08F235-6590-4294-B5ED-9A0155666C63}">
      <dgm:prSet/>
      <dgm:spPr/>
      <dgm:t>
        <a:bodyPr/>
        <a:lstStyle/>
        <a:p>
          <a:endParaRPr lang="ru-RU"/>
        </a:p>
      </dgm:t>
    </dgm:pt>
    <dgm:pt modelId="{2D9DEE00-B5D5-41B7-A7A2-4A0A4718F730}">
      <dgm:prSet phldrT="[Текст]" custT="1"/>
      <dgm:spPr/>
      <dgm:t>
        <a:bodyPr/>
        <a:lstStyle/>
        <a:p>
          <a:r>
            <a:rPr lang="ru-RU"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Коррекционные карты </a:t>
          </a:r>
          <a:r>
            <a:rPr lang="ru-RU" sz="2000" b="1" cap="none" spc="0" dirty="0" smtClean="0">
              <a:ln w="1905"/>
              <a:solidFill>
                <a:srgbClr val="FF0000"/>
              </a:solidFill>
              <a:effectLst>
                <a:innerShdw blurRad="69850" dist="43180" dir="5400000">
                  <a:srgbClr val="000000">
                    <a:alpha val="65000"/>
                  </a:srgbClr>
                </a:innerShdw>
              </a:effectLst>
            </a:rPr>
            <a:t>индивидуальные</a:t>
          </a:r>
          <a:endParaRPr lang="ru-RU" sz="2000" b="1" cap="none" spc="0" dirty="0">
            <a:ln w="1905"/>
            <a:solidFill>
              <a:srgbClr val="FF0000"/>
            </a:solidFill>
            <a:effectLst>
              <a:innerShdw blurRad="69850" dist="43180" dir="5400000">
                <a:srgbClr val="000000">
                  <a:alpha val="65000"/>
                </a:srgbClr>
              </a:innerShdw>
            </a:effectLst>
          </a:endParaRPr>
        </a:p>
      </dgm:t>
    </dgm:pt>
    <dgm:pt modelId="{9F27D818-EF42-4C0E-B44D-C5FD404A3E25}" type="parTrans" cxnId="{15D7104F-0A9C-4223-AE7A-8B9A2F2543BD}">
      <dgm:prSet/>
      <dgm:spPr/>
      <dgm:t>
        <a:bodyPr/>
        <a:lstStyle/>
        <a:p>
          <a:endParaRPr lang="ru-RU"/>
        </a:p>
      </dgm:t>
    </dgm:pt>
    <dgm:pt modelId="{44FCEFFE-B3CC-41EA-A2A7-F78DD97EA5E2}" type="sibTrans" cxnId="{15D7104F-0A9C-4223-AE7A-8B9A2F2543BD}">
      <dgm:prSet/>
      <dgm:spPr/>
      <dgm:t>
        <a:bodyPr/>
        <a:lstStyle/>
        <a:p>
          <a:endParaRPr lang="ru-RU"/>
        </a:p>
      </dgm:t>
    </dgm:pt>
    <dgm:pt modelId="{52FEADAC-4046-4A5B-A70B-DCFCB98D8F63}">
      <dgm:prSet custT="1"/>
      <dgm:spPr/>
      <dgm:t>
        <a:bodyPr/>
        <a:lstStyle/>
        <a:p>
          <a:pPr algn="ctr"/>
          <a:r>
            <a:rPr lang="ru-RU" sz="2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Протоколы диагностических обследований</a:t>
          </a:r>
          <a:endParaRPr lang="ru-RU"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DEF49E47-7891-4293-956B-3D860A2B2F0C}" type="parTrans" cxnId="{81E519DA-F04F-4A9C-817F-809A1BE4B282}">
      <dgm:prSet/>
      <dgm:spPr/>
      <dgm:t>
        <a:bodyPr/>
        <a:lstStyle/>
        <a:p>
          <a:endParaRPr lang="ru-RU"/>
        </a:p>
      </dgm:t>
    </dgm:pt>
    <dgm:pt modelId="{903786B5-2C6A-4EAE-AF45-985859CFFEC7}" type="sibTrans" cxnId="{81E519DA-F04F-4A9C-817F-809A1BE4B282}">
      <dgm:prSet/>
      <dgm:spPr/>
      <dgm:t>
        <a:bodyPr/>
        <a:lstStyle/>
        <a:p>
          <a:endParaRPr lang="ru-RU"/>
        </a:p>
      </dgm:t>
    </dgm:pt>
    <dgm:pt modelId="{1D49C4EB-09F7-422C-BFA5-5C92B9419D60}" type="pres">
      <dgm:prSet presAssocID="{9BD0862B-92EC-46BA-B5DA-037C6EA938FD}" presName="outerComposite" presStyleCnt="0">
        <dgm:presLayoutVars>
          <dgm:chMax val="5"/>
          <dgm:dir/>
          <dgm:resizeHandles val="exact"/>
        </dgm:presLayoutVars>
      </dgm:prSet>
      <dgm:spPr/>
      <dgm:t>
        <a:bodyPr/>
        <a:lstStyle/>
        <a:p>
          <a:endParaRPr lang="ru-RU"/>
        </a:p>
      </dgm:t>
    </dgm:pt>
    <dgm:pt modelId="{C9B286C0-E76A-44A8-B5C3-CB795488B92E}" type="pres">
      <dgm:prSet presAssocID="{9BD0862B-92EC-46BA-B5DA-037C6EA938FD}" presName="dummyMaxCanvas" presStyleCnt="0">
        <dgm:presLayoutVars/>
      </dgm:prSet>
      <dgm:spPr/>
    </dgm:pt>
    <dgm:pt modelId="{6C947298-15E7-4A20-8CEF-CDDE53AAA269}" type="pres">
      <dgm:prSet presAssocID="{9BD0862B-92EC-46BA-B5DA-037C6EA938FD}" presName="FourNodes_1" presStyleLbl="node1" presStyleIdx="0" presStyleCnt="4" custScaleX="104242">
        <dgm:presLayoutVars>
          <dgm:bulletEnabled val="1"/>
        </dgm:presLayoutVars>
      </dgm:prSet>
      <dgm:spPr/>
      <dgm:t>
        <a:bodyPr/>
        <a:lstStyle/>
        <a:p>
          <a:endParaRPr lang="ru-RU"/>
        </a:p>
      </dgm:t>
    </dgm:pt>
    <dgm:pt modelId="{8979AAD0-993E-4FD3-BEBF-65EB5557CE4F}" type="pres">
      <dgm:prSet presAssocID="{9BD0862B-92EC-46BA-B5DA-037C6EA938FD}" presName="FourNodes_2" presStyleLbl="node1" presStyleIdx="1" presStyleCnt="4">
        <dgm:presLayoutVars>
          <dgm:bulletEnabled val="1"/>
        </dgm:presLayoutVars>
      </dgm:prSet>
      <dgm:spPr/>
      <dgm:t>
        <a:bodyPr/>
        <a:lstStyle/>
        <a:p>
          <a:endParaRPr lang="ru-RU"/>
        </a:p>
      </dgm:t>
    </dgm:pt>
    <dgm:pt modelId="{E7968105-A6FB-425C-9DD5-43F76E1C6B5F}" type="pres">
      <dgm:prSet presAssocID="{9BD0862B-92EC-46BA-B5DA-037C6EA938FD}" presName="FourNodes_3" presStyleLbl="node1" presStyleIdx="2" presStyleCnt="4">
        <dgm:presLayoutVars>
          <dgm:bulletEnabled val="1"/>
        </dgm:presLayoutVars>
      </dgm:prSet>
      <dgm:spPr/>
      <dgm:t>
        <a:bodyPr/>
        <a:lstStyle/>
        <a:p>
          <a:endParaRPr lang="ru-RU"/>
        </a:p>
      </dgm:t>
    </dgm:pt>
    <dgm:pt modelId="{3B4A4CD0-AFA8-4996-B531-5C5767C4A109}" type="pres">
      <dgm:prSet presAssocID="{9BD0862B-92EC-46BA-B5DA-037C6EA938FD}" presName="FourNodes_4" presStyleLbl="node1" presStyleIdx="3" presStyleCnt="4">
        <dgm:presLayoutVars>
          <dgm:bulletEnabled val="1"/>
        </dgm:presLayoutVars>
      </dgm:prSet>
      <dgm:spPr/>
      <dgm:t>
        <a:bodyPr/>
        <a:lstStyle/>
        <a:p>
          <a:endParaRPr lang="ru-RU"/>
        </a:p>
      </dgm:t>
    </dgm:pt>
    <dgm:pt modelId="{766C58B3-3D36-47DB-8E18-168082B8C912}" type="pres">
      <dgm:prSet presAssocID="{9BD0862B-92EC-46BA-B5DA-037C6EA938FD}" presName="FourConn_1-2" presStyleLbl="fgAccFollowNode1" presStyleIdx="0" presStyleCnt="3">
        <dgm:presLayoutVars>
          <dgm:bulletEnabled val="1"/>
        </dgm:presLayoutVars>
      </dgm:prSet>
      <dgm:spPr/>
      <dgm:t>
        <a:bodyPr/>
        <a:lstStyle/>
        <a:p>
          <a:endParaRPr lang="ru-RU"/>
        </a:p>
      </dgm:t>
    </dgm:pt>
    <dgm:pt modelId="{6B17362A-2DB6-4F06-B66D-5E79E88FD785}" type="pres">
      <dgm:prSet presAssocID="{9BD0862B-92EC-46BA-B5DA-037C6EA938FD}" presName="FourConn_2-3" presStyleLbl="fgAccFollowNode1" presStyleIdx="1" presStyleCnt="3">
        <dgm:presLayoutVars>
          <dgm:bulletEnabled val="1"/>
        </dgm:presLayoutVars>
      </dgm:prSet>
      <dgm:spPr/>
      <dgm:t>
        <a:bodyPr/>
        <a:lstStyle/>
        <a:p>
          <a:endParaRPr lang="ru-RU"/>
        </a:p>
      </dgm:t>
    </dgm:pt>
    <dgm:pt modelId="{6D09FAC9-2C06-41AC-9BCD-2740D71F50BA}" type="pres">
      <dgm:prSet presAssocID="{9BD0862B-92EC-46BA-B5DA-037C6EA938FD}" presName="FourConn_3-4" presStyleLbl="fgAccFollowNode1" presStyleIdx="2" presStyleCnt="3">
        <dgm:presLayoutVars>
          <dgm:bulletEnabled val="1"/>
        </dgm:presLayoutVars>
      </dgm:prSet>
      <dgm:spPr/>
      <dgm:t>
        <a:bodyPr/>
        <a:lstStyle/>
        <a:p>
          <a:endParaRPr lang="ru-RU"/>
        </a:p>
      </dgm:t>
    </dgm:pt>
    <dgm:pt modelId="{B66560DC-6E96-4986-82EC-F06FE2D02917}" type="pres">
      <dgm:prSet presAssocID="{9BD0862B-92EC-46BA-B5DA-037C6EA938FD}" presName="FourNodes_1_text" presStyleLbl="node1" presStyleIdx="3" presStyleCnt="4">
        <dgm:presLayoutVars>
          <dgm:bulletEnabled val="1"/>
        </dgm:presLayoutVars>
      </dgm:prSet>
      <dgm:spPr/>
      <dgm:t>
        <a:bodyPr/>
        <a:lstStyle/>
        <a:p>
          <a:endParaRPr lang="ru-RU"/>
        </a:p>
      </dgm:t>
    </dgm:pt>
    <dgm:pt modelId="{A44800D9-0B56-4034-B600-D5C8E08D7EBA}" type="pres">
      <dgm:prSet presAssocID="{9BD0862B-92EC-46BA-B5DA-037C6EA938FD}" presName="FourNodes_2_text" presStyleLbl="node1" presStyleIdx="3" presStyleCnt="4">
        <dgm:presLayoutVars>
          <dgm:bulletEnabled val="1"/>
        </dgm:presLayoutVars>
      </dgm:prSet>
      <dgm:spPr/>
      <dgm:t>
        <a:bodyPr/>
        <a:lstStyle/>
        <a:p>
          <a:endParaRPr lang="ru-RU"/>
        </a:p>
      </dgm:t>
    </dgm:pt>
    <dgm:pt modelId="{A9412FA9-46FE-4C09-8966-09ADB088AA83}" type="pres">
      <dgm:prSet presAssocID="{9BD0862B-92EC-46BA-B5DA-037C6EA938FD}" presName="FourNodes_3_text" presStyleLbl="node1" presStyleIdx="3" presStyleCnt="4">
        <dgm:presLayoutVars>
          <dgm:bulletEnabled val="1"/>
        </dgm:presLayoutVars>
      </dgm:prSet>
      <dgm:spPr/>
      <dgm:t>
        <a:bodyPr/>
        <a:lstStyle/>
        <a:p>
          <a:endParaRPr lang="ru-RU"/>
        </a:p>
      </dgm:t>
    </dgm:pt>
    <dgm:pt modelId="{68C514A6-91F2-475F-AB5E-AAEDC46678A1}" type="pres">
      <dgm:prSet presAssocID="{9BD0862B-92EC-46BA-B5DA-037C6EA938FD}" presName="FourNodes_4_text" presStyleLbl="node1" presStyleIdx="3" presStyleCnt="4">
        <dgm:presLayoutVars>
          <dgm:bulletEnabled val="1"/>
        </dgm:presLayoutVars>
      </dgm:prSet>
      <dgm:spPr/>
      <dgm:t>
        <a:bodyPr/>
        <a:lstStyle/>
        <a:p>
          <a:endParaRPr lang="ru-RU"/>
        </a:p>
      </dgm:t>
    </dgm:pt>
  </dgm:ptLst>
  <dgm:cxnLst>
    <dgm:cxn modelId="{544D8D05-9A72-48CB-87E3-BAE34952C3A0}" type="presOf" srcId="{52FEADAC-4046-4A5B-A70B-DCFCB98D8F63}" destId="{68C514A6-91F2-475F-AB5E-AAEDC46678A1}" srcOrd="1" destOrd="0" presId="urn:microsoft.com/office/officeart/2005/8/layout/vProcess5"/>
    <dgm:cxn modelId="{CCB5C5E7-6A9B-4EA3-8E58-5DD40F8EDA8E}" type="presOf" srcId="{52FEADAC-4046-4A5B-A70B-DCFCB98D8F63}" destId="{3B4A4CD0-AFA8-4996-B531-5C5767C4A109}" srcOrd="0" destOrd="0" presId="urn:microsoft.com/office/officeart/2005/8/layout/vProcess5"/>
    <dgm:cxn modelId="{15D7104F-0A9C-4223-AE7A-8B9A2F2543BD}" srcId="{9BD0862B-92EC-46BA-B5DA-037C6EA938FD}" destId="{2D9DEE00-B5D5-41B7-A7A2-4A0A4718F730}" srcOrd="2" destOrd="0" parTransId="{9F27D818-EF42-4C0E-B44D-C5FD404A3E25}" sibTransId="{44FCEFFE-B3CC-41EA-A2A7-F78DD97EA5E2}"/>
    <dgm:cxn modelId="{4F15B9EF-F29E-4133-9095-337A46680622}" type="presOf" srcId="{9BD0862B-92EC-46BA-B5DA-037C6EA938FD}" destId="{1D49C4EB-09F7-422C-BFA5-5C92B9419D60}" srcOrd="0" destOrd="0" presId="urn:microsoft.com/office/officeart/2005/8/layout/vProcess5"/>
    <dgm:cxn modelId="{81E519DA-F04F-4A9C-817F-809A1BE4B282}" srcId="{9BD0862B-92EC-46BA-B5DA-037C6EA938FD}" destId="{52FEADAC-4046-4A5B-A70B-DCFCB98D8F63}" srcOrd="3" destOrd="0" parTransId="{DEF49E47-7891-4293-956B-3D860A2B2F0C}" sibTransId="{903786B5-2C6A-4EAE-AF45-985859CFFEC7}"/>
    <dgm:cxn modelId="{4E9B5D78-CCCC-417C-8EBB-99688B146BC6}" type="presOf" srcId="{D3FBC404-0FA9-47B2-8F83-2574EB5B0B7D}" destId="{766C58B3-3D36-47DB-8E18-168082B8C912}" srcOrd="0" destOrd="0" presId="urn:microsoft.com/office/officeart/2005/8/layout/vProcess5"/>
    <dgm:cxn modelId="{B751F60F-0F4D-4509-B535-6166E1232B72}" type="presOf" srcId="{0E0067E0-1292-4B44-AE57-0E0B5F6340A0}" destId="{6C947298-15E7-4A20-8CEF-CDDE53AAA269}" srcOrd="0" destOrd="0" presId="urn:microsoft.com/office/officeart/2005/8/layout/vProcess5"/>
    <dgm:cxn modelId="{7462CD94-86FD-4367-A549-1B3E8C63CD68}" type="presOf" srcId="{5B340972-F022-46AB-A7ED-BBD72336C08B}" destId="{8979AAD0-993E-4FD3-BEBF-65EB5557CE4F}" srcOrd="0" destOrd="0" presId="urn:microsoft.com/office/officeart/2005/8/layout/vProcess5"/>
    <dgm:cxn modelId="{E5D981D1-1706-4806-BB68-3BAE698E48D4}" type="presOf" srcId="{2D9DEE00-B5D5-41B7-A7A2-4A0A4718F730}" destId="{E7968105-A6FB-425C-9DD5-43F76E1C6B5F}" srcOrd="0" destOrd="0" presId="urn:microsoft.com/office/officeart/2005/8/layout/vProcess5"/>
    <dgm:cxn modelId="{A1FD340F-C77C-4FFA-A046-EC68EB6B63E5}" type="presOf" srcId="{0E0067E0-1292-4B44-AE57-0E0B5F6340A0}" destId="{B66560DC-6E96-4986-82EC-F06FE2D02917}" srcOrd="1" destOrd="0" presId="urn:microsoft.com/office/officeart/2005/8/layout/vProcess5"/>
    <dgm:cxn modelId="{AD08F235-6590-4294-B5ED-9A0155666C63}" srcId="{9BD0862B-92EC-46BA-B5DA-037C6EA938FD}" destId="{5B340972-F022-46AB-A7ED-BBD72336C08B}" srcOrd="1" destOrd="0" parTransId="{327CDDBE-87D4-4EF7-AF00-28413BD789FA}" sibTransId="{4F80D199-E54A-4DDB-A6FD-6CD0B92C3C47}"/>
    <dgm:cxn modelId="{10A70B9B-63E3-4F3A-B6C0-92773E8C5EB6}" type="presOf" srcId="{4F80D199-E54A-4DDB-A6FD-6CD0B92C3C47}" destId="{6B17362A-2DB6-4F06-B66D-5E79E88FD785}" srcOrd="0" destOrd="0" presId="urn:microsoft.com/office/officeart/2005/8/layout/vProcess5"/>
    <dgm:cxn modelId="{CB9F86D5-2EC4-4021-8306-8BE595FD2436}" type="presOf" srcId="{5B340972-F022-46AB-A7ED-BBD72336C08B}" destId="{A44800D9-0B56-4034-B600-D5C8E08D7EBA}" srcOrd="1" destOrd="0" presId="urn:microsoft.com/office/officeart/2005/8/layout/vProcess5"/>
    <dgm:cxn modelId="{95FE8706-4035-4A1E-9DC9-5E8999CEAD8D}" srcId="{9BD0862B-92EC-46BA-B5DA-037C6EA938FD}" destId="{0E0067E0-1292-4B44-AE57-0E0B5F6340A0}" srcOrd="0" destOrd="0" parTransId="{BA6F3E0B-6917-4A5D-A7E4-E7433C6F842E}" sibTransId="{D3FBC404-0FA9-47B2-8F83-2574EB5B0B7D}"/>
    <dgm:cxn modelId="{6C1629A1-1083-456F-88FE-938024479908}" type="presOf" srcId="{2D9DEE00-B5D5-41B7-A7A2-4A0A4718F730}" destId="{A9412FA9-46FE-4C09-8966-09ADB088AA83}" srcOrd="1" destOrd="0" presId="urn:microsoft.com/office/officeart/2005/8/layout/vProcess5"/>
    <dgm:cxn modelId="{CC7AEB92-8F73-4999-8235-CB57957CC1C9}" type="presOf" srcId="{44FCEFFE-B3CC-41EA-A2A7-F78DD97EA5E2}" destId="{6D09FAC9-2C06-41AC-9BCD-2740D71F50BA}" srcOrd="0" destOrd="0" presId="urn:microsoft.com/office/officeart/2005/8/layout/vProcess5"/>
    <dgm:cxn modelId="{8CA82C1C-1124-485F-89E7-F6E3F45C257F}" type="presParOf" srcId="{1D49C4EB-09F7-422C-BFA5-5C92B9419D60}" destId="{C9B286C0-E76A-44A8-B5C3-CB795488B92E}" srcOrd="0" destOrd="0" presId="urn:microsoft.com/office/officeart/2005/8/layout/vProcess5"/>
    <dgm:cxn modelId="{B0AE122A-A871-48DA-AAB8-987232C6C24B}" type="presParOf" srcId="{1D49C4EB-09F7-422C-BFA5-5C92B9419D60}" destId="{6C947298-15E7-4A20-8CEF-CDDE53AAA269}" srcOrd="1" destOrd="0" presId="urn:microsoft.com/office/officeart/2005/8/layout/vProcess5"/>
    <dgm:cxn modelId="{FFD63F1D-124E-42B3-92E9-35740E0C6E4E}" type="presParOf" srcId="{1D49C4EB-09F7-422C-BFA5-5C92B9419D60}" destId="{8979AAD0-993E-4FD3-BEBF-65EB5557CE4F}" srcOrd="2" destOrd="0" presId="urn:microsoft.com/office/officeart/2005/8/layout/vProcess5"/>
    <dgm:cxn modelId="{BF24CF61-8F33-4E01-8640-6330F08E0BEA}" type="presParOf" srcId="{1D49C4EB-09F7-422C-BFA5-5C92B9419D60}" destId="{E7968105-A6FB-425C-9DD5-43F76E1C6B5F}" srcOrd="3" destOrd="0" presId="urn:microsoft.com/office/officeart/2005/8/layout/vProcess5"/>
    <dgm:cxn modelId="{FD9A8F74-26E7-47B7-8E4F-9BAC909D9275}" type="presParOf" srcId="{1D49C4EB-09F7-422C-BFA5-5C92B9419D60}" destId="{3B4A4CD0-AFA8-4996-B531-5C5767C4A109}" srcOrd="4" destOrd="0" presId="urn:microsoft.com/office/officeart/2005/8/layout/vProcess5"/>
    <dgm:cxn modelId="{378EDA29-23C6-4F1B-9654-D646DD3DD89F}" type="presParOf" srcId="{1D49C4EB-09F7-422C-BFA5-5C92B9419D60}" destId="{766C58B3-3D36-47DB-8E18-168082B8C912}" srcOrd="5" destOrd="0" presId="urn:microsoft.com/office/officeart/2005/8/layout/vProcess5"/>
    <dgm:cxn modelId="{A385ED68-BBB4-4A45-9DBA-F7812D8F6ADE}" type="presParOf" srcId="{1D49C4EB-09F7-422C-BFA5-5C92B9419D60}" destId="{6B17362A-2DB6-4F06-B66D-5E79E88FD785}" srcOrd="6" destOrd="0" presId="urn:microsoft.com/office/officeart/2005/8/layout/vProcess5"/>
    <dgm:cxn modelId="{15FFE9C5-C172-418E-8687-0731A7D386BB}" type="presParOf" srcId="{1D49C4EB-09F7-422C-BFA5-5C92B9419D60}" destId="{6D09FAC9-2C06-41AC-9BCD-2740D71F50BA}" srcOrd="7" destOrd="0" presId="urn:microsoft.com/office/officeart/2005/8/layout/vProcess5"/>
    <dgm:cxn modelId="{C78AF90E-B960-4A96-9FAA-A85BF3BDA95C}" type="presParOf" srcId="{1D49C4EB-09F7-422C-BFA5-5C92B9419D60}" destId="{B66560DC-6E96-4986-82EC-F06FE2D02917}" srcOrd="8" destOrd="0" presId="urn:microsoft.com/office/officeart/2005/8/layout/vProcess5"/>
    <dgm:cxn modelId="{FAC376B4-B43F-4718-A13D-DE71F29F14D7}" type="presParOf" srcId="{1D49C4EB-09F7-422C-BFA5-5C92B9419D60}" destId="{A44800D9-0B56-4034-B600-D5C8E08D7EBA}" srcOrd="9" destOrd="0" presId="urn:microsoft.com/office/officeart/2005/8/layout/vProcess5"/>
    <dgm:cxn modelId="{5C7C9406-205D-4949-8048-0451EA15506B}" type="presParOf" srcId="{1D49C4EB-09F7-422C-BFA5-5C92B9419D60}" destId="{A9412FA9-46FE-4C09-8966-09ADB088AA83}" srcOrd="10" destOrd="0" presId="urn:microsoft.com/office/officeart/2005/8/layout/vProcess5"/>
    <dgm:cxn modelId="{AA6C68CB-232D-43AB-B788-3042717EF0DC}" type="presParOf" srcId="{1D49C4EB-09F7-422C-BFA5-5C92B9419D60}" destId="{68C514A6-91F2-475F-AB5E-AAEDC46678A1}"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BD0862B-92EC-46BA-B5DA-037C6EA938FD}" type="doc">
      <dgm:prSet loTypeId="urn:microsoft.com/office/officeart/2005/8/layout/vProcess5" loCatId="process" qsTypeId="urn:microsoft.com/office/officeart/2005/8/quickstyle/3d1" qsCatId="3D" csTypeId="urn:microsoft.com/office/officeart/2005/8/colors/accent1_2" csCatId="accent1" phldr="1"/>
      <dgm:spPr/>
      <dgm:t>
        <a:bodyPr/>
        <a:lstStyle/>
        <a:p>
          <a:endParaRPr lang="ru-RU"/>
        </a:p>
      </dgm:t>
    </dgm:pt>
    <dgm:pt modelId="{0E0067E0-1292-4B44-AE57-0E0B5F6340A0}">
      <dgm:prSet phldrT="[Текст]" custT="1"/>
      <dgm:spPr/>
      <dgm:t>
        <a:bodyPr/>
        <a:lstStyle/>
        <a:p>
          <a:pPr algn="ctr"/>
          <a:r>
            <a:rPr lang="ru-RU" sz="3200" b="1" cap="none" spc="0" dirty="0" smtClean="0">
              <a:ln w="1905"/>
              <a:solidFill>
                <a:srgbClr val="002060"/>
              </a:solidFill>
              <a:effectLst>
                <a:innerShdw blurRad="69850" dist="43180" dir="5400000">
                  <a:srgbClr val="000000">
                    <a:alpha val="65000"/>
                  </a:srgbClr>
                </a:innerShdw>
              </a:effectLst>
            </a:rPr>
            <a:t>Общие сводные таблицы</a:t>
          </a:r>
        </a:p>
      </dgm:t>
    </dgm:pt>
    <dgm:pt modelId="{BA6F3E0B-6917-4A5D-A7E4-E7433C6F842E}" type="parTrans" cxnId="{95FE8706-4035-4A1E-9DC9-5E8999CEAD8D}">
      <dgm:prSet/>
      <dgm:spPr/>
      <dgm:t>
        <a:bodyPr/>
        <a:lstStyle/>
        <a:p>
          <a:endParaRPr lang="ru-RU"/>
        </a:p>
      </dgm:t>
    </dgm:pt>
    <dgm:pt modelId="{D3FBC404-0FA9-47B2-8F83-2574EB5B0B7D}" type="sibTrans" cxnId="{95FE8706-4035-4A1E-9DC9-5E8999CEAD8D}">
      <dgm:prSet/>
      <dgm:spPr/>
      <dgm:t>
        <a:bodyPr/>
        <a:lstStyle/>
        <a:p>
          <a:endParaRPr lang="ru-RU"/>
        </a:p>
      </dgm:t>
    </dgm:pt>
    <dgm:pt modelId="{5B340972-F022-46AB-A7ED-BBD72336C08B}">
      <dgm:prSet phldrT="[Текст]" custT="1"/>
      <dgm:spPr/>
      <dgm:t>
        <a:bodyPr/>
        <a:lstStyle/>
        <a:p>
          <a:pPr algn="ctr"/>
          <a:r>
            <a:rPr lang="ru-RU"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Выписка </a:t>
          </a:r>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из психологических заключений и карт развития детей</a:t>
          </a:r>
          <a:endParaRPr lang="ru-RU"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327CDDBE-87D4-4EF7-AF00-28413BD789FA}" type="parTrans" cxnId="{AD08F235-6590-4294-B5ED-9A0155666C63}">
      <dgm:prSet/>
      <dgm:spPr/>
      <dgm:t>
        <a:bodyPr/>
        <a:lstStyle/>
        <a:p>
          <a:endParaRPr lang="ru-RU"/>
        </a:p>
      </dgm:t>
    </dgm:pt>
    <dgm:pt modelId="{4F80D199-E54A-4DDB-A6FD-6CD0B92C3C47}" type="sibTrans" cxnId="{AD08F235-6590-4294-B5ED-9A0155666C63}">
      <dgm:prSet/>
      <dgm:spPr/>
      <dgm:t>
        <a:bodyPr/>
        <a:lstStyle/>
        <a:p>
          <a:endParaRPr lang="ru-RU"/>
        </a:p>
      </dgm:t>
    </dgm:pt>
    <dgm:pt modelId="{2D9DEE00-B5D5-41B7-A7A2-4A0A4718F730}">
      <dgm:prSet phldrT="[Текст]" custT="1"/>
      <dgm:spPr/>
      <dgm:t>
        <a:bodyPr/>
        <a:lstStyle/>
        <a:p>
          <a:pPr algn="ctr"/>
          <a:r>
            <a:rPr lang="ru-RU"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Психологическая характеристика</a:t>
          </a:r>
          <a:endParaRPr lang="ru-RU" sz="3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9F27D818-EF42-4C0E-B44D-C5FD404A3E25}" type="parTrans" cxnId="{15D7104F-0A9C-4223-AE7A-8B9A2F2543BD}">
      <dgm:prSet/>
      <dgm:spPr/>
      <dgm:t>
        <a:bodyPr/>
        <a:lstStyle/>
        <a:p>
          <a:endParaRPr lang="ru-RU"/>
        </a:p>
      </dgm:t>
    </dgm:pt>
    <dgm:pt modelId="{44FCEFFE-B3CC-41EA-A2A7-F78DD97EA5E2}" type="sibTrans" cxnId="{15D7104F-0A9C-4223-AE7A-8B9A2F2543BD}">
      <dgm:prSet/>
      <dgm:spPr/>
      <dgm:t>
        <a:bodyPr/>
        <a:lstStyle/>
        <a:p>
          <a:endParaRPr lang="ru-RU"/>
        </a:p>
      </dgm:t>
    </dgm:pt>
    <dgm:pt modelId="{52FEADAC-4046-4A5B-A70B-DCFCB98D8F63}">
      <dgm:prSet custT="1"/>
      <dgm:spPr/>
      <dgm:t>
        <a:bodyPr/>
        <a:lstStyle/>
        <a:p>
          <a:pPr algn="ctr"/>
          <a:r>
            <a:rPr lang="ru-RU"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Психологическое заключение</a:t>
          </a:r>
          <a:endParaRPr lang="ru-RU"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DEF49E47-7891-4293-956B-3D860A2B2F0C}" type="parTrans" cxnId="{81E519DA-F04F-4A9C-817F-809A1BE4B282}">
      <dgm:prSet/>
      <dgm:spPr/>
      <dgm:t>
        <a:bodyPr/>
        <a:lstStyle/>
        <a:p>
          <a:endParaRPr lang="ru-RU"/>
        </a:p>
      </dgm:t>
    </dgm:pt>
    <dgm:pt modelId="{903786B5-2C6A-4EAE-AF45-985859CFFEC7}" type="sibTrans" cxnId="{81E519DA-F04F-4A9C-817F-809A1BE4B282}">
      <dgm:prSet/>
      <dgm:spPr/>
      <dgm:t>
        <a:bodyPr/>
        <a:lstStyle/>
        <a:p>
          <a:endParaRPr lang="ru-RU"/>
        </a:p>
      </dgm:t>
    </dgm:pt>
    <dgm:pt modelId="{1D49C4EB-09F7-422C-BFA5-5C92B9419D60}" type="pres">
      <dgm:prSet presAssocID="{9BD0862B-92EC-46BA-B5DA-037C6EA938FD}" presName="outerComposite" presStyleCnt="0">
        <dgm:presLayoutVars>
          <dgm:chMax val="5"/>
          <dgm:dir/>
          <dgm:resizeHandles val="exact"/>
        </dgm:presLayoutVars>
      </dgm:prSet>
      <dgm:spPr/>
      <dgm:t>
        <a:bodyPr/>
        <a:lstStyle/>
        <a:p>
          <a:endParaRPr lang="ru-RU"/>
        </a:p>
      </dgm:t>
    </dgm:pt>
    <dgm:pt modelId="{C9B286C0-E76A-44A8-B5C3-CB795488B92E}" type="pres">
      <dgm:prSet presAssocID="{9BD0862B-92EC-46BA-B5DA-037C6EA938FD}" presName="dummyMaxCanvas" presStyleCnt="0">
        <dgm:presLayoutVars/>
      </dgm:prSet>
      <dgm:spPr/>
    </dgm:pt>
    <dgm:pt modelId="{6C947298-15E7-4A20-8CEF-CDDE53AAA269}" type="pres">
      <dgm:prSet presAssocID="{9BD0862B-92EC-46BA-B5DA-037C6EA938FD}" presName="FourNodes_1" presStyleLbl="node1" presStyleIdx="0" presStyleCnt="4">
        <dgm:presLayoutVars>
          <dgm:bulletEnabled val="1"/>
        </dgm:presLayoutVars>
      </dgm:prSet>
      <dgm:spPr/>
      <dgm:t>
        <a:bodyPr/>
        <a:lstStyle/>
        <a:p>
          <a:endParaRPr lang="ru-RU"/>
        </a:p>
      </dgm:t>
    </dgm:pt>
    <dgm:pt modelId="{8979AAD0-993E-4FD3-BEBF-65EB5557CE4F}" type="pres">
      <dgm:prSet presAssocID="{9BD0862B-92EC-46BA-B5DA-037C6EA938FD}" presName="FourNodes_2" presStyleLbl="node1" presStyleIdx="1" presStyleCnt="4">
        <dgm:presLayoutVars>
          <dgm:bulletEnabled val="1"/>
        </dgm:presLayoutVars>
      </dgm:prSet>
      <dgm:spPr/>
      <dgm:t>
        <a:bodyPr/>
        <a:lstStyle/>
        <a:p>
          <a:endParaRPr lang="ru-RU"/>
        </a:p>
      </dgm:t>
    </dgm:pt>
    <dgm:pt modelId="{E7968105-A6FB-425C-9DD5-43F76E1C6B5F}" type="pres">
      <dgm:prSet presAssocID="{9BD0862B-92EC-46BA-B5DA-037C6EA938FD}" presName="FourNodes_3" presStyleLbl="node1" presStyleIdx="2" presStyleCnt="4">
        <dgm:presLayoutVars>
          <dgm:bulletEnabled val="1"/>
        </dgm:presLayoutVars>
      </dgm:prSet>
      <dgm:spPr/>
      <dgm:t>
        <a:bodyPr/>
        <a:lstStyle/>
        <a:p>
          <a:endParaRPr lang="ru-RU"/>
        </a:p>
      </dgm:t>
    </dgm:pt>
    <dgm:pt modelId="{3B4A4CD0-AFA8-4996-B531-5C5767C4A109}" type="pres">
      <dgm:prSet presAssocID="{9BD0862B-92EC-46BA-B5DA-037C6EA938FD}" presName="FourNodes_4" presStyleLbl="node1" presStyleIdx="3" presStyleCnt="4">
        <dgm:presLayoutVars>
          <dgm:bulletEnabled val="1"/>
        </dgm:presLayoutVars>
      </dgm:prSet>
      <dgm:spPr/>
      <dgm:t>
        <a:bodyPr/>
        <a:lstStyle/>
        <a:p>
          <a:endParaRPr lang="ru-RU"/>
        </a:p>
      </dgm:t>
    </dgm:pt>
    <dgm:pt modelId="{766C58B3-3D36-47DB-8E18-168082B8C912}" type="pres">
      <dgm:prSet presAssocID="{9BD0862B-92EC-46BA-B5DA-037C6EA938FD}" presName="FourConn_1-2" presStyleLbl="fgAccFollowNode1" presStyleIdx="0" presStyleCnt="3">
        <dgm:presLayoutVars>
          <dgm:bulletEnabled val="1"/>
        </dgm:presLayoutVars>
      </dgm:prSet>
      <dgm:spPr/>
      <dgm:t>
        <a:bodyPr/>
        <a:lstStyle/>
        <a:p>
          <a:endParaRPr lang="ru-RU"/>
        </a:p>
      </dgm:t>
    </dgm:pt>
    <dgm:pt modelId="{6B17362A-2DB6-4F06-B66D-5E79E88FD785}" type="pres">
      <dgm:prSet presAssocID="{9BD0862B-92EC-46BA-B5DA-037C6EA938FD}" presName="FourConn_2-3" presStyleLbl="fgAccFollowNode1" presStyleIdx="1" presStyleCnt="3">
        <dgm:presLayoutVars>
          <dgm:bulletEnabled val="1"/>
        </dgm:presLayoutVars>
      </dgm:prSet>
      <dgm:spPr/>
      <dgm:t>
        <a:bodyPr/>
        <a:lstStyle/>
        <a:p>
          <a:endParaRPr lang="ru-RU"/>
        </a:p>
      </dgm:t>
    </dgm:pt>
    <dgm:pt modelId="{6D09FAC9-2C06-41AC-9BCD-2740D71F50BA}" type="pres">
      <dgm:prSet presAssocID="{9BD0862B-92EC-46BA-B5DA-037C6EA938FD}" presName="FourConn_3-4" presStyleLbl="fgAccFollowNode1" presStyleIdx="2" presStyleCnt="3">
        <dgm:presLayoutVars>
          <dgm:bulletEnabled val="1"/>
        </dgm:presLayoutVars>
      </dgm:prSet>
      <dgm:spPr/>
      <dgm:t>
        <a:bodyPr/>
        <a:lstStyle/>
        <a:p>
          <a:endParaRPr lang="ru-RU"/>
        </a:p>
      </dgm:t>
    </dgm:pt>
    <dgm:pt modelId="{B66560DC-6E96-4986-82EC-F06FE2D02917}" type="pres">
      <dgm:prSet presAssocID="{9BD0862B-92EC-46BA-B5DA-037C6EA938FD}" presName="FourNodes_1_text" presStyleLbl="node1" presStyleIdx="3" presStyleCnt="4">
        <dgm:presLayoutVars>
          <dgm:bulletEnabled val="1"/>
        </dgm:presLayoutVars>
      </dgm:prSet>
      <dgm:spPr/>
      <dgm:t>
        <a:bodyPr/>
        <a:lstStyle/>
        <a:p>
          <a:endParaRPr lang="ru-RU"/>
        </a:p>
      </dgm:t>
    </dgm:pt>
    <dgm:pt modelId="{A44800D9-0B56-4034-B600-D5C8E08D7EBA}" type="pres">
      <dgm:prSet presAssocID="{9BD0862B-92EC-46BA-B5DA-037C6EA938FD}" presName="FourNodes_2_text" presStyleLbl="node1" presStyleIdx="3" presStyleCnt="4">
        <dgm:presLayoutVars>
          <dgm:bulletEnabled val="1"/>
        </dgm:presLayoutVars>
      </dgm:prSet>
      <dgm:spPr/>
      <dgm:t>
        <a:bodyPr/>
        <a:lstStyle/>
        <a:p>
          <a:endParaRPr lang="ru-RU"/>
        </a:p>
      </dgm:t>
    </dgm:pt>
    <dgm:pt modelId="{A9412FA9-46FE-4C09-8966-09ADB088AA83}" type="pres">
      <dgm:prSet presAssocID="{9BD0862B-92EC-46BA-B5DA-037C6EA938FD}" presName="FourNodes_3_text" presStyleLbl="node1" presStyleIdx="3" presStyleCnt="4">
        <dgm:presLayoutVars>
          <dgm:bulletEnabled val="1"/>
        </dgm:presLayoutVars>
      </dgm:prSet>
      <dgm:spPr/>
      <dgm:t>
        <a:bodyPr/>
        <a:lstStyle/>
        <a:p>
          <a:endParaRPr lang="ru-RU"/>
        </a:p>
      </dgm:t>
    </dgm:pt>
    <dgm:pt modelId="{68C514A6-91F2-475F-AB5E-AAEDC46678A1}" type="pres">
      <dgm:prSet presAssocID="{9BD0862B-92EC-46BA-B5DA-037C6EA938FD}" presName="FourNodes_4_text" presStyleLbl="node1" presStyleIdx="3" presStyleCnt="4">
        <dgm:presLayoutVars>
          <dgm:bulletEnabled val="1"/>
        </dgm:presLayoutVars>
      </dgm:prSet>
      <dgm:spPr/>
      <dgm:t>
        <a:bodyPr/>
        <a:lstStyle/>
        <a:p>
          <a:endParaRPr lang="ru-RU"/>
        </a:p>
      </dgm:t>
    </dgm:pt>
  </dgm:ptLst>
  <dgm:cxnLst>
    <dgm:cxn modelId="{15D7104F-0A9C-4223-AE7A-8B9A2F2543BD}" srcId="{9BD0862B-92EC-46BA-B5DA-037C6EA938FD}" destId="{2D9DEE00-B5D5-41B7-A7A2-4A0A4718F730}" srcOrd="2" destOrd="0" parTransId="{9F27D818-EF42-4C0E-B44D-C5FD404A3E25}" sibTransId="{44FCEFFE-B3CC-41EA-A2A7-F78DD97EA5E2}"/>
    <dgm:cxn modelId="{81E519DA-F04F-4A9C-817F-809A1BE4B282}" srcId="{9BD0862B-92EC-46BA-B5DA-037C6EA938FD}" destId="{52FEADAC-4046-4A5B-A70B-DCFCB98D8F63}" srcOrd="3" destOrd="0" parTransId="{DEF49E47-7891-4293-956B-3D860A2B2F0C}" sibTransId="{903786B5-2C6A-4EAE-AF45-985859CFFEC7}"/>
    <dgm:cxn modelId="{D244CC6F-E389-4971-AF93-765CCCD09D0A}" type="presOf" srcId="{52FEADAC-4046-4A5B-A70B-DCFCB98D8F63}" destId="{3B4A4CD0-AFA8-4996-B531-5C5767C4A109}" srcOrd="0" destOrd="0" presId="urn:microsoft.com/office/officeart/2005/8/layout/vProcess5"/>
    <dgm:cxn modelId="{C435A518-A4FA-440A-87CC-AB8D2F803878}" type="presOf" srcId="{44FCEFFE-B3CC-41EA-A2A7-F78DD97EA5E2}" destId="{6D09FAC9-2C06-41AC-9BCD-2740D71F50BA}" srcOrd="0" destOrd="0" presId="urn:microsoft.com/office/officeart/2005/8/layout/vProcess5"/>
    <dgm:cxn modelId="{AD08F235-6590-4294-B5ED-9A0155666C63}" srcId="{9BD0862B-92EC-46BA-B5DA-037C6EA938FD}" destId="{5B340972-F022-46AB-A7ED-BBD72336C08B}" srcOrd="1" destOrd="0" parTransId="{327CDDBE-87D4-4EF7-AF00-28413BD789FA}" sibTransId="{4F80D199-E54A-4DDB-A6FD-6CD0B92C3C47}"/>
    <dgm:cxn modelId="{7AD47657-8A45-466A-9CAF-51FA39FEFD1D}" type="presOf" srcId="{4F80D199-E54A-4DDB-A6FD-6CD0B92C3C47}" destId="{6B17362A-2DB6-4F06-B66D-5E79E88FD785}" srcOrd="0" destOrd="0" presId="urn:microsoft.com/office/officeart/2005/8/layout/vProcess5"/>
    <dgm:cxn modelId="{119C4166-0F53-4195-AF63-0E6429FF441F}" type="presOf" srcId="{2D9DEE00-B5D5-41B7-A7A2-4A0A4718F730}" destId="{A9412FA9-46FE-4C09-8966-09ADB088AA83}" srcOrd="1" destOrd="0" presId="urn:microsoft.com/office/officeart/2005/8/layout/vProcess5"/>
    <dgm:cxn modelId="{E0AD02BC-3D50-4928-8353-FDA52C8C5DBA}" type="presOf" srcId="{5B340972-F022-46AB-A7ED-BBD72336C08B}" destId="{8979AAD0-993E-4FD3-BEBF-65EB5557CE4F}" srcOrd="0" destOrd="0" presId="urn:microsoft.com/office/officeart/2005/8/layout/vProcess5"/>
    <dgm:cxn modelId="{A8430E66-B8E2-4AD0-AD13-1670E28E2B08}" type="presOf" srcId="{2D9DEE00-B5D5-41B7-A7A2-4A0A4718F730}" destId="{E7968105-A6FB-425C-9DD5-43F76E1C6B5F}" srcOrd="0" destOrd="0" presId="urn:microsoft.com/office/officeart/2005/8/layout/vProcess5"/>
    <dgm:cxn modelId="{95FE8706-4035-4A1E-9DC9-5E8999CEAD8D}" srcId="{9BD0862B-92EC-46BA-B5DA-037C6EA938FD}" destId="{0E0067E0-1292-4B44-AE57-0E0B5F6340A0}" srcOrd="0" destOrd="0" parTransId="{BA6F3E0B-6917-4A5D-A7E4-E7433C6F842E}" sibTransId="{D3FBC404-0FA9-47B2-8F83-2574EB5B0B7D}"/>
    <dgm:cxn modelId="{6B0E6257-CD3F-4DA6-8937-F8CED2D2103C}" type="presOf" srcId="{5B340972-F022-46AB-A7ED-BBD72336C08B}" destId="{A44800D9-0B56-4034-B600-D5C8E08D7EBA}" srcOrd="1" destOrd="0" presId="urn:microsoft.com/office/officeart/2005/8/layout/vProcess5"/>
    <dgm:cxn modelId="{9186B3F8-D50C-4AA5-BAE6-1589EFDE405A}" type="presOf" srcId="{D3FBC404-0FA9-47B2-8F83-2574EB5B0B7D}" destId="{766C58B3-3D36-47DB-8E18-168082B8C912}" srcOrd="0" destOrd="0" presId="urn:microsoft.com/office/officeart/2005/8/layout/vProcess5"/>
    <dgm:cxn modelId="{7D6CBEAB-F4A7-494C-837F-EAF8C40BD8F0}" type="presOf" srcId="{52FEADAC-4046-4A5B-A70B-DCFCB98D8F63}" destId="{68C514A6-91F2-475F-AB5E-AAEDC46678A1}" srcOrd="1" destOrd="0" presId="urn:microsoft.com/office/officeart/2005/8/layout/vProcess5"/>
    <dgm:cxn modelId="{FFD9EB31-BD5B-42F5-A183-C647D3894681}" type="presOf" srcId="{0E0067E0-1292-4B44-AE57-0E0B5F6340A0}" destId="{B66560DC-6E96-4986-82EC-F06FE2D02917}" srcOrd="1" destOrd="0" presId="urn:microsoft.com/office/officeart/2005/8/layout/vProcess5"/>
    <dgm:cxn modelId="{891AC3DB-FD66-4834-9DAC-34FC267A627F}" type="presOf" srcId="{0E0067E0-1292-4B44-AE57-0E0B5F6340A0}" destId="{6C947298-15E7-4A20-8CEF-CDDE53AAA269}" srcOrd="0" destOrd="0" presId="urn:microsoft.com/office/officeart/2005/8/layout/vProcess5"/>
    <dgm:cxn modelId="{B89EDB9E-BC6E-4375-B3F6-AACFE8358408}" type="presOf" srcId="{9BD0862B-92EC-46BA-B5DA-037C6EA938FD}" destId="{1D49C4EB-09F7-422C-BFA5-5C92B9419D60}" srcOrd="0" destOrd="0" presId="urn:microsoft.com/office/officeart/2005/8/layout/vProcess5"/>
    <dgm:cxn modelId="{CF0F83FE-CD21-4D74-9622-2536D13DAA9F}" type="presParOf" srcId="{1D49C4EB-09F7-422C-BFA5-5C92B9419D60}" destId="{C9B286C0-E76A-44A8-B5C3-CB795488B92E}" srcOrd="0" destOrd="0" presId="urn:microsoft.com/office/officeart/2005/8/layout/vProcess5"/>
    <dgm:cxn modelId="{1B23ED7F-A4DD-407F-922D-4F351A64A65A}" type="presParOf" srcId="{1D49C4EB-09F7-422C-BFA5-5C92B9419D60}" destId="{6C947298-15E7-4A20-8CEF-CDDE53AAA269}" srcOrd="1" destOrd="0" presId="urn:microsoft.com/office/officeart/2005/8/layout/vProcess5"/>
    <dgm:cxn modelId="{65DE2E7F-1216-42E2-9AA7-EF0AC4C889D7}" type="presParOf" srcId="{1D49C4EB-09F7-422C-BFA5-5C92B9419D60}" destId="{8979AAD0-993E-4FD3-BEBF-65EB5557CE4F}" srcOrd="2" destOrd="0" presId="urn:microsoft.com/office/officeart/2005/8/layout/vProcess5"/>
    <dgm:cxn modelId="{DB4C7497-9E76-4CF5-9775-81BBFB0F8B7A}" type="presParOf" srcId="{1D49C4EB-09F7-422C-BFA5-5C92B9419D60}" destId="{E7968105-A6FB-425C-9DD5-43F76E1C6B5F}" srcOrd="3" destOrd="0" presId="urn:microsoft.com/office/officeart/2005/8/layout/vProcess5"/>
    <dgm:cxn modelId="{F2595B52-F176-4B5E-BF29-83D24AABF9D0}" type="presParOf" srcId="{1D49C4EB-09F7-422C-BFA5-5C92B9419D60}" destId="{3B4A4CD0-AFA8-4996-B531-5C5767C4A109}" srcOrd="4" destOrd="0" presId="urn:microsoft.com/office/officeart/2005/8/layout/vProcess5"/>
    <dgm:cxn modelId="{B8A45BD6-A653-4A29-A182-38CE05592788}" type="presParOf" srcId="{1D49C4EB-09F7-422C-BFA5-5C92B9419D60}" destId="{766C58B3-3D36-47DB-8E18-168082B8C912}" srcOrd="5" destOrd="0" presId="urn:microsoft.com/office/officeart/2005/8/layout/vProcess5"/>
    <dgm:cxn modelId="{7634C1F7-DBD1-4819-BC5F-896DE06B3E64}" type="presParOf" srcId="{1D49C4EB-09F7-422C-BFA5-5C92B9419D60}" destId="{6B17362A-2DB6-4F06-B66D-5E79E88FD785}" srcOrd="6" destOrd="0" presId="urn:microsoft.com/office/officeart/2005/8/layout/vProcess5"/>
    <dgm:cxn modelId="{62F181A4-CA77-4917-B754-0740A4B2FA01}" type="presParOf" srcId="{1D49C4EB-09F7-422C-BFA5-5C92B9419D60}" destId="{6D09FAC9-2C06-41AC-9BCD-2740D71F50BA}" srcOrd="7" destOrd="0" presId="urn:microsoft.com/office/officeart/2005/8/layout/vProcess5"/>
    <dgm:cxn modelId="{D4F59E5C-50EF-45EC-875D-9779623C01D3}" type="presParOf" srcId="{1D49C4EB-09F7-422C-BFA5-5C92B9419D60}" destId="{B66560DC-6E96-4986-82EC-F06FE2D02917}" srcOrd="8" destOrd="0" presId="urn:microsoft.com/office/officeart/2005/8/layout/vProcess5"/>
    <dgm:cxn modelId="{CE928664-2A29-4887-A918-4FE2B9E54B8C}" type="presParOf" srcId="{1D49C4EB-09F7-422C-BFA5-5C92B9419D60}" destId="{A44800D9-0B56-4034-B600-D5C8E08D7EBA}" srcOrd="9" destOrd="0" presId="urn:microsoft.com/office/officeart/2005/8/layout/vProcess5"/>
    <dgm:cxn modelId="{DDE61325-D186-4FD8-BDC5-1BE6825A3D88}" type="presParOf" srcId="{1D49C4EB-09F7-422C-BFA5-5C92B9419D60}" destId="{A9412FA9-46FE-4C09-8966-09ADB088AA83}" srcOrd="10" destOrd="0" presId="urn:microsoft.com/office/officeart/2005/8/layout/vProcess5"/>
    <dgm:cxn modelId="{7E5CC032-9096-45DF-BD3A-0D4C349E92FE}" type="presParOf" srcId="{1D49C4EB-09F7-422C-BFA5-5C92B9419D60}" destId="{68C514A6-91F2-475F-AB5E-AAEDC46678A1}"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BD0862B-92EC-46BA-B5DA-037C6EA938FD}" type="doc">
      <dgm:prSet loTypeId="urn:microsoft.com/office/officeart/2005/8/layout/vProcess5" loCatId="process" qsTypeId="urn:microsoft.com/office/officeart/2005/8/quickstyle/3d1" qsCatId="3D" csTypeId="urn:microsoft.com/office/officeart/2005/8/colors/accent1_2" csCatId="accent1" phldr="1"/>
      <dgm:spPr/>
      <dgm:t>
        <a:bodyPr/>
        <a:lstStyle/>
        <a:p>
          <a:endParaRPr lang="ru-RU"/>
        </a:p>
      </dgm:t>
    </dgm:pt>
    <dgm:pt modelId="{0E0067E0-1292-4B44-AE57-0E0B5F6340A0}">
      <dgm:prSet phldrT="[Текст]" custT="1"/>
      <dgm:spPr/>
      <dgm:t>
        <a:bodyPr/>
        <a:lstStyle/>
        <a:p>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Годовой план + план самообразованию + план на летний период </a:t>
          </a:r>
        </a:p>
      </dgm:t>
    </dgm:pt>
    <dgm:pt modelId="{BA6F3E0B-6917-4A5D-A7E4-E7433C6F842E}" type="parTrans" cxnId="{95FE8706-4035-4A1E-9DC9-5E8999CEAD8D}">
      <dgm:prSet/>
      <dgm:spPr/>
      <dgm:t>
        <a:bodyPr/>
        <a:lstStyle/>
        <a:p>
          <a:endParaRPr lang="ru-RU"/>
        </a:p>
      </dgm:t>
    </dgm:pt>
    <dgm:pt modelId="{D3FBC404-0FA9-47B2-8F83-2574EB5B0B7D}" type="sibTrans" cxnId="{95FE8706-4035-4A1E-9DC9-5E8999CEAD8D}">
      <dgm:prSet/>
      <dgm:spPr/>
      <dgm:t>
        <a:bodyPr/>
        <a:lstStyle/>
        <a:p>
          <a:endParaRPr lang="ru-RU"/>
        </a:p>
      </dgm:t>
    </dgm:pt>
    <dgm:pt modelId="{5B340972-F022-46AB-A7ED-BBD72336C08B}">
      <dgm:prSet phldrT="[Текст]" custT="1"/>
      <dgm:spPr/>
      <dgm:t>
        <a:bodyPr/>
        <a:lstStyle/>
        <a:p>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График работы </a:t>
          </a:r>
          <a:r>
            <a:rPr lang="ru-RU" sz="1600" b="1" cap="none" spc="0" dirty="0" smtClean="0">
              <a:ln w="1905"/>
              <a:solidFill>
                <a:srgbClr val="C00000"/>
              </a:solidFill>
              <a:effectLst>
                <a:innerShdw blurRad="69850" dist="43180" dir="5400000">
                  <a:srgbClr val="000000">
                    <a:alpha val="65000"/>
                  </a:srgbClr>
                </a:innerShdw>
              </a:effectLst>
            </a:rPr>
            <a:t>составляется на год , утверждается руководителем, обеденный перерыв (30мин) не входит!!! </a:t>
          </a:r>
          <a:endParaRPr lang="ru-RU" sz="2400" b="1" cap="none" spc="0" dirty="0">
            <a:ln w="1905"/>
            <a:solidFill>
              <a:srgbClr val="C00000"/>
            </a:solidFill>
            <a:effectLst>
              <a:innerShdw blurRad="69850" dist="43180" dir="5400000">
                <a:srgbClr val="000000">
                  <a:alpha val="65000"/>
                </a:srgbClr>
              </a:innerShdw>
            </a:effectLst>
          </a:endParaRPr>
        </a:p>
      </dgm:t>
    </dgm:pt>
    <dgm:pt modelId="{327CDDBE-87D4-4EF7-AF00-28413BD789FA}" type="parTrans" cxnId="{AD08F235-6590-4294-B5ED-9A0155666C63}">
      <dgm:prSet/>
      <dgm:spPr/>
      <dgm:t>
        <a:bodyPr/>
        <a:lstStyle/>
        <a:p>
          <a:endParaRPr lang="ru-RU"/>
        </a:p>
      </dgm:t>
    </dgm:pt>
    <dgm:pt modelId="{4F80D199-E54A-4DDB-A6FD-6CD0B92C3C47}" type="sibTrans" cxnId="{AD08F235-6590-4294-B5ED-9A0155666C63}">
      <dgm:prSet/>
      <dgm:spPr/>
      <dgm:t>
        <a:bodyPr/>
        <a:lstStyle/>
        <a:p>
          <a:endParaRPr lang="ru-RU"/>
        </a:p>
      </dgm:t>
    </dgm:pt>
    <dgm:pt modelId="{2D9DEE00-B5D5-41B7-A7A2-4A0A4718F730}">
      <dgm:prSet phldrT="[Текст]" custT="1"/>
      <dgm:spPr/>
      <dgm:t>
        <a:bodyPr/>
        <a:lstStyle/>
        <a:p>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Журнал учёта видов работ</a:t>
          </a:r>
          <a:endParaRPr lang="ru-RU"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9F27D818-EF42-4C0E-B44D-C5FD404A3E25}" type="parTrans" cxnId="{15D7104F-0A9C-4223-AE7A-8B9A2F2543BD}">
      <dgm:prSet/>
      <dgm:spPr/>
      <dgm:t>
        <a:bodyPr/>
        <a:lstStyle/>
        <a:p>
          <a:endParaRPr lang="ru-RU"/>
        </a:p>
      </dgm:t>
    </dgm:pt>
    <dgm:pt modelId="{44FCEFFE-B3CC-41EA-A2A7-F78DD97EA5E2}" type="sibTrans" cxnId="{15D7104F-0A9C-4223-AE7A-8B9A2F2543BD}">
      <dgm:prSet/>
      <dgm:spPr/>
      <dgm:t>
        <a:bodyPr/>
        <a:lstStyle/>
        <a:p>
          <a:endParaRPr lang="ru-RU"/>
        </a:p>
      </dgm:t>
    </dgm:pt>
    <dgm:pt modelId="{52FEADAC-4046-4A5B-A70B-DCFCB98D8F63}">
      <dgm:prSet custT="1"/>
      <dgm:spPr/>
      <dgm:t>
        <a:bodyPr/>
        <a:lstStyle/>
        <a:p>
          <a:endParaRPr lang="ru-RU"/>
        </a:p>
      </dgm:t>
    </dgm:pt>
    <dgm:pt modelId="{DEF49E47-7891-4293-956B-3D860A2B2F0C}" type="parTrans" cxnId="{81E519DA-F04F-4A9C-817F-809A1BE4B282}">
      <dgm:prSet/>
      <dgm:spPr/>
      <dgm:t>
        <a:bodyPr/>
        <a:lstStyle/>
        <a:p>
          <a:endParaRPr lang="ru-RU"/>
        </a:p>
      </dgm:t>
    </dgm:pt>
    <dgm:pt modelId="{903786B5-2C6A-4EAE-AF45-985859CFFEC7}" type="sibTrans" cxnId="{81E519DA-F04F-4A9C-817F-809A1BE4B282}">
      <dgm:prSet/>
      <dgm:spPr/>
      <dgm:t>
        <a:bodyPr/>
        <a:lstStyle/>
        <a:p>
          <a:endParaRPr lang="ru-RU"/>
        </a:p>
      </dgm:t>
    </dgm:pt>
    <dgm:pt modelId="{D8A35B74-3B71-4D38-91AE-A0E2CBA197EA}">
      <dgm:prSet custT="1"/>
      <dgm:spPr/>
      <dgm:t>
        <a:bodyPr/>
        <a:lstStyle/>
        <a:p>
          <a:r>
            <a:rPr lang="ru-RU"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Циклограмма</a:t>
          </a:r>
        </a:p>
      </dgm:t>
    </dgm:pt>
    <dgm:pt modelId="{903459FC-F39A-454D-AEFA-FF124A0D7FE3}" type="parTrans" cxnId="{DFC4CC11-1C0A-459C-894B-E173A7CD52AC}">
      <dgm:prSet/>
      <dgm:spPr/>
      <dgm:t>
        <a:bodyPr/>
        <a:lstStyle/>
        <a:p>
          <a:endParaRPr lang="ru-RU"/>
        </a:p>
      </dgm:t>
    </dgm:pt>
    <dgm:pt modelId="{2AEBBE02-95D2-45F5-98C1-DB657FE60A9C}" type="sibTrans" cxnId="{DFC4CC11-1C0A-459C-894B-E173A7CD52AC}">
      <dgm:prSet/>
      <dgm:spPr/>
      <dgm:t>
        <a:bodyPr/>
        <a:lstStyle/>
        <a:p>
          <a:endParaRPr lang="ru-RU"/>
        </a:p>
      </dgm:t>
    </dgm:pt>
    <dgm:pt modelId="{0FC4B9DB-7DFE-44DC-8570-F0067E792821}">
      <dgm:prSet custT="1"/>
      <dgm:spPr/>
      <dgm:t>
        <a:bodyPr/>
        <a:lstStyle/>
        <a:p>
          <a:endParaRPr lang="ru-RU"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endParaRPr lang="ru-RU"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Рабочая программа коррекционно-развивающей/профилактической работы </a:t>
          </a:r>
        </a:p>
        <a:p>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 год)</a:t>
          </a:r>
        </a:p>
        <a:p>
          <a:endParaRPr lang="ru-RU"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E9AC874A-B136-410A-8F59-6B6149049282}" type="parTrans" cxnId="{94EA25B0-0342-4E29-9C17-5AA334FD1C3E}">
      <dgm:prSet/>
      <dgm:spPr/>
      <dgm:t>
        <a:bodyPr/>
        <a:lstStyle/>
        <a:p>
          <a:endParaRPr lang="ru-RU"/>
        </a:p>
      </dgm:t>
    </dgm:pt>
    <dgm:pt modelId="{30243DBB-D0D1-4F1A-A383-235A296CABF9}" type="sibTrans" cxnId="{94EA25B0-0342-4E29-9C17-5AA334FD1C3E}">
      <dgm:prSet/>
      <dgm:spPr/>
      <dgm:t>
        <a:bodyPr/>
        <a:lstStyle/>
        <a:p>
          <a:endParaRPr lang="ru-RU"/>
        </a:p>
      </dgm:t>
    </dgm:pt>
    <dgm:pt modelId="{D9D3C0DD-F97C-404D-9D6E-7250E9821BF9}">
      <dgm:prSet phldrT="[Текст]" custScaleY="81787" custLinFactY="-9550" custLinFactNeighborX="-5323" custLinFactNeighborY="-100000"/>
      <dgm:spPr/>
      <dgm:t>
        <a:bodyPr/>
        <a:lstStyle/>
        <a:p>
          <a:endParaRPr lang="ru-RU"/>
        </a:p>
      </dgm:t>
    </dgm:pt>
    <dgm:pt modelId="{6642B5BF-2DFF-4A41-9A11-DBDA18FAED72}" type="parTrans" cxnId="{CA3730EB-A90A-4428-9439-2801CC27F674}">
      <dgm:prSet/>
      <dgm:spPr/>
      <dgm:t>
        <a:bodyPr/>
        <a:lstStyle/>
        <a:p>
          <a:endParaRPr lang="ru-RU"/>
        </a:p>
      </dgm:t>
    </dgm:pt>
    <dgm:pt modelId="{6C51A614-E596-4861-AAAD-52049520319A}" type="sibTrans" cxnId="{CA3730EB-A90A-4428-9439-2801CC27F674}">
      <dgm:prSet/>
      <dgm:spPr/>
      <dgm:t>
        <a:bodyPr/>
        <a:lstStyle/>
        <a:p>
          <a:endParaRPr lang="ru-RU"/>
        </a:p>
      </dgm:t>
    </dgm:pt>
    <dgm:pt modelId="{1D49C4EB-09F7-422C-BFA5-5C92B9419D60}" type="pres">
      <dgm:prSet presAssocID="{9BD0862B-92EC-46BA-B5DA-037C6EA938FD}" presName="outerComposite" presStyleCnt="0">
        <dgm:presLayoutVars>
          <dgm:chMax val="5"/>
          <dgm:dir/>
          <dgm:resizeHandles val="exact"/>
        </dgm:presLayoutVars>
      </dgm:prSet>
      <dgm:spPr/>
      <dgm:t>
        <a:bodyPr/>
        <a:lstStyle/>
        <a:p>
          <a:endParaRPr lang="ru-RU"/>
        </a:p>
      </dgm:t>
    </dgm:pt>
    <dgm:pt modelId="{C9B286C0-E76A-44A8-B5C3-CB795488B92E}" type="pres">
      <dgm:prSet presAssocID="{9BD0862B-92EC-46BA-B5DA-037C6EA938FD}" presName="dummyMaxCanvas" presStyleCnt="0">
        <dgm:presLayoutVars/>
      </dgm:prSet>
      <dgm:spPr/>
    </dgm:pt>
    <dgm:pt modelId="{4FE78221-32D6-4FB4-B266-38DA01F4E960}" type="pres">
      <dgm:prSet presAssocID="{9BD0862B-92EC-46BA-B5DA-037C6EA938FD}" presName="FiveNodes_1" presStyleLbl="node1" presStyleIdx="0" presStyleCnt="5" custScaleX="119882" custScaleY="81896" custLinFactNeighborX="15107" custLinFactNeighborY="-14">
        <dgm:presLayoutVars>
          <dgm:bulletEnabled val="1"/>
        </dgm:presLayoutVars>
      </dgm:prSet>
      <dgm:spPr/>
      <dgm:t>
        <a:bodyPr/>
        <a:lstStyle/>
        <a:p>
          <a:endParaRPr lang="ru-RU"/>
        </a:p>
      </dgm:t>
    </dgm:pt>
    <dgm:pt modelId="{7C0F2451-A9D0-408F-80D4-B1D4D1C1AF8B}" type="pres">
      <dgm:prSet presAssocID="{9BD0862B-92EC-46BA-B5DA-037C6EA938FD}" presName="FiveNodes_2" presStyleLbl="node1" presStyleIdx="1" presStyleCnt="5" custScaleX="117276" custScaleY="109340" custLinFactNeighborX="5228" custLinFactNeighborY="-9109">
        <dgm:presLayoutVars>
          <dgm:bulletEnabled val="1"/>
        </dgm:presLayoutVars>
      </dgm:prSet>
      <dgm:spPr/>
      <dgm:t>
        <a:bodyPr/>
        <a:lstStyle/>
        <a:p>
          <a:endParaRPr lang="ru-RU"/>
        </a:p>
      </dgm:t>
    </dgm:pt>
    <dgm:pt modelId="{B8A7D8C5-8F02-48D9-807E-73DCAC5FF7DA}" type="pres">
      <dgm:prSet presAssocID="{9BD0862B-92EC-46BA-B5DA-037C6EA938FD}" presName="FiveNodes_3" presStyleLbl="node1" presStyleIdx="2" presStyleCnt="5" custScaleX="111769" custScaleY="82119" custLinFactNeighborX="1658" custLinFactNeighborY="-9107">
        <dgm:presLayoutVars>
          <dgm:bulletEnabled val="1"/>
        </dgm:presLayoutVars>
      </dgm:prSet>
      <dgm:spPr/>
      <dgm:t>
        <a:bodyPr/>
        <a:lstStyle/>
        <a:p>
          <a:endParaRPr lang="ru-RU"/>
        </a:p>
      </dgm:t>
    </dgm:pt>
    <dgm:pt modelId="{7DEA46CB-DFDE-4CEB-A505-9BF47CBA52F0}" type="pres">
      <dgm:prSet presAssocID="{9BD0862B-92EC-46BA-B5DA-037C6EA938FD}" presName="FiveNodes_4" presStyleLbl="node1" presStyleIdx="3" presStyleCnt="5" custScaleX="112817" custScaleY="108925" custLinFactNeighborX="-570" custLinFactNeighborY="-18521">
        <dgm:presLayoutVars>
          <dgm:bulletEnabled val="1"/>
        </dgm:presLayoutVars>
      </dgm:prSet>
      <dgm:spPr/>
      <dgm:t>
        <a:bodyPr/>
        <a:lstStyle/>
        <a:p>
          <a:endParaRPr lang="ru-RU"/>
        </a:p>
      </dgm:t>
    </dgm:pt>
    <dgm:pt modelId="{88EC0EC2-7037-43CF-8765-DB1E992D6E81}" type="pres">
      <dgm:prSet presAssocID="{9BD0862B-92EC-46BA-B5DA-037C6EA938FD}" presName="FiveNodes_5" presStyleLbl="node1" presStyleIdx="4" presStyleCnt="5" custScaleY="81787" custLinFactNeighborX="-4751" custLinFactNeighborY="-27585">
        <dgm:presLayoutVars>
          <dgm:bulletEnabled val="1"/>
        </dgm:presLayoutVars>
      </dgm:prSet>
      <dgm:spPr/>
      <dgm:t>
        <a:bodyPr/>
        <a:lstStyle/>
        <a:p>
          <a:endParaRPr lang="ru-RU"/>
        </a:p>
      </dgm:t>
    </dgm:pt>
    <dgm:pt modelId="{54C5EE35-26E1-4034-9771-D859CA6EE8A9}" type="pres">
      <dgm:prSet presAssocID="{9BD0862B-92EC-46BA-B5DA-037C6EA938FD}" presName="FiveConn_1-2" presStyleLbl="fgAccFollowNode1" presStyleIdx="0" presStyleCnt="4" custLinFactNeighborX="50286" custLinFactNeighborY="-14422">
        <dgm:presLayoutVars>
          <dgm:bulletEnabled val="1"/>
        </dgm:presLayoutVars>
      </dgm:prSet>
      <dgm:spPr/>
      <dgm:t>
        <a:bodyPr/>
        <a:lstStyle/>
        <a:p>
          <a:endParaRPr lang="ru-RU"/>
        </a:p>
      </dgm:t>
    </dgm:pt>
    <dgm:pt modelId="{65B89638-E502-48FE-A67A-E55CAA9C12FE}" type="pres">
      <dgm:prSet presAssocID="{9BD0862B-92EC-46BA-B5DA-037C6EA938FD}" presName="FiveConn_2-3" presStyleLbl="fgAccFollowNode1" presStyleIdx="1" presStyleCnt="4">
        <dgm:presLayoutVars>
          <dgm:bulletEnabled val="1"/>
        </dgm:presLayoutVars>
      </dgm:prSet>
      <dgm:spPr/>
      <dgm:t>
        <a:bodyPr/>
        <a:lstStyle/>
        <a:p>
          <a:endParaRPr lang="ru-RU"/>
        </a:p>
      </dgm:t>
    </dgm:pt>
    <dgm:pt modelId="{55E5CE49-C09E-497E-9E11-458E14EB2F53}" type="pres">
      <dgm:prSet presAssocID="{9BD0862B-92EC-46BA-B5DA-037C6EA938FD}" presName="FiveConn_3-4" presStyleLbl="fgAccFollowNode1" presStyleIdx="2" presStyleCnt="4">
        <dgm:presLayoutVars>
          <dgm:bulletEnabled val="1"/>
        </dgm:presLayoutVars>
      </dgm:prSet>
      <dgm:spPr/>
      <dgm:t>
        <a:bodyPr/>
        <a:lstStyle/>
        <a:p>
          <a:endParaRPr lang="ru-RU"/>
        </a:p>
      </dgm:t>
    </dgm:pt>
    <dgm:pt modelId="{0E1B5921-CB14-40B5-A66A-6073A6FC50A1}" type="pres">
      <dgm:prSet presAssocID="{9BD0862B-92EC-46BA-B5DA-037C6EA938FD}" presName="FiveConn_4-5" presStyleLbl="fgAccFollowNode1" presStyleIdx="3" presStyleCnt="4">
        <dgm:presLayoutVars>
          <dgm:bulletEnabled val="1"/>
        </dgm:presLayoutVars>
      </dgm:prSet>
      <dgm:spPr/>
      <dgm:t>
        <a:bodyPr/>
        <a:lstStyle/>
        <a:p>
          <a:endParaRPr lang="ru-RU"/>
        </a:p>
      </dgm:t>
    </dgm:pt>
    <dgm:pt modelId="{1187C3E5-428B-4263-9C23-DCE8B8935748}" type="pres">
      <dgm:prSet presAssocID="{9BD0862B-92EC-46BA-B5DA-037C6EA938FD}" presName="FiveNodes_1_text" presStyleLbl="node1" presStyleIdx="4" presStyleCnt="5">
        <dgm:presLayoutVars>
          <dgm:bulletEnabled val="1"/>
        </dgm:presLayoutVars>
      </dgm:prSet>
      <dgm:spPr/>
      <dgm:t>
        <a:bodyPr/>
        <a:lstStyle/>
        <a:p>
          <a:endParaRPr lang="ru-RU"/>
        </a:p>
      </dgm:t>
    </dgm:pt>
    <dgm:pt modelId="{F9306531-E4EA-44F1-B784-9FCC1711F659}" type="pres">
      <dgm:prSet presAssocID="{9BD0862B-92EC-46BA-B5DA-037C6EA938FD}" presName="FiveNodes_2_text" presStyleLbl="node1" presStyleIdx="4" presStyleCnt="5">
        <dgm:presLayoutVars>
          <dgm:bulletEnabled val="1"/>
        </dgm:presLayoutVars>
      </dgm:prSet>
      <dgm:spPr/>
      <dgm:t>
        <a:bodyPr/>
        <a:lstStyle/>
        <a:p>
          <a:endParaRPr lang="ru-RU"/>
        </a:p>
      </dgm:t>
    </dgm:pt>
    <dgm:pt modelId="{FE414F57-1268-4CC7-A74B-49F42112F12E}" type="pres">
      <dgm:prSet presAssocID="{9BD0862B-92EC-46BA-B5DA-037C6EA938FD}" presName="FiveNodes_3_text" presStyleLbl="node1" presStyleIdx="4" presStyleCnt="5">
        <dgm:presLayoutVars>
          <dgm:bulletEnabled val="1"/>
        </dgm:presLayoutVars>
      </dgm:prSet>
      <dgm:spPr/>
      <dgm:t>
        <a:bodyPr/>
        <a:lstStyle/>
        <a:p>
          <a:endParaRPr lang="ru-RU"/>
        </a:p>
      </dgm:t>
    </dgm:pt>
    <dgm:pt modelId="{F584B15C-0FF3-4E2A-8717-3149BC27D34C}" type="pres">
      <dgm:prSet presAssocID="{9BD0862B-92EC-46BA-B5DA-037C6EA938FD}" presName="FiveNodes_4_text" presStyleLbl="node1" presStyleIdx="4" presStyleCnt="5">
        <dgm:presLayoutVars>
          <dgm:bulletEnabled val="1"/>
        </dgm:presLayoutVars>
      </dgm:prSet>
      <dgm:spPr/>
      <dgm:t>
        <a:bodyPr/>
        <a:lstStyle/>
        <a:p>
          <a:endParaRPr lang="ru-RU"/>
        </a:p>
      </dgm:t>
    </dgm:pt>
    <dgm:pt modelId="{399BDADF-CD6F-4A00-B6AD-6C04BEEC5ABA}" type="pres">
      <dgm:prSet presAssocID="{9BD0862B-92EC-46BA-B5DA-037C6EA938FD}" presName="FiveNodes_5_text" presStyleLbl="node1" presStyleIdx="4" presStyleCnt="5">
        <dgm:presLayoutVars>
          <dgm:bulletEnabled val="1"/>
        </dgm:presLayoutVars>
      </dgm:prSet>
      <dgm:spPr/>
      <dgm:t>
        <a:bodyPr/>
        <a:lstStyle/>
        <a:p>
          <a:endParaRPr lang="ru-RU"/>
        </a:p>
      </dgm:t>
    </dgm:pt>
  </dgm:ptLst>
  <dgm:cxnLst>
    <dgm:cxn modelId="{E27FBB7E-74BD-4CA2-A04F-2AA4D7EEEEDE}" type="presOf" srcId="{2D9DEE00-B5D5-41B7-A7A2-4A0A4718F730}" destId="{88EC0EC2-7037-43CF-8765-DB1E992D6E81}" srcOrd="0" destOrd="0" presId="urn:microsoft.com/office/officeart/2005/8/layout/vProcess5"/>
    <dgm:cxn modelId="{6540D144-4129-4320-BA2F-77406D63C054}" type="presOf" srcId="{4F80D199-E54A-4DDB-A6FD-6CD0B92C3C47}" destId="{65B89638-E502-48FE-A67A-E55CAA9C12FE}" srcOrd="0" destOrd="0" presId="urn:microsoft.com/office/officeart/2005/8/layout/vProcess5"/>
    <dgm:cxn modelId="{1A454EDB-8FC6-4325-9A9D-87AC9AC9E023}" type="presOf" srcId="{5B340972-F022-46AB-A7ED-BBD72336C08B}" destId="{7C0F2451-A9D0-408F-80D4-B1D4D1C1AF8B}" srcOrd="0" destOrd="0" presId="urn:microsoft.com/office/officeart/2005/8/layout/vProcess5"/>
    <dgm:cxn modelId="{F2722534-5713-4400-A13C-918038F5F205}" type="presOf" srcId="{0FC4B9DB-7DFE-44DC-8570-F0067E792821}" destId="{7DEA46CB-DFDE-4CEB-A505-9BF47CBA52F0}" srcOrd="0" destOrd="0" presId="urn:microsoft.com/office/officeart/2005/8/layout/vProcess5"/>
    <dgm:cxn modelId="{D8E1AD93-CDD6-4EC2-A0BF-ABAEAE610B88}" type="presOf" srcId="{0FC4B9DB-7DFE-44DC-8570-F0067E792821}" destId="{F584B15C-0FF3-4E2A-8717-3149BC27D34C}" srcOrd="1" destOrd="0" presId="urn:microsoft.com/office/officeart/2005/8/layout/vProcess5"/>
    <dgm:cxn modelId="{CC075FA6-DC87-418C-BDB6-7CE9C29833A1}" type="presOf" srcId="{0E0067E0-1292-4B44-AE57-0E0B5F6340A0}" destId="{4FE78221-32D6-4FB4-B266-38DA01F4E960}" srcOrd="0" destOrd="0" presId="urn:microsoft.com/office/officeart/2005/8/layout/vProcess5"/>
    <dgm:cxn modelId="{C1DDE634-12AE-48D9-BCFF-C46ADC22D18D}" type="presOf" srcId="{D8A35B74-3B71-4D38-91AE-A0E2CBA197EA}" destId="{FE414F57-1268-4CC7-A74B-49F42112F12E}" srcOrd="1" destOrd="0" presId="urn:microsoft.com/office/officeart/2005/8/layout/vProcess5"/>
    <dgm:cxn modelId="{15D7104F-0A9C-4223-AE7A-8B9A2F2543BD}" srcId="{9BD0862B-92EC-46BA-B5DA-037C6EA938FD}" destId="{2D9DEE00-B5D5-41B7-A7A2-4A0A4718F730}" srcOrd="4" destOrd="0" parTransId="{9F27D818-EF42-4C0E-B44D-C5FD404A3E25}" sibTransId="{44FCEFFE-B3CC-41EA-A2A7-F78DD97EA5E2}"/>
    <dgm:cxn modelId="{AD10C7B2-115E-40A7-865A-337B0A1AB0EB}" type="presOf" srcId="{D8A35B74-3B71-4D38-91AE-A0E2CBA197EA}" destId="{B8A7D8C5-8F02-48D9-807E-73DCAC5FF7DA}" srcOrd="0" destOrd="0" presId="urn:microsoft.com/office/officeart/2005/8/layout/vProcess5"/>
    <dgm:cxn modelId="{81E519DA-F04F-4A9C-817F-809A1BE4B282}" srcId="{9BD0862B-92EC-46BA-B5DA-037C6EA938FD}" destId="{52FEADAC-4046-4A5B-A70B-DCFCB98D8F63}" srcOrd="5" destOrd="0" parTransId="{DEF49E47-7891-4293-956B-3D860A2B2F0C}" sibTransId="{903786B5-2C6A-4EAE-AF45-985859CFFEC7}"/>
    <dgm:cxn modelId="{16B7F726-A2D7-4C43-AB90-9C9A3B2DE016}" type="presOf" srcId="{30243DBB-D0D1-4F1A-A383-235A296CABF9}" destId="{0E1B5921-CB14-40B5-A66A-6073A6FC50A1}" srcOrd="0" destOrd="0" presId="urn:microsoft.com/office/officeart/2005/8/layout/vProcess5"/>
    <dgm:cxn modelId="{C40E88A5-615A-4ED0-983C-4A72BDB3AB8B}" type="presOf" srcId="{D3FBC404-0FA9-47B2-8F83-2574EB5B0B7D}" destId="{54C5EE35-26E1-4034-9771-D859CA6EE8A9}" srcOrd="0" destOrd="0" presId="urn:microsoft.com/office/officeart/2005/8/layout/vProcess5"/>
    <dgm:cxn modelId="{214FF9F8-07AB-4C35-BA24-61ECD2A20FF0}" type="presOf" srcId="{2D9DEE00-B5D5-41B7-A7A2-4A0A4718F730}" destId="{399BDADF-CD6F-4A00-B6AD-6C04BEEC5ABA}" srcOrd="1" destOrd="0" presId="urn:microsoft.com/office/officeart/2005/8/layout/vProcess5"/>
    <dgm:cxn modelId="{6C6F16B4-1B30-4947-AA3F-F85943387890}" type="presOf" srcId="{5B340972-F022-46AB-A7ED-BBD72336C08B}" destId="{F9306531-E4EA-44F1-B784-9FCC1711F659}" srcOrd="1" destOrd="0" presId="urn:microsoft.com/office/officeart/2005/8/layout/vProcess5"/>
    <dgm:cxn modelId="{BBF8234C-036E-4281-8258-8EAADA382077}" type="presOf" srcId="{0E0067E0-1292-4B44-AE57-0E0B5F6340A0}" destId="{1187C3E5-428B-4263-9C23-DCE8B8935748}" srcOrd="1" destOrd="0" presId="urn:microsoft.com/office/officeart/2005/8/layout/vProcess5"/>
    <dgm:cxn modelId="{AD08F235-6590-4294-B5ED-9A0155666C63}" srcId="{9BD0862B-92EC-46BA-B5DA-037C6EA938FD}" destId="{5B340972-F022-46AB-A7ED-BBD72336C08B}" srcOrd="1" destOrd="0" parTransId="{327CDDBE-87D4-4EF7-AF00-28413BD789FA}" sibTransId="{4F80D199-E54A-4DDB-A6FD-6CD0B92C3C47}"/>
    <dgm:cxn modelId="{94EA25B0-0342-4E29-9C17-5AA334FD1C3E}" srcId="{9BD0862B-92EC-46BA-B5DA-037C6EA938FD}" destId="{0FC4B9DB-7DFE-44DC-8570-F0067E792821}" srcOrd="3" destOrd="0" parTransId="{E9AC874A-B136-410A-8F59-6B6149049282}" sibTransId="{30243DBB-D0D1-4F1A-A383-235A296CABF9}"/>
    <dgm:cxn modelId="{DFC4CC11-1C0A-459C-894B-E173A7CD52AC}" srcId="{9BD0862B-92EC-46BA-B5DA-037C6EA938FD}" destId="{D8A35B74-3B71-4D38-91AE-A0E2CBA197EA}" srcOrd="2" destOrd="0" parTransId="{903459FC-F39A-454D-AEFA-FF124A0D7FE3}" sibTransId="{2AEBBE02-95D2-45F5-98C1-DB657FE60A9C}"/>
    <dgm:cxn modelId="{95FE8706-4035-4A1E-9DC9-5E8999CEAD8D}" srcId="{9BD0862B-92EC-46BA-B5DA-037C6EA938FD}" destId="{0E0067E0-1292-4B44-AE57-0E0B5F6340A0}" srcOrd="0" destOrd="0" parTransId="{BA6F3E0B-6917-4A5D-A7E4-E7433C6F842E}" sibTransId="{D3FBC404-0FA9-47B2-8F83-2574EB5B0B7D}"/>
    <dgm:cxn modelId="{CA3730EB-A90A-4428-9439-2801CC27F674}" srcId="{9BD0862B-92EC-46BA-B5DA-037C6EA938FD}" destId="{D9D3C0DD-F97C-404D-9D6E-7250E9821BF9}" srcOrd="6" destOrd="0" parTransId="{6642B5BF-2DFF-4A41-9A11-DBDA18FAED72}" sibTransId="{6C51A614-E596-4861-AAAD-52049520319A}"/>
    <dgm:cxn modelId="{13E062DA-299A-4AE5-89B8-1A0F1C5A33A6}" type="presOf" srcId="{9BD0862B-92EC-46BA-B5DA-037C6EA938FD}" destId="{1D49C4EB-09F7-422C-BFA5-5C92B9419D60}" srcOrd="0" destOrd="0" presId="urn:microsoft.com/office/officeart/2005/8/layout/vProcess5"/>
    <dgm:cxn modelId="{180D4869-B087-43D2-80D7-57C8F79DA8AA}" type="presOf" srcId="{2AEBBE02-95D2-45F5-98C1-DB657FE60A9C}" destId="{55E5CE49-C09E-497E-9E11-458E14EB2F53}" srcOrd="0" destOrd="0" presId="urn:microsoft.com/office/officeart/2005/8/layout/vProcess5"/>
    <dgm:cxn modelId="{FE877D24-9528-483E-8984-676EA6B38F2D}" type="presParOf" srcId="{1D49C4EB-09F7-422C-BFA5-5C92B9419D60}" destId="{C9B286C0-E76A-44A8-B5C3-CB795488B92E}" srcOrd="0" destOrd="0" presId="urn:microsoft.com/office/officeart/2005/8/layout/vProcess5"/>
    <dgm:cxn modelId="{DDB896FA-1420-487E-BBDC-CDDE50D80539}" type="presParOf" srcId="{1D49C4EB-09F7-422C-BFA5-5C92B9419D60}" destId="{4FE78221-32D6-4FB4-B266-38DA01F4E960}" srcOrd="1" destOrd="0" presId="urn:microsoft.com/office/officeart/2005/8/layout/vProcess5"/>
    <dgm:cxn modelId="{9DBACF5C-D2DD-4D2E-B7A1-2AC8867D3CE0}" type="presParOf" srcId="{1D49C4EB-09F7-422C-BFA5-5C92B9419D60}" destId="{7C0F2451-A9D0-408F-80D4-B1D4D1C1AF8B}" srcOrd="2" destOrd="0" presId="urn:microsoft.com/office/officeart/2005/8/layout/vProcess5"/>
    <dgm:cxn modelId="{BF9FB2AA-3BBE-4549-9C09-199BE5B2CA36}" type="presParOf" srcId="{1D49C4EB-09F7-422C-BFA5-5C92B9419D60}" destId="{B8A7D8C5-8F02-48D9-807E-73DCAC5FF7DA}" srcOrd="3" destOrd="0" presId="urn:microsoft.com/office/officeart/2005/8/layout/vProcess5"/>
    <dgm:cxn modelId="{5BF01D50-376A-4801-BD62-BA60485234A9}" type="presParOf" srcId="{1D49C4EB-09F7-422C-BFA5-5C92B9419D60}" destId="{7DEA46CB-DFDE-4CEB-A505-9BF47CBA52F0}" srcOrd="4" destOrd="0" presId="urn:microsoft.com/office/officeart/2005/8/layout/vProcess5"/>
    <dgm:cxn modelId="{7ED7250D-7CE6-483C-BE82-31EBF18BD3C9}" type="presParOf" srcId="{1D49C4EB-09F7-422C-BFA5-5C92B9419D60}" destId="{88EC0EC2-7037-43CF-8765-DB1E992D6E81}" srcOrd="5" destOrd="0" presId="urn:microsoft.com/office/officeart/2005/8/layout/vProcess5"/>
    <dgm:cxn modelId="{987EC60A-A026-464B-BAAB-9B55B038DB83}" type="presParOf" srcId="{1D49C4EB-09F7-422C-BFA5-5C92B9419D60}" destId="{54C5EE35-26E1-4034-9771-D859CA6EE8A9}" srcOrd="6" destOrd="0" presId="urn:microsoft.com/office/officeart/2005/8/layout/vProcess5"/>
    <dgm:cxn modelId="{03D81096-9185-472B-897E-F18524AE3F00}" type="presParOf" srcId="{1D49C4EB-09F7-422C-BFA5-5C92B9419D60}" destId="{65B89638-E502-48FE-A67A-E55CAA9C12FE}" srcOrd="7" destOrd="0" presId="urn:microsoft.com/office/officeart/2005/8/layout/vProcess5"/>
    <dgm:cxn modelId="{6932AA37-FFDF-4D5A-820F-74537252F625}" type="presParOf" srcId="{1D49C4EB-09F7-422C-BFA5-5C92B9419D60}" destId="{55E5CE49-C09E-497E-9E11-458E14EB2F53}" srcOrd="8" destOrd="0" presId="urn:microsoft.com/office/officeart/2005/8/layout/vProcess5"/>
    <dgm:cxn modelId="{8CFFC975-C461-4524-80DB-B1384D8B72F6}" type="presParOf" srcId="{1D49C4EB-09F7-422C-BFA5-5C92B9419D60}" destId="{0E1B5921-CB14-40B5-A66A-6073A6FC50A1}" srcOrd="9" destOrd="0" presId="urn:microsoft.com/office/officeart/2005/8/layout/vProcess5"/>
    <dgm:cxn modelId="{8B61838A-DCA9-41C3-A62A-A97FE9035A09}" type="presParOf" srcId="{1D49C4EB-09F7-422C-BFA5-5C92B9419D60}" destId="{1187C3E5-428B-4263-9C23-DCE8B8935748}" srcOrd="10" destOrd="0" presId="urn:microsoft.com/office/officeart/2005/8/layout/vProcess5"/>
    <dgm:cxn modelId="{7E19BFE7-1B24-43BE-B6F9-3D8DF611CC5B}" type="presParOf" srcId="{1D49C4EB-09F7-422C-BFA5-5C92B9419D60}" destId="{F9306531-E4EA-44F1-B784-9FCC1711F659}" srcOrd="11" destOrd="0" presId="urn:microsoft.com/office/officeart/2005/8/layout/vProcess5"/>
    <dgm:cxn modelId="{6BA42FB8-939D-4150-A4E3-9A50A5650A83}" type="presParOf" srcId="{1D49C4EB-09F7-422C-BFA5-5C92B9419D60}" destId="{FE414F57-1268-4CC7-A74B-49F42112F12E}" srcOrd="12" destOrd="0" presId="urn:microsoft.com/office/officeart/2005/8/layout/vProcess5"/>
    <dgm:cxn modelId="{F9DA0A43-8F82-4C18-BE49-C8EE008475E8}" type="presParOf" srcId="{1D49C4EB-09F7-422C-BFA5-5C92B9419D60}" destId="{F584B15C-0FF3-4E2A-8717-3149BC27D34C}" srcOrd="13" destOrd="0" presId="urn:microsoft.com/office/officeart/2005/8/layout/vProcess5"/>
    <dgm:cxn modelId="{2E1C54C1-D31B-4DA3-8253-48C144FE3907}" type="presParOf" srcId="{1D49C4EB-09F7-422C-BFA5-5C92B9419D60}" destId="{399BDADF-CD6F-4A00-B6AD-6C04BEEC5ABA}"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34496C-FF39-4A7D-B3EF-B3ABD3EAF4F1}">
      <dsp:nvSpPr>
        <dsp:cNvPr id="0" name=""/>
        <dsp:cNvSpPr/>
      </dsp:nvSpPr>
      <dsp:spPr>
        <a:xfrm>
          <a:off x="2090772" y="-538201"/>
          <a:ext cx="4533483" cy="4533483"/>
        </a:xfrm>
        <a:prstGeom prst="circularArrow">
          <a:avLst>
            <a:gd name="adj1" fmla="val 5544"/>
            <a:gd name="adj2" fmla="val 330680"/>
            <a:gd name="adj3" fmla="val 12794275"/>
            <a:gd name="adj4" fmla="val 18016784"/>
            <a:gd name="adj5" fmla="val 5757"/>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A52B61B9-2119-4F32-B7BF-FB167856936B}">
      <dsp:nvSpPr>
        <dsp:cNvPr id="0" name=""/>
        <dsp:cNvSpPr/>
      </dsp:nvSpPr>
      <dsp:spPr>
        <a:xfrm>
          <a:off x="2885712" y="1957"/>
          <a:ext cx="2943603" cy="71363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Профессиональное образование </a:t>
          </a:r>
          <a:endParaRPr lang="ru-RU" sz="20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2920549" y="36794"/>
        <a:ext cx="2873929" cy="643964"/>
      </dsp:txXfrm>
    </dsp:sp>
    <dsp:sp modelId="{C32D11F9-7EDD-4697-8BC3-C1D22E09D8C4}">
      <dsp:nvSpPr>
        <dsp:cNvPr id="0" name=""/>
        <dsp:cNvSpPr/>
      </dsp:nvSpPr>
      <dsp:spPr>
        <a:xfrm>
          <a:off x="4452292" y="935560"/>
          <a:ext cx="3234411" cy="87132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Владение консультативными техниками</a:t>
          </a: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ru-RU" sz="24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4494827" y="978095"/>
        <a:ext cx="3149341" cy="786254"/>
      </dsp:txXfrm>
    </dsp:sp>
    <dsp:sp modelId="{4390FF1B-7D25-4801-8E1B-3CBFB857A7D3}">
      <dsp:nvSpPr>
        <dsp:cNvPr id="0" name=""/>
        <dsp:cNvSpPr/>
      </dsp:nvSpPr>
      <dsp:spPr>
        <a:xfrm>
          <a:off x="4780453" y="1871661"/>
          <a:ext cx="2970422" cy="1142279"/>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smtClean="0">
              <a:ln w="1905"/>
              <a:solidFill>
                <a:schemeClr val="accent6"/>
              </a:solidFill>
              <a:effectLst>
                <a:innerShdw blurRad="69850" dist="43180" dir="5400000">
                  <a:srgbClr val="000000">
                    <a:alpha val="65000"/>
                  </a:srgbClr>
                </a:innerShdw>
              </a:effectLst>
            </a:rPr>
            <a:t>Навыки составления коррекционно-развивающих программ</a:t>
          </a:r>
          <a:endParaRPr lang="ru-RU" sz="2000" b="1" kern="1200" cap="none" spc="0" dirty="0">
            <a:ln w="1905"/>
            <a:solidFill>
              <a:schemeClr val="accent6"/>
            </a:solidFill>
            <a:effectLst>
              <a:innerShdw blurRad="69850" dist="43180" dir="5400000">
                <a:srgbClr val="000000">
                  <a:alpha val="65000"/>
                </a:srgbClr>
              </a:innerShdw>
            </a:effectLst>
          </a:endParaRPr>
        </a:p>
      </dsp:txBody>
      <dsp:txXfrm>
        <a:off x="4836214" y="1927422"/>
        <a:ext cx="2858900" cy="1030757"/>
      </dsp:txXfrm>
    </dsp:sp>
    <dsp:sp modelId="{974E0222-BEF5-4B9E-8904-16BDC2B8B86E}">
      <dsp:nvSpPr>
        <dsp:cNvPr id="0" name=""/>
        <dsp:cNvSpPr/>
      </dsp:nvSpPr>
      <dsp:spPr>
        <a:xfrm>
          <a:off x="4452095" y="3157535"/>
          <a:ext cx="2877420" cy="71363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Наличие навыков ведения групповой работы</a:t>
          </a:r>
          <a:endParaRPr lang="ru-RU" sz="20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4486932" y="3192372"/>
        <a:ext cx="2807746" cy="643964"/>
      </dsp:txXfrm>
    </dsp:sp>
    <dsp:sp modelId="{D5B9A9BC-0FFA-4E58-996B-2A825D83FCF2}">
      <dsp:nvSpPr>
        <dsp:cNvPr id="0" name=""/>
        <dsp:cNvSpPr/>
      </dsp:nvSpPr>
      <dsp:spPr>
        <a:xfrm>
          <a:off x="2185970" y="3014667"/>
          <a:ext cx="1906586" cy="71363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Владение ИКТ</a:t>
          </a:r>
          <a:endParaRPr lang="ru-RU" sz="24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2220807" y="3049504"/>
        <a:ext cx="1836912" cy="643964"/>
      </dsp:txXfrm>
    </dsp:sp>
    <dsp:sp modelId="{C38194C7-2635-4A01-A99F-953DA75AC151}">
      <dsp:nvSpPr>
        <dsp:cNvPr id="0" name=""/>
        <dsp:cNvSpPr/>
      </dsp:nvSpPr>
      <dsp:spPr>
        <a:xfrm>
          <a:off x="658425" y="1871659"/>
          <a:ext cx="3528530" cy="99824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Знание основ семейного консультирования</a:t>
          </a:r>
          <a:endParaRPr lang="ru-RU" sz="24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707155" y="1920389"/>
        <a:ext cx="3431070" cy="900785"/>
      </dsp:txXfrm>
    </dsp:sp>
    <dsp:sp modelId="{5F969835-5BB3-4D6E-B948-14A4E56ED445}">
      <dsp:nvSpPr>
        <dsp:cNvPr id="0" name=""/>
        <dsp:cNvSpPr/>
      </dsp:nvSpPr>
      <dsp:spPr>
        <a:xfrm>
          <a:off x="1185843" y="1014415"/>
          <a:ext cx="3041343" cy="71363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Владение диагностическими методами</a:t>
          </a:r>
          <a:endParaRPr lang="ru-RU" sz="20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1220680" y="1049252"/>
        <a:ext cx="2971669" cy="6439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34496C-FF39-4A7D-B3EF-B3ABD3EAF4F1}">
      <dsp:nvSpPr>
        <dsp:cNvPr id="0" name=""/>
        <dsp:cNvSpPr/>
      </dsp:nvSpPr>
      <dsp:spPr>
        <a:xfrm>
          <a:off x="2078400" y="-628227"/>
          <a:ext cx="4408596" cy="4408596"/>
        </a:xfrm>
        <a:prstGeom prst="circularArrow">
          <a:avLst>
            <a:gd name="adj1" fmla="val 5544"/>
            <a:gd name="adj2" fmla="val 330680"/>
            <a:gd name="adj3" fmla="val 12613273"/>
            <a:gd name="adj4" fmla="val 18141520"/>
            <a:gd name="adj5" fmla="val 5757"/>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A52B61B9-2119-4F32-B7BF-FB167856936B}">
      <dsp:nvSpPr>
        <dsp:cNvPr id="0" name=""/>
        <dsp:cNvSpPr/>
      </dsp:nvSpPr>
      <dsp:spPr>
        <a:xfrm>
          <a:off x="2787440" y="2738"/>
          <a:ext cx="2990516" cy="62713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ФОП    ФОАП </a:t>
          </a:r>
        </a:p>
        <a:p>
          <a:pPr lvl="0" algn="ctr" defTabSz="1066800">
            <a:lnSpc>
              <a:spcPct val="90000"/>
            </a:lnSpc>
            <a:spcBef>
              <a:spcPct val="0"/>
            </a:spcBef>
            <a:spcAft>
              <a:spcPct val="35000"/>
            </a:spcAft>
          </a:pP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ОП ДО   АОП ДО</a:t>
          </a:r>
          <a:endParaRPr lang="ru-RU" sz="24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2818054" y="33352"/>
        <a:ext cx="2929288" cy="565909"/>
      </dsp:txXfrm>
    </dsp:sp>
    <dsp:sp modelId="{C32D11F9-7EDD-4697-8BC3-C1D22E09D8C4}">
      <dsp:nvSpPr>
        <dsp:cNvPr id="0" name=""/>
        <dsp:cNvSpPr/>
      </dsp:nvSpPr>
      <dsp:spPr>
        <a:xfrm>
          <a:off x="4631521" y="647533"/>
          <a:ext cx="3804453" cy="62713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Методическая литература </a:t>
          </a:r>
          <a:endParaRPr lang="ru-RU" sz="18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4662135" y="678147"/>
        <a:ext cx="3743225" cy="565909"/>
      </dsp:txXfrm>
    </dsp:sp>
    <dsp:sp modelId="{4390FF1B-7D25-4801-8E1B-3CBFB857A7D3}">
      <dsp:nvSpPr>
        <dsp:cNvPr id="0" name=""/>
        <dsp:cNvSpPr/>
      </dsp:nvSpPr>
      <dsp:spPr>
        <a:xfrm>
          <a:off x="4543534" y="1440164"/>
          <a:ext cx="3892440" cy="1246153"/>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Диагностический материал, </a:t>
          </a:r>
          <a:r>
            <a:rPr lang="ru-RU" sz="2000" b="1" kern="1200"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здоровьесберегающие</a:t>
          </a:r>
          <a:r>
            <a:rPr lang="ru-RU"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технологии</a:t>
          </a:r>
          <a:endParaRPr lang="ru-RU" sz="20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4604366" y="1500996"/>
        <a:ext cx="3770776" cy="1124489"/>
      </dsp:txXfrm>
    </dsp:sp>
    <dsp:sp modelId="{974E0222-BEF5-4B9E-8904-16BDC2B8B86E}">
      <dsp:nvSpPr>
        <dsp:cNvPr id="0" name=""/>
        <dsp:cNvSpPr/>
      </dsp:nvSpPr>
      <dsp:spPr>
        <a:xfrm>
          <a:off x="4323145" y="2808319"/>
          <a:ext cx="4112829" cy="62713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Наличие кабинета</a:t>
          </a:r>
          <a:endParaRPr lang="ru-RU" sz="24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4353759" y="2838933"/>
        <a:ext cx="4051601" cy="565909"/>
      </dsp:txXfrm>
    </dsp:sp>
    <dsp:sp modelId="{04063E9E-3558-471D-8D95-30404B3C2EBD}">
      <dsp:nvSpPr>
        <dsp:cNvPr id="0" name=""/>
        <dsp:cNvSpPr/>
      </dsp:nvSpPr>
      <dsp:spPr>
        <a:xfrm>
          <a:off x="0" y="1944208"/>
          <a:ext cx="4176960" cy="62713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dirty="0" smtClean="0">
              <a:solidFill>
                <a:schemeClr val="accent2"/>
              </a:solidFill>
            </a:rPr>
            <a:t>Рабочая программа коррекционно-развивающей/профилактической работы (1 год)</a:t>
          </a:r>
          <a:endParaRPr lang="ru-RU" sz="1600" b="1" kern="1200" dirty="0">
            <a:solidFill>
              <a:schemeClr val="accent2"/>
            </a:solidFill>
          </a:endParaRPr>
        </a:p>
      </dsp:txBody>
      <dsp:txXfrm>
        <a:off x="30614" y="1974822"/>
        <a:ext cx="4115732" cy="565909"/>
      </dsp:txXfrm>
    </dsp:sp>
    <dsp:sp modelId="{D5B9A9BC-0FFA-4E58-996B-2A825D83FCF2}">
      <dsp:nvSpPr>
        <dsp:cNvPr id="0" name=""/>
        <dsp:cNvSpPr/>
      </dsp:nvSpPr>
      <dsp:spPr>
        <a:xfrm>
          <a:off x="0" y="3456379"/>
          <a:ext cx="4110496" cy="62713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Портфолио педагога-психолога </a:t>
          </a:r>
          <a:r>
            <a:rPr lang="ru-RU" sz="12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(Электронный вариант)</a:t>
          </a:r>
          <a:endParaRPr lang="ru-RU" sz="12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30614" y="3486993"/>
        <a:ext cx="4049268" cy="565909"/>
      </dsp:txXfrm>
    </dsp:sp>
    <dsp:sp modelId="{C38194C7-2635-4A01-A99F-953DA75AC151}">
      <dsp:nvSpPr>
        <dsp:cNvPr id="0" name=""/>
        <dsp:cNvSpPr/>
      </dsp:nvSpPr>
      <dsp:spPr>
        <a:xfrm>
          <a:off x="0" y="2736303"/>
          <a:ext cx="4151285" cy="62605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Методический материал для индивидуальной и групповой работы </a:t>
          </a:r>
          <a:endParaRPr lang="ru-RU" sz="16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30562" y="2766865"/>
        <a:ext cx="4090161" cy="564934"/>
      </dsp:txXfrm>
    </dsp:sp>
    <dsp:sp modelId="{5F969835-5BB3-4D6E-B948-14A4E56ED445}">
      <dsp:nvSpPr>
        <dsp:cNvPr id="0" name=""/>
        <dsp:cNvSpPr/>
      </dsp:nvSpPr>
      <dsp:spPr>
        <a:xfrm>
          <a:off x="0" y="648071"/>
          <a:ext cx="4189803" cy="113666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Программа психолого-педагогического сопровождения образовательного процесса </a:t>
          </a:r>
        </a:p>
        <a:p>
          <a:pPr lvl="0" algn="ctr" defTabSz="800100">
            <a:lnSpc>
              <a:spcPct val="90000"/>
            </a:lnSpc>
            <a:spcBef>
              <a:spcPct val="0"/>
            </a:spcBef>
            <a:spcAft>
              <a:spcPct val="35000"/>
            </a:spcAft>
          </a:pPr>
          <a:r>
            <a:rPr lang="ru-RU"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(5 лет)</a:t>
          </a:r>
          <a:endParaRPr lang="ru-RU" sz="18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55487" y="703558"/>
        <a:ext cx="4078829" cy="10256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947298-15E7-4A20-8CEF-CDDE53AAA269}">
      <dsp:nvSpPr>
        <dsp:cNvPr id="0" name=""/>
        <dsp:cNvSpPr/>
      </dsp:nvSpPr>
      <dsp:spPr>
        <a:xfrm>
          <a:off x="-71570" y="0"/>
          <a:ext cx="7035063" cy="96637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1" kern="12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Данный вид документов обеспечивает содержательную и процессуальною сторону деятельности педагога. Хранится в месте, недоступном для общего обозрения (сейфе, закрытом шкафу и т.п.) и может быть предъявлена по запросу профильных специалистов системы образования.</a:t>
          </a:r>
          <a:endParaRPr lang="ru-RU" sz="1400" b="1" kern="1200" cap="none" spc="0" dirty="0" smtClean="0">
            <a:ln w="1905"/>
            <a:solidFill>
              <a:srgbClr val="FF0000"/>
            </a:solidFill>
            <a:effectLst>
              <a:innerShdw blurRad="69850" dist="43180" dir="5400000">
                <a:srgbClr val="000000">
                  <a:alpha val="65000"/>
                </a:srgbClr>
              </a:innerShdw>
            </a:effectLst>
          </a:endParaRPr>
        </a:p>
      </dsp:txBody>
      <dsp:txXfrm>
        <a:off x="-43266" y="28304"/>
        <a:ext cx="5865313" cy="909766"/>
      </dsp:txXfrm>
    </dsp:sp>
    <dsp:sp modelId="{8979AAD0-993E-4FD3-BEBF-65EB5557CE4F}">
      <dsp:nvSpPr>
        <dsp:cNvPr id="0" name=""/>
        <dsp:cNvSpPr/>
      </dsp:nvSpPr>
      <dsp:spPr>
        <a:xfrm>
          <a:off x="636781" y="1142079"/>
          <a:ext cx="6748780" cy="96637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ru-RU" sz="3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Заключения</a:t>
          </a:r>
          <a:endParaRPr lang="ru-RU" sz="36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665085" y="1170383"/>
        <a:ext cx="5498818" cy="909766"/>
      </dsp:txXfrm>
    </dsp:sp>
    <dsp:sp modelId="{E7968105-A6FB-425C-9DD5-43F76E1C6B5F}">
      <dsp:nvSpPr>
        <dsp:cNvPr id="0" name=""/>
        <dsp:cNvSpPr/>
      </dsp:nvSpPr>
      <dsp:spPr>
        <a:xfrm>
          <a:off x="1193555" y="2284158"/>
          <a:ext cx="6748780" cy="96637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ru-RU" sz="3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Коррекционные карты </a:t>
          </a:r>
          <a:r>
            <a:rPr lang="ru-RU" sz="2000" b="1" kern="1200" cap="none" spc="0" dirty="0" smtClean="0">
              <a:ln w="1905"/>
              <a:solidFill>
                <a:srgbClr val="FF0000"/>
              </a:solidFill>
              <a:effectLst>
                <a:innerShdw blurRad="69850" dist="43180" dir="5400000">
                  <a:srgbClr val="000000">
                    <a:alpha val="65000"/>
                  </a:srgbClr>
                </a:innerShdw>
              </a:effectLst>
            </a:rPr>
            <a:t>индивидуальные</a:t>
          </a:r>
          <a:endParaRPr lang="ru-RU" sz="2000" b="1" kern="1200" cap="none" spc="0" dirty="0">
            <a:ln w="1905"/>
            <a:solidFill>
              <a:srgbClr val="FF0000"/>
            </a:solidFill>
            <a:effectLst>
              <a:innerShdw blurRad="69850" dist="43180" dir="5400000">
                <a:srgbClr val="000000">
                  <a:alpha val="65000"/>
                </a:srgbClr>
              </a:innerShdw>
            </a:effectLst>
          </a:endParaRPr>
        </a:p>
      </dsp:txBody>
      <dsp:txXfrm>
        <a:off x="1221859" y="2312462"/>
        <a:ext cx="5507254" cy="909766"/>
      </dsp:txXfrm>
    </dsp:sp>
    <dsp:sp modelId="{3B4A4CD0-AFA8-4996-B531-5C5767C4A109}">
      <dsp:nvSpPr>
        <dsp:cNvPr id="0" name=""/>
        <dsp:cNvSpPr/>
      </dsp:nvSpPr>
      <dsp:spPr>
        <a:xfrm>
          <a:off x="1758765" y="3426237"/>
          <a:ext cx="6748780" cy="96637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Протоколы диагностических обследований</a:t>
          </a:r>
          <a:endParaRPr lang="ru-RU" sz="28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1787069" y="3454541"/>
        <a:ext cx="5498818" cy="909766"/>
      </dsp:txXfrm>
    </dsp:sp>
    <dsp:sp modelId="{766C58B3-3D36-47DB-8E18-168082B8C912}">
      <dsp:nvSpPr>
        <dsp:cNvPr id="0" name=""/>
        <dsp:cNvSpPr/>
      </dsp:nvSpPr>
      <dsp:spPr>
        <a:xfrm>
          <a:off x="6192207" y="740155"/>
          <a:ext cx="628143" cy="628143"/>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ru-RU" sz="3000" kern="1200"/>
        </a:p>
      </dsp:txBody>
      <dsp:txXfrm>
        <a:off x="6333539" y="740155"/>
        <a:ext cx="345479" cy="472678"/>
      </dsp:txXfrm>
    </dsp:sp>
    <dsp:sp modelId="{6B17362A-2DB6-4F06-B66D-5E79E88FD785}">
      <dsp:nvSpPr>
        <dsp:cNvPr id="0" name=""/>
        <dsp:cNvSpPr/>
      </dsp:nvSpPr>
      <dsp:spPr>
        <a:xfrm>
          <a:off x="6757417" y="1882234"/>
          <a:ext cx="628143" cy="628143"/>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ru-RU" sz="3000" kern="1200"/>
        </a:p>
      </dsp:txBody>
      <dsp:txXfrm>
        <a:off x="6898749" y="1882234"/>
        <a:ext cx="345479" cy="472678"/>
      </dsp:txXfrm>
    </dsp:sp>
    <dsp:sp modelId="{6D09FAC9-2C06-41AC-9BCD-2740D71F50BA}">
      <dsp:nvSpPr>
        <dsp:cNvPr id="0" name=""/>
        <dsp:cNvSpPr/>
      </dsp:nvSpPr>
      <dsp:spPr>
        <a:xfrm>
          <a:off x="7314191" y="3024313"/>
          <a:ext cx="628143" cy="628143"/>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ru-RU" sz="3000" kern="1200"/>
        </a:p>
      </dsp:txBody>
      <dsp:txXfrm>
        <a:off x="7455523" y="3024313"/>
        <a:ext cx="345479" cy="4726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947298-15E7-4A20-8CEF-CDDE53AAA269}">
      <dsp:nvSpPr>
        <dsp:cNvPr id="0" name=""/>
        <dsp:cNvSpPr/>
      </dsp:nvSpPr>
      <dsp:spPr>
        <a:xfrm>
          <a:off x="0" y="0"/>
          <a:ext cx="6748780" cy="96637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cap="none" spc="0" dirty="0" smtClean="0">
              <a:ln w="1905"/>
              <a:solidFill>
                <a:srgbClr val="002060"/>
              </a:solidFill>
              <a:effectLst>
                <a:innerShdw blurRad="69850" dist="43180" dir="5400000">
                  <a:srgbClr val="000000">
                    <a:alpha val="65000"/>
                  </a:srgbClr>
                </a:innerShdw>
              </a:effectLst>
            </a:rPr>
            <a:t>Общие сводные таблицы</a:t>
          </a:r>
        </a:p>
      </dsp:txBody>
      <dsp:txXfrm>
        <a:off x="28304" y="28304"/>
        <a:ext cx="5624328" cy="909766"/>
      </dsp:txXfrm>
    </dsp:sp>
    <dsp:sp modelId="{8979AAD0-993E-4FD3-BEBF-65EB5557CE4F}">
      <dsp:nvSpPr>
        <dsp:cNvPr id="0" name=""/>
        <dsp:cNvSpPr/>
      </dsp:nvSpPr>
      <dsp:spPr>
        <a:xfrm>
          <a:off x="565210" y="1142079"/>
          <a:ext cx="6748780" cy="96637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Выписка </a:t>
          </a: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из психологических заключений и карт развития детей</a:t>
          </a:r>
          <a:endParaRPr lang="ru-RU" sz="24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593514" y="1170383"/>
        <a:ext cx="5498818" cy="909766"/>
      </dsp:txXfrm>
    </dsp:sp>
    <dsp:sp modelId="{E7968105-A6FB-425C-9DD5-43F76E1C6B5F}">
      <dsp:nvSpPr>
        <dsp:cNvPr id="0" name=""/>
        <dsp:cNvSpPr/>
      </dsp:nvSpPr>
      <dsp:spPr>
        <a:xfrm>
          <a:off x="1121984" y="2284158"/>
          <a:ext cx="6748780" cy="96637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Психологическая характеристика</a:t>
          </a:r>
          <a:endParaRPr lang="ru-RU" sz="36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1150288" y="2312462"/>
        <a:ext cx="5507254" cy="909766"/>
      </dsp:txXfrm>
    </dsp:sp>
    <dsp:sp modelId="{3B4A4CD0-AFA8-4996-B531-5C5767C4A109}">
      <dsp:nvSpPr>
        <dsp:cNvPr id="0" name=""/>
        <dsp:cNvSpPr/>
      </dsp:nvSpPr>
      <dsp:spPr>
        <a:xfrm>
          <a:off x="1687195" y="3426237"/>
          <a:ext cx="6748780" cy="96637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ru-RU" sz="4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Психологическое заключение</a:t>
          </a:r>
          <a:endParaRPr lang="ru-RU" sz="40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1715499" y="3454541"/>
        <a:ext cx="5498818" cy="909766"/>
      </dsp:txXfrm>
    </dsp:sp>
    <dsp:sp modelId="{766C58B3-3D36-47DB-8E18-168082B8C912}">
      <dsp:nvSpPr>
        <dsp:cNvPr id="0" name=""/>
        <dsp:cNvSpPr/>
      </dsp:nvSpPr>
      <dsp:spPr>
        <a:xfrm>
          <a:off x="6120636" y="740155"/>
          <a:ext cx="628143" cy="628143"/>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ru-RU" sz="3000" kern="1200"/>
        </a:p>
      </dsp:txBody>
      <dsp:txXfrm>
        <a:off x="6261968" y="740155"/>
        <a:ext cx="345479" cy="472678"/>
      </dsp:txXfrm>
    </dsp:sp>
    <dsp:sp modelId="{6B17362A-2DB6-4F06-B66D-5E79E88FD785}">
      <dsp:nvSpPr>
        <dsp:cNvPr id="0" name=""/>
        <dsp:cNvSpPr/>
      </dsp:nvSpPr>
      <dsp:spPr>
        <a:xfrm>
          <a:off x="6685846" y="1882234"/>
          <a:ext cx="628143" cy="628143"/>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ru-RU" sz="3000" kern="1200"/>
        </a:p>
      </dsp:txBody>
      <dsp:txXfrm>
        <a:off x="6827178" y="1882234"/>
        <a:ext cx="345479" cy="472678"/>
      </dsp:txXfrm>
    </dsp:sp>
    <dsp:sp modelId="{6D09FAC9-2C06-41AC-9BCD-2740D71F50BA}">
      <dsp:nvSpPr>
        <dsp:cNvPr id="0" name=""/>
        <dsp:cNvSpPr/>
      </dsp:nvSpPr>
      <dsp:spPr>
        <a:xfrm>
          <a:off x="7242621" y="3024313"/>
          <a:ext cx="628143" cy="628143"/>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ru-RU" sz="3000" kern="1200"/>
        </a:p>
      </dsp:txBody>
      <dsp:txXfrm>
        <a:off x="7383953" y="3024313"/>
        <a:ext cx="345479" cy="4726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E78221-32D6-4FB4-B266-38DA01F4E960}">
      <dsp:nvSpPr>
        <dsp:cNvPr id="0" name=""/>
        <dsp:cNvSpPr/>
      </dsp:nvSpPr>
      <dsp:spPr>
        <a:xfrm>
          <a:off x="648799" y="71460"/>
          <a:ext cx="7787175" cy="64752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Годовой план + план самообразованию + план на летний период </a:t>
          </a:r>
        </a:p>
      </dsp:txBody>
      <dsp:txXfrm>
        <a:off x="667764" y="90425"/>
        <a:ext cx="6671042" cy="609597"/>
      </dsp:txXfrm>
    </dsp:sp>
    <dsp:sp modelId="{7C0F2451-A9D0-408F-80D4-B1D4D1C1AF8B}">
      <dsp:nvSpPr>
        <dsp:cNvPr id="0" name=""/>
        <dsp:cNvSpPr/>
      </dsp:nvSpPr>
      <dsp:spPr>
        <a:xfrm>
          <a:off x="586433" y="791539"/>
          <a:ext cx="7617898" cy="86451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График работы </a:t>
          </a:r>
          <a:r>
            <a:rPr lang="ru-RU" sz="1600" b="1" kern="1200" cap="none" spc="0" dirty="0" smtClean="0">
              <a:ln w="1905"/>
              <a:solidFill>
                <a:srgbClr val="C00000"/>
              </a:solidFill>
              <a:effectLst>
                <a:innerShdw blurRad="69850" dist="43180" dir="5400000">
                  <a:srgbClr val="000000">
                    <a:alpha val="65000"/>
                  </a:srgbClr>
                </a:innerShdw>
              </a:effectLst>
            </a:rPr>
            <a:t>составляется на год , утверждается руководителем, обеденный перерыв (30мин) не входит!!! </a:t>
          </a:r>
          <a:endParaRPr lang="ru-RU" sz="2400" b="1" kern="1200" cap="none" spc="0" dirty="0">
            <a:ln w="1905"/>
            <a:solidFill>
              <a:srgbClr val="C00000"/>
            </a:solidFill>
            <a:effectLst>
              <a:innerShdw blurRad="69850" dist="43180" dir="5400000">
                <a:srgbClr val="000000">
                  <a:alpha val="65000"/>
                </a:srgbClr>
              </a:innerShdw>
            </a:effectLst>
          </a:endParaRPr>
        </a:p>
      </dsp:txBody>
      <dsp:txXfrm>
        <a:off x="611754" y="816860"/>
        <a:ext cx="6395663" cy="813876"/>
      </dsp:txXfrm>
    </dsp:sp>
    <dsp:sp modelId="{B8A7D8C5-8F02-48D9-807E-73DCAC5FF7DA}">
      <dsp:nvSpPr>
        <dsp:cNvPr id="0" name=""/>
        <dsp:cNvSpPr/>
      </dsp:nvSpPr>
      <dsp:spPr>
        <a:xfrm>
          <a:off x="1018465" y="1799654"/>
          <a:ext cx="7260179" cy="64929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Циклограмма</a:t>
          </a:r>
        </a:p>
      </dsp:txBody>
      <dsp:txXfrm>
        <a:off x="1037482" y="1818671"/>
        <a:ext cx="6105568" cy="611256"/>
      </dsp:txXfrm>
    </dsp:sp>
    <dsp:sp modelId="{7DEA46CB-DFDE-4CEB-A505-9BF47CBA52F0}">
      <dsp:nvSpPr>
        <dsp:cNvPr id="0" name=""/>
        <dsp:cNvSpPr/>
      </dsp:nvSpPr>
      <dsp:spPr>
        <a:xfrm>
          <a:off x="1324772" y="2519732"/>
          <a:ext cx="7328254" cy="86123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endParaRPr lang="ru-RU"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lvl="0" algn="l" defTabSz="800100">
            <a:lnSpc>
              <a:spcPct val="90000"/>
            </a:lnSpc>
            <a:spcBef>
              <a:spcPct val="0"/>
            </a:spcBef>
            <a:spcAft>
              <a:spcPct val="35000"/>
            </a:spcAft>
          </a:pPr>
          <a:endParaRPr lang="ru-RU"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lvl="0" algn="l" defTabSz="800100">
            <a:lnSpc>
              <a:spcPct val="90000"/>
            </a:lnSpc>
            <a:spcBef>
              <a:spcPct val="0"/>
            </a:spcBef>
            <a:spcAft>
              <a:spcPct val="35000"/>
            </a:spcAft>
          </a:pPr>
          <a:r>
            <a:rPr lang="ru-RU"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Рабочая программа коррекционно-развивающей/профилактической работы </a:t>
          </a:r>
        </a:p>
        <a:p>
          <a:pPr lvl="0" algn="l" defTabSz="800100">
            <a:lnSpc>
              <a:spcPct val="90000"/>
            </a:lnSpc>
            <a:spcBef>
              <a:spcPct val="0"/>
            </a:spcBef>
            <a:spcAft>
              <a:spcPct val="35000"/>
            </a:spcAft>
          </a:pPr>
          <a:r>
            <a:rPr lang="ru-RU"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 год)</a:t>
          </a:r>
        </a:p>
        <a:p>
          <a:pPr lvl="0" algn="l" defTabSz="800100">
            <a:lnSpc>
              <a:spcPct val="90000"/>
            </a:lnSpc>
            <a:spcBef>
              <a:spcPct val="0"/>
            </a:spcBef>
            <a:spcAft>
              <a:spcPct val="35000"/>
            </a:spcAft>
          </a:pPr>
          <a:endParaRPr lang="ru-RU" sz="3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1349997" y="2544957"/>
        <a:ext cx="6150758" cy="810787"/>
      </dsp:txXfrm>
    </dsp:sp>
    <dsp:sp modelId="{88EC0EC2-7037-43CF-8765-DB1E992D6E81}">
      <dsp:nvSpPr>
        <dsp:cNvPr id="0" name=""/>
        <dsp:cNvSpPr/>
      </dsp:nvSpPr>
      <dsp:spPr>
        <a:xfrm>
          <a:off x="1954532" y="3455837"/>
          <a:ext cx="6495700" cy="64666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Журнал учёта видов работ</a:t>
          </a:r>
          <a:endParaRPr lang="ru-RU" sz="24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sp:txBody>
      <dsp:txXfrm>
        <a:off x="1973472" y="3474777"/>
        <a:ext cx="5458816" cy="608785"/>
      </dsp:txXfrm>
    </dsp:sp>
    <dsp:sp modelId="{54C5EE35-26E1-4034-9771-D859CA6EE8A9}">
      <dsp:nvSpPr>
        <dsp:cNvPr id="0" name=""/>
        <dsp:cNvSpPr/>
      </dsp:nvSpPr>
      <dsp:spPr>
        <a:xfrm>
          <a:off x="6563071" y="503508"/>
          <a:ext cx="513935" cy="513935"/>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kern="1200"/>
        </a:p>
      </dsp:txBody>
      <dsp:txXfrm>
        <a:off x="6678706" y="503508"/>
        <a:ext cx="282665" cy="386736"/>
      </dsp:txXfrm>
    </dsp:sp>
    <dsp:sp modelId="{65B89638-E502-48FE-A67A-E55CAA9C12FE}">
      <dsp:nvSpPr>
        <dsp:cNvPr id="0" name=""/>
        <dsp:cNvSpPr/>
      </dsp:nvSpPr>
      <dsp:spPr>
        <a:xfrm>
          <a:off x="6789702" y="1478113"/>
          <a:ext cx="513935" cy="513935"/>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kern="1200"/>
        </a:p>
      </dsp:txBody>
      <dsp:txXfrm>
        <a:off x="6905337" y="1478113"/>
        <a:ext cx="282665" cy="386736"/>
      </dsp:txXfrm>
    </dsp:sp>
    <dsp:sp modelId="{55E5CE49-C09E-497E-9E11-458E14EB2F53}">
      <dsp:nvSpPr>
        <dsp:cNvPr id="0" name=""/>
        <dsp:cNvSpPr/>
      </dsp:nvSpPr>
      <dsp:spPr>
        <a:xfrm>
          <a:off x="7274771" y="2365421"/>
          <a:ext cx="513935" cy="513935"/>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kern="1200"/>
        </a:p>
      </dsp:txBody>
      <dsp:txXfrm>
        <a:off x="7390406" y="2365421"/>
        <a:ext cx="282665" cy="386736"/>
      </dsp:txXfrm>
    </dsp:sp>
    <dsp:sp modelId="{0E1B5921-CB14-40B5-A66A-6073A6FC50A1}">
      <dsp:nvSpPr>
        <dsp:cNvPr id="0" name=""/>
        <dsp:cNvSpPr/>
      </dsp:nvSpPr>
      <dsp:spPr>
        <a:xfrm>
          <a:off x="7759839" y="3274692"/>
          <a:ext cx="513935" cy="513935"/>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kern="1200"/>
        </a:p>
      </dsp:txBody>
      <dsp:txXfrm>
        <a:off x="7875474" y="3274692"/>
        <a:ext cx="282665" cy="386736"/>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3079" name="Picture 7" descr="64208m"/>
          <p:cNvPicPr>
            <a:picLocks noChangeAspect="1" noChangeArrowheads="1"/>
          </p:cNvPicPr>
          <p:nvPr/>
        </p:nvPicPr>
        <p:blipFill>
          <a:blip r:embed="rId2"/>
          <a:srcRect/>
          <a:stretch>
            <a:fillRect/>
          </a:stretch>
        </p:blipFill>
        <p:spPr bwMode="auto">
          <a:xfrm>
            <a:off x="323850" y="333375"/>
            <a:ext cx="2997200" cy="2878138"/>
          </a:xfrm>
          <a:prstGeom prst="rect">
            <a:avLst/>
          </a:prstGeom>
          <a:noFill/>
          <a:ln w="6350">
            <a:solidFill>
              <a:srgbClr val="969696"/>
            </a:solidFill>
            <a:miter lim="800000"/>
            <a:headEnd/>
            <a:tailEnd/>
          </a:ln>
        </p:spPr>
      </p:pic>
      <p:sp>
        <p:nvSpPr>
          <p:cNvPr id="3074" name="Rectangle 2"/>
          <p:cNvSpPr>
            <a:spLocks noGrp="1" noChangeArrowheads="1"/>
          </p:cNvSpPr>
          <p:nvPr>
            <p:ph type="ctrTitle"/>
          </p:nvPr>
        </p:nvSpPr>
        <p:spPr>
          <a:xfrm>
            <a:off x="971550" y="2463800"/>
            <a:ext cx="7772400" cy="1470025"/>
          </a:xfrm>
          <a:solidFill>
            <a:srgbClr val="FFFFFF">
              <a:alpha val="80000"/>
            </a:srgbClr>
          </a:solidFill>
          <a:ln w="6350"/>
        </p:spPr>
        <p:txBody>
          <a:bodyPr/>
          <a:lstStyle>
            <a:lvl1pPr>
              <a:defRPr b="0"/>
            </a:lvl1pPr>
          </a:lstStyle>
          <a:p>
            <a:r>
              <a:rPr lang="ru-RU" smtClean="0"/>
              <a:t>Образец заголовка</a:t>
            </a:r>
            <a:endParaRPr lang="ru-RU"/>
          </a:p>
        </p:txBody>
      </p:sp>
      <p:sp>
        <p:nvSpPr>
          <p:cNvPr id="3075" name="Rectangle 3"/>
          <p:cNvSpPr>
            <a:spLocks noGrp="1" noChangeArrowheads="1"/>
          </p:cNvSpPr>
          <p:nvPr>
            <p:ph type="subTitle" idx="1"/>
          </p:nvPr>
        </p:nvSpPr>
        <p:spPr>
          <a:xfrm>
            <a:off x="1555750" y="4292600"/>
            <a:ext cx="6400800" cy="1752600"/>
          </a:xfrm>
        </p:spPr>
        <p:txBody>
          <a:bodyPr/>
          <a:lstStyle>
            <a:lvl1pPr marL="0" indent="0" algn="ctr">
              <a:buFontTx/>
              <a:buNone/>
              <a:defRPr/>
            </a:lvl1pPr>
          </a:lstStyle>
          <a:p>
            <a:r>
              <a:rPr lang="ru-RU" smtClean="0"/>
              <a:t>Образец подзаголовка</a:t>
            </a:r>
            <a:endParaRPr lang="ru-RU"/>
          </a:p>
        </p:txBody>
      </p:sp>
      <p:sp>
        <p:nvSpPr>
          <p:cNvPr id="3076" name="Rectangle 4"/>
          <p:cNvSpPr>
            <a:spLocks noGrp="1" noChangeArrowheads="1"/>
          </p:cNvSpPr>
          <p:nvPr>
            <p:ph type="dt" sz="half" idx="2"/>
          </p:nvPr>
        </p:nvSpPr>
        <p:spPr/>
        <p:txBody>
          <a:bodyPr/>
          <a:lstStyle>
            <a:lvl1pPr>
              <a:defRPr>
                <a:latin typeface="Times New Roman" pitchFamily="18" charset="0"/>
              </a:defRPr>
            </a:lvl1pPr>
          </a:lstStyle>
          <a:p>
            <a:endParaRPr lang="ru-RU"/>
          </a:p>
        </p:txBody>
      </p:sp>
      <p:sp>
        <p:nvSpPr>
          <p:cNvPr id="3077" name="Rectangle 5"/>
          <p:cNvSpPr>
            <a:spLocks noGrp="1" noChangeArrowheads="1"/>
          </p:cNvSpPr>
          <p:nvPr>
            <p:ph type="ftr" sz="quarter" idx="3"/>
          </p:nvPr>
        </p:nvSpPr>
        <p:spPr>
          <a:xfrm>
            <a:off x="3124200" y="6245225"/>
            <a:ext cx="2895600" cy="476250"/>
          </a:xfrm>
        </p:spPr>
        <p:txBody>
          <a:bodyPr/>
          <a:lstStyle>
            <a:lvl1pPr>
              <a:defRPr>
                <a:latin typeface="Times New Roman" pitchFamily="18" charset="0"/>
              </a:defRPr>
            </a:lvl1pPr>
          </a:lstStyle>
          <a:p>
            <a:endParaRPr lang="ru-RU"/>
          </a:p>
        </p:txBody>
      </p:sp>
      <p:sp>
        <p:nvSpPr>
          <p:cNvPr id="3078" name="Rectangle 6"/>
          <p:cNvSpPr>
            <a:spLocks noGrp="1" noChangeArrowheads="1"/>
          </p:cNvSpPr>
          <p:nvPr>
            <p:ph type="sldNum" sz="quarter" idx="4"/>
          </p:nvPr>
        </p:nvSpPr>
        <p:spPr>
          <a:xfrm>
            <a:off x="6553200" y="6245225"/>
            <a:ext cx="2133600" cy="476250"/>
          </a:xfrm>
        </p:spPr>
        <p:txBody>
          <a:bodyPr/>
          <a:lstStyle>
            <a:lvl1pPr>
              <a:defRPr>
                <a:latin typeface="Times New Roman" pitchFamily="18" charset="0"/>
              </a:defRPr>
            </a:lvl1pPr>
          </a:lstStyle>
          <a:p>
            <a:fld id="{7EE7E214-E18C-4893-83C0-8E669D10F3A0}"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7E4D960-E2D8-4537-A2B1-8529EB380533}"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38950" y="188913"/>
            <a:ext cx="2125663" cy="576103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88913"/>
            <a:ext cx="6229350" cy="576103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492B102-6CF1-4BC0-9C27-8E1CD004A190}"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DD2FD55-621D-4F94-820E-21E96AC7367F}"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70F5009-1E3F-4980-B4ED-79295F343944}"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557338"/>
            <a:ext cx="41417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51388" y="1557338"/>
            <a:ext cx="4141787"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DC4EC40-0C91-4410-9C37-C5CA6C35A0CA}"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4F98009B-FA4A-4AB0-BC4E-F40EA35F99E4}"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6974271B-A5C5-4647-B991-52616A1F5D67}"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4FD284BD-FBC3-433E-8ADB-5FF4F88E3E92}"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A76FD78-2F3F-43A2-B939-1F08237B296F}"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3B56D80-46F4-436C-9F9B-CED0A4639EC0}"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4" name="AutoShape 260"/>
          <p:cNvSpPr>
            <a:spLocks noChangeArrowheads="1"/>
          </p:cNvSpPr>
          <p:nvPr/>
        </p:nvSpPr>
        <p:spPr bwMode="auto">
          <a:xfrm>
            <a:off x="323850" y="1484313"/>
            <a:ext cx="8640763" cy="4537075"/>
          </a:xfrm>
          <a:prstGeom prst="wedgeRectCallout">
            <a:avLst>
              <a:gd name="adj1" fmla="val -51398"/>
              <a:gd name="adj2" fmla="val 61546"/>
            </a:avLst>
          </a:prstGeom>
          <a:gradFill rotWithShape="1">
            <a:gsLst>
              <a:gs pos="0">
                <a:srgbClr val="C0C0C0">
                  <a:alpha val="60001"/>
                </a:srgbClr>
              </a:gs>
              <a:gs pos="100000">
                <a:schemeClr val="bg1"/>
              </a:gs>
            </a:gsLst>
            <a:lin ang="5400000" scaled="1"/>
          </a:gradFill>
          <a:ln w="6350">
            <a:solidFill>
              <a:srgbClr val="969696"/>
            </a:solidFill>
            <a:miter lim="800000"/>
            <a:headEnd/>
            <a:tailEnd/>
          </a:ln>
          <a:effectLst/>
        </p:spPr>
        <p:txBody>
          <a:bodyPr/>
          <a:lstStyle/>
          <a:p>
            <a:pPr algn="ctr"/>
            <a:endParaRPr lang="ru-RU"/>
          </a:p>
        </p:txBody>
      </p:sp>
      <p:sp>
        <p:nvSpPr>
          <p:cNvPr id="1026" name="Rectangle 2"/>
          <p:cNvSpPr>
            <a:spLocks noGrp="1" noChangeArrowheads="1"/>
          </p:cNvSpPr>
          <p:nvPr>
            <p:ph type="title"/>
          </p:nvPr>
        </p:nvSpPr>
        <p:spPr bwMode="auto">
          <a:xfrm>
            <a:off x="1682750" y="188913"/>
            <a:ext cx="7281863" cy="1143000"/>
          </a:xfrm>
          <a:prstGeom prst="rect">
            <a:avLst/>
          </a:prstGeom>
          <a:gradFill rotWithShape="1">
            <a:gsLst>
              <a:gs pos="0">
                <a:srgbClr val="BCBCBC">
                  <a:alpha val="60001"/>
                </a:srgbClr>
              </a:gs>
              <a:gs pos="100000">
                <a:schemeClr val="bg1"/>
              </a:gs>
            </a:gsLst>
            <a:lin ang="5400000" scaled="1"/>
          </a:gradFill>
          <a:ln w="9525">
            <a:solidFill>
              <a:srgbClr val="969696"/>
            </a:solid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pic>
        <p:nvPicPr>
          <p:cNvPr id="1031" name="Picture 7" descr="64208m"/>
          <p:cNvPicPr>
            <a:picLocks noChangeAspect="1" noChangeArrowheads="1"/>
          </p:cNvPicPr>
          <p:nvPr/>
        </p:nvPicPr>
        <p:blipFill>
          <a:blip r:embed="rId13"/>
          <a:srcRect b="1845"/>
          <a:stretch>
            <a:fillRect/>
          </a:stretch>
        </p:blipFill>
        <p:spPr bwMode="auto">
          <a:xfrm>
            <a:off x="323850" y="190500"/>
            <a:ext cx="1223963" cy="1150938"/>
          </a:xfrm>
          <a:prstGeom prst="rect">
            <a:avLst/>
          </a:prstGeom>
          <a:noFill/>
          <a:ln w="6350">
            <a:solidFill>
              <a:srgbClr val="969696"/>
            </a:solidFill>
            <a:miter lim="800000"/>
            <a:headEnd/>
            <a:tailEnd/>
          </a:ln>
        </p:spPr>
      </p:pic>
      <p:sp>
        <p:nvSpPr>
          <p:cNvPr id="1027" name="Rectangle 3"/>
          <p:cNvSpPr>
            <a:spLocks noGrp="1" noChangeArrowheads="1"/>
          </p:cNvSpPr>
          <p:nvPr>
            <p:ph type="body" idx="1"/>
          </p:nvPr>
        </p:nvSpPr>
        <p:spPr bwMode="auto">
          <a:xfrm>
            <a:off x="457200" y="1557338"/>
            <a:ext cx="8435975" cy="4392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3103563"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732588"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C55FD42-3C4A-42FD-A86C-D45DFC4716C8}"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rtl="0" eaLnBrk="1" fontAlgn="base" hangingPunct="1">
        <a:spcBef>
          <a:spcPct val="0"/>
        </a:spcBef>
        <a:spcAft>
          <a:spcPct val="0"/>
        </a:spcAft>
        <a:defRPr sz="4400" b="1">
          <a:solidFill>
            <a:srgbClr val="000066"/>
          </a:solidFill>
          <a:latin typeface="+mj-lt"/>
          <a:ea typeface="+mj-ea"/>
          <a:cs typeface="+mj-cs"/>
        </a:defRPr>
      </a:lvl1pPr>
      <a:lvl2pPr algn="r" rtl="0" eaLnBrk="1" fontAlgn="base" hangingPunct="1">
        <a:spcBef>
          <a:spcPct val="0"/>
        </a:spcBef>
        <a:spcAft>
          <a:spcPct val="0"/>
        </a:spcAft>
        <a:defRPr sz="4400" b="1">
          <a:solidFill>
            <a:srgbClr val="000066"/>
          </a:solidFill>
          <a:latin typeface="Arial" charset="0"/>
        </a:defRPr>
      </a:lvl2pPr>
      <a:lvl3pPr algn="r" rtl="0" eaLnBrk="1" fontAlgn="base" hangingPunct="1">
        <a:spcBef>
          <a:spcPct val="0"/>
        </a:spcBef>
        <a:spcAft>
          <a:spcPct val="0"/>
        </a:spcAft>
        <a:defRPr sz="4400" b="1">
          <a:solidFill>
            <a:srgbClr val="000066"/>
          </a:solidFill>
          <a:latin typeface="Arial" charset="0"/>
        </a:defRPr>
      </a:lvl3pPr>
      <a:lvl4pPr algn="r" rtl="0" eaLnBrk="1" fontAlgn="base" hangingPunct="1">
        <a:spcBef>
          <a:spcPct val="0"/>
        </a:spcBef>
        <a:spcAft>
          <a:spcPct val="0"/>
        </a:spcAft>
        <a:defRPr sz="4400" b="1">
          <a:solidFill>
            <a:srgbClr val="000066"/>
          </a:solidFill>
          <a:latin typeface="Arial" charset="0"/>
        </a:defRPr>
      </a:lvl4pPr>
      <a:lvl5pPr algn="r" rtl="0" eaLnBrk="1" fontAlgn="base" hangingPunct="1">
        <a:spcBef>
          <a:spcPct val="0"/>
        </a:spcBef>
        <a:spcAft>
          <a:spcPct val="0"/>
        </a:spcAft>
        <a:defRPr sz="4400" b="1">
          <a:solidFill>
            <a:srgbClr val="000066"/>
          </a:solidFill>
          <a:latin typeface="Arial" charset="0"/>
        </a:defRPr>
      </a:lvl5pPr>
      <a:lvl6pPr marL="457200" algn="r" rtl="0" eaLnBrk="1" fontAlgn="base" hangingPunct="1">
        <a:spcBef>
          <a:spcPct val="0"/>
        </a:spcBef>
        <a:spcAft>
          <a:spcPct val="0"/>
        </a:spcAft>
        <a:defRPr sz="4400" b="1">
          <a:solidFill>
            <a:srgbClr val="000066"/>
          </a:solidFill>
          <a:latin typeface="Arial" charset="0"/>
        </a:defRPr>
      </a:lvl6pPr>
      <a:lvl7pPr marL="914400" algn="r" rtl="0" eaLnBrk="1" fontAlgn="base" hangingPunct="1">
        <a:spcBef>
          <a:spcPct val="0"/>
        </a:spcBef>
        <a:spcAft>
          <a:spcPct val="0"/>
        </a:spcAft>
        <a:defRPr sz="4400" b="1">
          <a:solidFill>
            <a:srgbClr val="000066"/>
          </a:solidFill>
          <a:latin typeface="Arial" charset="0"/>
        </a:defRPr>
      </a:lvl7pPr>
      <a:lvl8pPr marL="1371600" algn="r" rtl="0" eaLnBrk="1" fontAlgn="base" hangingPunct="1">
        <a:spcBef>
          <a:spcPct val="0"/>
        </a:spcBef>
        <a:spcAft>
          <a:spcPct val="0"/>
        </a:spcAft>
        <a:defRPr sz="4400" b="1">
          <a:solidFill>
            <a:srgbClr val="000066"/>
          </a:solidFill>
          <a:latin typeface="Arial" charset="0"/>
        </a:defRPr>
      </a:lvl8pPr>
      <a:lvl9pPr marL="1828800" algn="r" rtl="0" eaLnBrk="1" fontAlgn="base" hangingPunct="1">
        <a:spcBef>
          <a:spcPct val="0"/>
        </a:spcBef>
        <a:spcAft>
          <a:spcPct val="0"/>
        </a:spcAft>
        <a:defRPr sz="4400" b="1">
          <a:solidFill>
            <a:srgbClr val="000066"/>
          </a:solidFill>
          <a:latin typeface="Arial" charset="0"/>
        </a:defRPr>
      </a:lvl9pPr>
    </p:titleStyle>
    <p:bodyStyle>
      <a:lvl1pPr marL="342900" indent="-342900" algn="l" rtl="0" eaLnBrk="1" fontAlgn="base" hangingPunct="1">
        <a:spcBef>
          <a:spcPct val="20000"/>
        </a:spcBef>
        <a:spcAft>
          <a:spcPct val="0"/>
        </a:spcAft>
        <a:buChar char="•"/>
        <a:defRPr sz="3300">
          <a:solidFill>
            <a:schemeClr val="tx1"/>
          </a:solidFill>
          <a:latin typeface="+mn-lt"/>
          <a:ea typeface="+mn-ea"/>
          <a:cs typeface="+mn-cs"/>
        </a:defRPr>
      </a:lvl1pPr>
      <a:lvl2pPr marL="742950" indent="-285750" algn="l" rtl="0" eaLnBrk="1" fontAlgn="base" hangingPunct="1">
        <a:spcBef>
          <a:spcPct val="20000"/>
        </a:spcBef>
        <a:spcAft>
          <a:spcPct val="0"/>
        </a:spcAft>
        <a:buChar char="–"/>
        <a:defRPr sz="30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2" Type="http://schemas.openxmlformats.org/officeDocument/2006/relationships/hyperlink" Target="https://rossinka91.netboard.me/ke0jzqfkykwtqqm/?tab=679091&amp;link=ApyhfBiC-LOZAmCHS-v2cTLM61"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koroleva-marina.ru/wp-content/uploads/2020/02/Prikaz-o-rezhive-rabochego-vremeni-2016g.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03848" y="1124744"/>
            <a:ext cx="5688632" cy="3312368"/>
          </a:xfrm>
          <a:ln/>
        </p:spPr>
        <p:txBody>
          <a:bodyPr/>
          <a:lstStyle/>
          <a:p>
            <a:pPr algn="ctr">
              <a:lnSpc>
                <a:spcPct val="107000"/>
              </a:lnSpc>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NewRoman"/>
                <a:cs typeface="Times New Roman" panose="02020603050405020304" pitchFamily="18" charset="0"/>
              </a:rPr>
              <a:t>АВГУСТОВСКОЕ СОВЕЩАНИЕ</a:t>
            </a:r>
            <a:br>
              <a:rPr lang="ru-RU" sz="1600" b="1" dirty="0">
                <a:effectLst>
                  <a:outerShdw blurRad="38100" dist="38100" dir="2700000" algn="tl">
                    <a:srgbClr val="000000">
                      <a:alpha val="43137"/>
                    </a:srgbClr>
                  </a:outerShdw>
                </a:effectLst>
                <a:latin typeface="Times New Roman" panose="02020603050405020304" pitchFamily="18" charset="0"/>
                <a:ea typeface="TimesNewRoman"/>
                <a:cs typeface="Times New Roman" panose="02020603050405020304" pitchFamily="18" charset="0"/>
              </a:rPr>
            </a:br>
            <a:r>
              <a:rPr lang="ru-RU"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ТЕРРИТОРИЯ ПСИХОЛОГИЧЕСКОГО КОМФОРТА</a:t>
            </a:r>
            <a:r>
              <a:rPr lang="ru-RU"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r>
            <a:br>
              <a:rPr lang="ru-RU"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000" b="1" kern="1200" dirty="0" smtClean="0">
                <a:solidFill>
                  <a:srgbClr val="C00000"/>
                </a:solidFill>
                <a:latin typeface="Times New Roman" panose="02020603050405020304" pitchFamily="18" charset="0"/>
                <a:ea typeface="TimesNewRoman"/>
                <a:cs typeface="Times New Roman" panose="02020603050405020304" pitchFamily="18" charset="0"/>
              </a:rPr>
              <a:t>        </a:t>
            </a:r>
            <a:br>
              <a:rPr lang="ru-RU" sz="2000" b="1" kern="1200" dirty="0" smtClean="0">
                <a:solidFill>
                  <a:srgbClr val="C00000"/>
                </a:solidFill>
                <a:latin typeface="Times New Roman" panose="02020603050405020304" pitchFamily="18" charset="0"/>
                <a:ea typeface="TimesNewRoman"/>
                <a:cs typeface="Times New Roman" panose="02020603050405020304" pitchFamily="18" charset="0"/>
              </a:rPr>
            </a:br>
            <a:r>
              <a:rPr lang="ru-RU" sz="2000" b="1" kern="1200" dirty="0">
                <a:solidFill>
                  <a:srgbClr val="C00000"/>
                </a:solidFill>
                <a:latin typeface="Times New Roman" panose="02020603050405020304" pitchFamily="18" charset="0"/>
                <a:ea typeface="TimesNewRoman"/>
                <a:cs typeface="Times New Roman" panose="02020603050405020304" pitchFamily="18" charset="0"/>
              </a:rPr>
              <a:t> </a:t>
            </a:r>
            <a:r>
              <a:rPr lang="ru-RU" sz="2000" b="1" kern="1200" dirty="0" smtClean="0">
                <a:solidFill>
                  <a:srgbClr val="C00000"/>
                </a:solidFill>
                <a:latin typeface="Times New Roman" panose="02020603050405020304" pitchFamily="18" charset="0"/>
                <a:ea typeface="TimesNewRoman"/>
                <a:cs typeface="Times New Roman" panose="02020603050405020304" pitchFamily="18" charset="0"/>
              </a:rPr>
              <a:t>                     </a:t>
            </a:r>
            <a:r>
              <a:rPr lang="ru-RU" sz="2000" b="1" kern="1200" dirty="0">
                <a:solidFill>
                  <a:srgbClr val="C00000"/>
                </a:solidFill>
                <a:latin typeface="Calibri" panose="020F0502020204030204" pitchFamily="34" charset="0"/>
                <a:ea typeface="Calibri" panose="020F0502020204030204" pitchFamily="34" charset="0"/>
                <a:cs typeface="Times New Roman" panose="02020603050405020304" pitchFamily="18" charset="0"/>
              </a:rPr>
              <a:t/>
            </a:r>
            <a:br>
              <a:rPr lang="ru-RU" sz="2000" b="1" kern="1200" dirty="0">
                <a:solidFill>
                  <a:srgbClr val="C00000"/>
                </a:solidFill>
                <a:latin typeface="Calibri" panose="020F0502020204030204" pitchFamily="34" charset="0"/>
                <a:ea typeface="Calibri" panose="020F0502020204030204" pitchFamily="34" charset="0"/>
                <a:cs typeface="Times New Roman" panose="02020603050405020304" pitchFamily="18" charset="0"/>
              </a:rPr>
            </a:br>
            <a:r>
              <a:rPr lang="ru-RU" sz="3600" b="1" dirty="0" smtClean="0"/>
              <a:t/>
            </a:r>
            <a:br>
              <a:rPr lang="ru-RU" sz="3600" b="1" dirty="0" smtClean="0"/>
            </a:br>
            <a:r>
              <a:rPr lang="ru-RU" sz="3600" b="1" dirty="0" smtClean="0"/>
              <a:t/>
            </a:r>
            <a:br>
              <a:rPr lang="ru-RU" sz="3600" b="1" dirty="0" smtClean="0"/>
            </a:br>
            <a:r>
              <a:rPr lang="ru-RU" sz="1200" b="1" dirty="0" smtClean="0"/>
              <a:t>г. Орск 2024 г.</a:t>
            </a:r>
            <a:endParaRPr lang="ru-RU" sz="1800" dirty="0"/>
          </a:p>
        </p:txBody>
      </p:sp>
      <p:sp>
        <p:nvSpPr>
          <p:cNvPr id="2051" name="Rectangle 3"/>
          <p:cNvSpPr>
            <a:spLocks noGrp="1" noChangeArrowheads="1"/>
          </p:cNvSpPr>
          <p:nvPr>
            <p:ph type="subTitle" idx="1"/>
          </p:nvPr>
        </p:nvSpPr>
        <p:spPr>
          <a:xfrm>
            <a:off x="1187624" y="116632"/>
            <a:ext cx="7956376" cy="901688"/>
          </a:xfrm>
        </p:spPr>
        <p:txBody>
          <a:bodyPr/>
          <a:lstStyle/>
          <a:p>
            <a:pPr algn="l"/>
            <a:r>
              <a:rPr lang="ru-RU" sz="1200" b="1" kern="1200" dirty="0" smtClean="0">
                <a:solidFill>
                  <a:srgbClr val="C00000"/>
                </a:solidFill>
                <a:latin typeface="Times New Roman" panose="02020603050405020304" pitchFamily="18" charset="0"/>
                <a:ea typeface="TimesNewRoman"/>
                <a:cs typeface="Times New Roman" panose="02020603050405020304" pitchFamily="18" charset="0"/>
              </a:rPr>
              <a:t>                    </a:t>
            </a:r>
            <a:r>
              <a:rPr lang="ru-RU" sz="1200" b="1" kern="1200" dirty="0" smtClean="0">
                <a:solidFill>
                  <a:srgbClr val="C00000"/>
                </a:solidFill>
                <a:latin typeface="Times New Roman" panose="02020603050405020304" pitchFamily="18" charset="0"/>
                <a:ea typeface="TimesNewRoman"/>
                <a:cs typeface="Times New Roman" panose="02020603050405020304" pitchFamily="18" charset="0"/>
              </a:rPr>
              <a:t>                 </a:t>
            </a:r>
            <a:r>
              <a:rPr lang="ru-RU" sz="1400" b="1" u="sng" kern="1200" dirty="0" smtClean="0">
                <a:solidFill>
                  <a:srgbClr val="C00000"/>
                </a:solidFill>
                <a:latin typeface="Times New Roman" panose="02020603050405020304" pitchFamily="18" charset="0"/>
                <a:ea typeface="TimesNewRoman"/>
                <a:cs typeface="Times New Roman" panose="02020603050405020304" pitchFamily="18" charset="0"/>
              </a:rPr>
              <a:t>МЕТОДИЧЕСКОЕ </a:t>
            </a:r>
            <a:r>
              <a:rPr lang="ru-RU" sz="1400" b="1" u="sng" kern="1200" dirty="0" smtClean="0">
                <a:solidFill>
                  <a:srgbClr val="C00000"/>
                </a:solidFill>
                <a:latin typeface="Times New Roman" panose="02020603050405020304" pitchFamily="18" charset="0"/>
                <a:ea typeface="TimesNewRoman"/>
                <a:cs typeface="Times New Roman" panose="02020603050405020304" pitchFamily="18" charset="0"/>
              </a:rPr>
              <a:t>ОБЪЕДИНЕНИЕ ПЕДАГОГОВ-ПСИХОЛОГОВ г. ОРСКА</a:t>
            </a:r>
            <a:endParaRPr lang="ru-RU" sz="1400" u="sng" dirty="0" smtClean="0"/>
          </a:p>
        </p:txBody>
      </p:sp>
      <p:pic>
        <p:nvPicPr>
          <p:cNvPr id="4" name="Picture 4" descr="https://chgpgt.ru/assets/userfiles/default/moddocument/3748/1564db4eeceee4267eeef24dcbd30301debb68f0.2ysz.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59832" y="2132856"/>
            <a:ext cx="3816425" cy="2160240"/>
          </a:xfrm>
          <a:prstGeom prst="ellipse">
            <a:avLst/>
          </a:prstGeom>
          <a:ln>
            <a:noFill/>
          </a:ln>
          <a:effectLst>
            <a:softEdge rad="127000"/>
          </a:effectLst>
          <a:extLst>
            <a:ext uri="{909E8E84-426E-40DD-AFC4-6F175D3DCCD1}">
              <a14:hiddenFill xmlns:a14="http://schemas.microsoft.com/office/drawing/2010/main">
                <a:solidFill>
                  <a:srgbClr val="FFFFFF"/>
                </a:solidFill>
              </a14:hiddenFill>
            </a:ext>
          </a:extLst>
        </p:spPr>
      </p:pic>
      <p:sp>
        <p:nvSpPr>
          <p:cNvPr id="5" name="Rectangle 3"/>
          <p:cNvSpPr txBox="1">
            <a:spLocks noChangeArrowheads="1"/>
          </p:cNvSpPr>
          <p:nvPr/>
        </p:nvSpPr>
        <p:spPr bwMode="auto">
          <a:xfrm>
            <a:off x="3635896" y="5968076"/>
            <a:ext cx="5328592" cy="4508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sz="3300">
                <a:solidFill>
                  <a:schemeClr val="tx1"/>
                </a:solidFill>
                <a:latin typeface="+mn-lt"/>
                <a:ea typeface="+mn-ea"/>
                <a:cs typeface="+mn-cs"/>
              </a:defRPr>
            </a:lvl1pPr>
            <a:lvl2pPr marL="742950" indent="-285750" algn="l" rtl="0" eaLnBrk="1" fontAlgn="base" hangingPunct="1">
              <a:spcBef>
                <a:spcPct val="20000"/>
              </a:spcBef>
              <a:spcAft>
                <a:spcPct val="0"/>
              </a:spcAft>
              <a:buChar char="–"/>
              <a:defRPr sz="30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r>
              <a:rPr lang="ru-RU" sz="1400" b="1" dirty="0">
                <a:solidFill>
                  <a:srgbClr val="C00000"/>
                </a:solidFill>
              </a:rPr>
              <a:t>руководитель ГМО педагог-психолог ВКК Федосеева Л.П.</a:t>
            </a:r>
            <a:endParaRPr lang="ru-RU" sz="1400" dirty="0" smtClean="0">
              <a:solidFill>
                <a:srgbClr val="C00000"/>
              </a:solidFill>
            </a:endParaRPr>
          </a:p>
        </p:txBody>
      </p:sp>
      <p:pic>
        <p:nvPicPr>
          <p:cNvPr id="1026" name="Picture 2" descr="C:\Users\Детский сад\AppData\Local\Packages\Microsoft.Windows.Photos_8wekyb3d8bbwe\TempState\ShareServiceTempFolder\Психология 6.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10" y="4236129"/>
            <a:ext cx="3600400" cy="25255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32366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dirty="0" smtClean="0"/>
              <a:t>Направления психологической экспертизы </a:t>
            </a:r>
            <a:br>
              <a:rPr lang="ru-RU" sz="2400" dirty="0" smtClean="0"/>
            </a:br>
            <a:r>
              <a:rPr lang="ru-RU" sz="2400" dirty="0" smtClean="0"/>
              <a:t>в соответствии с ФОП </a:t>
            </a:r>
            <a:endParaRPr lang="ru-RU" sz="2400" dirty="0"/>
          </a:p>
        </p:txBody>
      </p:sp>
      <p:sp>
        <p:nvSpPr>
          <p:cNvPr id="13" name="Скругленный прямоугольник 4"/>
          <p:cNvSpPr/>
          <p:nvPr/>
        </p:nvSpPr>
        <p:spPr>
          <a:xfrm>
            <a:off x="644372" y="2884992"/>
            <a:ext cx="8256491" cy="909766"/>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129540" tIns="129540" rIns="129540" bIns="129540" numCol="1" spcCol="1270" anchor="ctr" anchorCtr="0">
            <a:noAutofit/>
          </a:bodyPr>
          <a:lstStyle/>
          <a:p>
            <a:pPr marL="342900" lvl="0" indent="-342900" algn="just" defTabSz="1511300">
              <a:lnSpc>
                <a:spcPct val="90000"/>
              </a:lnSpc>
              <a:spcBef>
                <a:spcPct val="0"/>
              </a:spcBef>
              <a:spcAft>
                <a:spcPct val="35000"/>
              </a:spcAft>
              <a:buFont typeface="Wingdings" panose="05000000000000000000" pitchFamily="2" charset="2"/>
              <a:buChar char="Ø"/>
            </a:pPr>
            <a:endPar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2052"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528" y="1465818"/>
            <a:ext cx="2712587" cy="13229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5" y="3133564"/>
            <a:ext cx="3328987" cy="16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080" y="1537205"/>
            <a:ext cx="3694113" cy="1347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15" y="1961089"/>
            <a:ext cx="2693987" cy="1347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9792" y="4653136"/>
            <a:ext cx="3316287" cy="136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73426" y="3133564"/>
            <a:ext cx="3627437" cy="1452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12579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800" dirty="0" smtClean="0"/>
              <a:t>Субъекты образовательного процесса</a:t>
            </a:r>
            <a:endParaRPr lang="ru-RU" sz="2800" dirty="0"/>
          </a:p>
        </p:txBody>
      </p:sp>
      <p:sp>
        <p:nvSpPr>
          <p:cNvPr id="3" name="Объект 2"/>
          <p:cNvSpPr>
            <a:spLocks noGrp="1"/>
          </p:cNvSpPr>
          <p:nvPr>
            <p:ph idx="1"/>
          </p:nvPr>
        </p:nvSpPr>
        <p:spPr/>
        <p:txBody>
          <a:bodyPr/>
          <a:lstStyle/>
          <a:p>
            <a:pPr>
              <a:buFont typeface="Wingdings" panose="05000000000000000000" pitchFamily="2" charset="2"/>
              <a:buChar char="Ø"/>
            </a:pPr>
            <a:r>
              <a:rPr lang="ru-RU" sz="2800" b="1" dirty="0" smtClean="0">
                <a:solidFill>
                  <a:schemeClr val="accent6"/>
                </a:solidFill>
              </a:rPr>
              <a:t>Обучающиеся (воспитанники)</a:t>
            </a:r>
            <a:endParaRPr lang="ru-RU" sz="2400" b="1" dirty="0" smtClean="0">
              <a:solidFill>
                <a:schemeClr val="accent6"/>
              </a:solidFill>
            </a:endParaRPr>
          </a:p>
          <a:p>
            <a:pPr>
              <a:buFont typeface="Wingdings" panose="05000000000000000000" pitchFamily="2" charset="2"/>
              <a:buChar char="Ø"/>
            </a:pPr>
            <a:r>
              <a:rPr lang="ru-RU" sz="2800" b="1" dirty="0" smtClean="0">
                <a:solidFill>
                  <a:schemeClr val="accent6"/>
                </a:solidFill>
              </a:rPr>
              <a:t>Родители (законные представители)</a:t>
            </a:r>
            <a:endParaRPr lang="ru-RU" sz="2400" b="1" dirty="0" smtClean="0">
              <a:solidFill>
                <a:schemeClr val="accent6"/>
              </a:solidFill>
            </a:endParaRPr>
          </a:p>
          <a:p>
            <a:pPr>
              <a:buFont typeface="Wingdings" panose="05000000000000000000" pitchFamily="2" charset="2"/>
              <a:buChar char="Ø"/>
            </a:pPr>
            <a:r>
              <a:rPr lang="ru-RU" sz="2800" b="1" dirty="0" smtClean="0">
                <a:solidFill>
                  <a:schemeClr val="accent6"/>
                </a:solidFill>
              </a:rPr>
              <a:t>Педагогический коллектив</a:t>
            </a:r>
            <a:endParaRPr lang="ru-RU" sz="2400" b="1" dirty="0" smtClean="0">
              <a:solidFill>
                <a:schemeClr val="accent6"/>
              </a:solidFill>
            </a:endParaRPr>
          </a:p>
          <a:p>
            <a:pPr>
              <a:buFont typeface="Wingdings" panose="05000000000000000000" pitchFamily="2" charset="2"/>
              <a:buChar char="Ø"/>
            </a:pPr>
            <a:r>
              <a:rPr lang="ru-RU" sz="2800" b="1" dirty="0" smtClean="0">
                <a:solidFill>
                  <a:schemeClr val="accent6"/>
                </a:solidFill>
              </a:rPr>
              <a:t>Административный блок</a:t>
            </a:r>
          </a:p>
          <a:p>
            <a:pPr>
              <a:buFont typeface="Wingdings" panose="05000000000000000000" pitchFamily="2" charset="2"/>
              <a:buChar char="Ø"/>
            </a:pPr>
            <a:r>
              <a:rPr lang="ru-RU" sz="2800" b="1" dirty="0" smtClean="0">
                <a:solidFill>
                  <a:schemeClr val="accent6"/>
                </a:solidFill>
              </a:rPr>
              <a:t>Сопутствующий контингент (</a:t>
            </a:r>
            <a:r>
              <a:rPr lang="ru-RU" sz="2800" b="1" dirty="0" smtClean="0">
                <a:solidFill>
                  <a:schemeClr val="accent6"/>
                </a:solidFill>
              </a:rPr>
              <a:t>медики, специалисты </a:t>
            </a:r>
            <a:r>
              <a:rPr lang="ru-RU" sz="2800" b="1" dirty="0" smtClean="0">
                <a:solidFill>
                  <a:schemeClr val="accent6"/>
                </a:solidFill>
              </a:rPr>
              <a:t>ИМЦ, УО города)</a:t>
            </a:r>
            <a:endParaRPr lang="ru-RU" sz="2400" b="1" dirty="0">
              <a:solidFill>
                <a:schemeClr val="accent6"/>
              </a:solidFill>
            </a:endParaRPr>
          </a:p>
        </p:txBody>
      </p:sp>
      <p:sp>
        <p:nvSpPr>
          <p:cNvPr id="13" name="Скругленный прямоугольник 4"/>
          <p:cNvSpPr/>
          <p:nvPr/>
        </p:nvSpPr>
        <p:spPr>
          <a:xfrm>
            <a:off x="644372" y="2884992"/>
            <a:ext cx="8256491" cy="909766"/>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129540" tIns="129540" rIns="129540" bIns="129540" numCol="1" spcCol="1270" anchor="ctr" anchorCtr="0">
            <a:noAutofit/>
          </a:bodyPr>
          <a:lstStyle/>
          <a:p>
            <a:pPr marL="342900" lvl="0" indent="-342900" algn="just" defTabSz="1511300">
              <a:lnSpc>
                <a:spcPct val="90000"/>
              </a:lnSpc>
              <a:spcBef>
                <a:spcPct val="0"/>
              </a:spcBef>
              <a:spcAft>
                <a:spcPct val="35000"/>
              </a:spcAft>
              <a:buFont typeface="Wingdings" panose="05000000000000000000" pitchFamily="2" charset="2"/>
              <a:buChar char="Ø"/>
            </a:pPr>
            <a:endPar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8379512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200" dirty="0" smtClean="0"/>
              <a:t>Требования к уровню квалификации педагога-психолога</a:t>
            </a:r>
            <a:endParaRPr lang="ru-RU" sz="3200"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1699735518"/>
              </p:ext>
            </p:extLst>
          </p:nvPr>
        </p:nvGraphicFramePr>
        <p:xfrm>
          <a:off x="457200" y="1557338"/>
          <a:ext cx="8435975" cy="4392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3991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600" dirty="0" smtClean="0"/>
              <a:t>Требования к методическому обеспечению</a:t>
            </a:r>
            <a:endParaRPr lang="ru-RU" sz="3600"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1410559665"/>
              </p:ext>
            </p:extLst>
          </p:nvPr>
        </p:nvGraphicFramePr>
        <p:xfrm>
          <a:off x="467544" y="1340768"/>
          <a:ext cx="8435975" cy="4392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200" dirty="0" smtClean="0"/>
              <a:t>Комплект (пакет)</a:t>
            </a:r>
            <a:br>
              <a:rPr lang="ru-RU" sz="3200" dirty="0" smtClean="0"/>
            </a:br>
            <a:r>
              <a:rPr lang="ru-RU" sz="3200" dirty="0" smtClean="0"/>
              <a:t>документации подразделяется</a:t>
            </a:r>
            <a:endParaRPr lang="ru-RU" sz="3200" dirty="0"/>
          </a:p>
        </p:txBody>
      </p:sp>
      <p:sp>
        <p:nvSpPr>
          <p:cNvPr id="3" name="Содержимое 2"/>
          <p:cNvSpPr>
            <a:spLocks noGrp="1"/>
          </p:cNvSpPr>
          <p:nvPr>
            <p:ph idx="1"/>
          </p:nvPr>
        </p:nvSpPr>
        <p:spPr>
          <a:xfrm>
            <a:off x="467544" y="1628800"/>
            <a:ext cx="8291263" cy="719534"/>
          </a:xfrm>
        </p:spPr>
        <p:txBody>
          <a:bodyPr/>
          <a:lstStyle/>
          <a:p>
            <a:pPr marL="0" indent="0" algn="ctr">
              <a:buNone/>
            </a:pPr>
            <a:r>
              <a:rPr lang="ru-RU" sz="4000" b="1" i="1" dirty="0" smtClean="0"/>
              <a:t>Типы документации:</a:t>
            </a:r>
          </a:p>
          <a:p>
            <a:pPr algn="ctr">
              <a:buFont typeface="Wingdings" panose="05000000000000000000" pitchFamily="2" charset="2"/>
              <a:buChar char="q"/>
            </a:pPr>
            <a:r>
              <a:rPr lang="ru-RU" sz="3600" b="1" i="1" dirty="0" smtClean="0">
                <a:solidFill>
                  <a:srgbClr val="7030A0"/>
                </a:solidFill>
              </a:rPr>
              <a:t>Нормативная </a:t>
            </a:r>
            <a:r>
              <a:rPr lang="ru-RU" sz="2400" b="1" i="1" dirty="0" smtClean="0">
                <a:solidFill>
                  <a:srgbClr val="C00000"/>
                </a:solidFill>
              </a:rPr>
              <a:t>(законодательно-правовые акты и нормативные документы)</a:t>
            </a:r>
          </a:p>
          <a:p>
            <a:pPr algn="ctr">
              <a:buFont typeface="Wingdings" panose="05000000000000000000" pitchFamily="2" charset="2"/>
              <a:buChar char="q"/>
            </a:pPr>
            <a:r>
              <a:rPr lang="ru-RU" sz="3600" b="1" i="1" dirty="0" smtClean="0">
                <a:solidFill>
                  <a:srgbClr val="7030A0"/>
                </a:solidFill>
              </a:rPr>
              <a:t>Специальная</a:t>
            </a:r>
          </a:p>
          <a:p>
            <a:pPr algn="ctr">
              <a:buFont typeface="Wingdings" panose="05000000000000000000" pitchFamily="2" charset="2"/>
              <a:buChar char="q"/>
            </a:pPr>
            <a:r>
              <a:rPr lang="ru-RU" sz="3600" b="1" i="1" dirty="0" smtClean="0">
                <a:solidFill>
                  <a:srgbClr val="7030A0"/>
                </a:solidFill>
              </a:rPr>
              <a:t>Организационно-методическая</a:t>
            </a:r>
          </a:p>
        </p:txBody>
      </p:sp>
      <p:sp>
        <p:nvSpPr>
          <p:cNvPr id="4" name="Прямоугольник 3"/>
          <p:cNvSpPr/>
          <p:nvPr/>
        </p:nvSpPr>
        <p:spPr>
          <a:xfrm>
            <a:off x="2327175" y="4653136"/>
            <a:ext cx="4572000" cy="1200329"/>
          </a:xfrm>
          <a:prstGeom prst="rect">
            <a:avLst/>
          </a:prstGeom>
        </p:spPr>
        <p:txBody>
          <a:bodyPr>
            <a:spAutoFit/>
          </a:bodyPr>
          <a:lstStyle/>
          <a:p>
            <a:pPr marL="0" indent="0" algn="ctr">
              <a:buNone/>
            </a:pPr>
            <a:r>
              <a:rPr lang="ru-RU" b="1" i="1" dirty="0"/>
              <a:t>Грамотное ведение документации позволяет психологу структурировать и систематизировать свою работу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800" dirty="0" smtClean="0"/>
              <a:t>Нормативно-правовая документация</a:t>
            </a:r>
            <a:endParaRPr lang="ru-RU" sz="2800" dirty="0">
              <a:solidFill>
                <a:srgbClr val="FF0000"/>
              </a:solidFill>
            </a:endParaRPr>
          </a:p>
        </p:txBody>
      </p:sp>
      <p:sp>
        <p:nvSpPr>
          <p:cNvPr id="4" name="Прямоугольник 3"/>
          <p:cNvSpPr/>
          <p:nvPr/>
        </p:nvSpPr>
        <p:spPr>
          <a:xfrm>
            <a:off x="467544" y="2258200"/>
            <a:ext cx="8424936" cy="3539430"/>
          </a:xfrm>
          <a:prstGeom prst="rect">
            <a:avLst/>
          </a:prstGeom>
        </p:spPr>
        <p:txBody>
          <a:bodyPr wrap="square">
            <a:spAutoFit/>
          </a:bodyPr>
          <a:lstStyle/>
          <a:p>
            <a:pPr marL="285750" indent="-285750">
              <a:buFont typeface="Wingdings" pitchFamily="2" charset="2"/>
              <a:buChar char="Ø"/>
            </a:pPr>
            <a:r>
              <a:rPr lang="ru-RU" sz="1600" b="1" dirty="0"/>
              <a:t>Федеральный закон «Об образовании в Российской Федерации» от 29.12.2012 N 273-ФЗ (редакция от 29.12.2022 г</a:t>
            </a:r>
            <a:r>
              <a:rPr lang="ru-RU" sz="1600" b="1" dirty="0" smtClean="0"/>
              <a:t>.)</a:t>
            </a:r>
            <a:endParaRPr lang="ru-RU" sz="1600" b="1" dirty="0"/>
          </a:p>
          <a:p>
            <a:pPr marL="285750" indent="-285750">
              <a:buFont typeface="Wingdings" pitchFamily="2" charset="2"/>
              <a:buChar char="Ø"/>
            </a:pPr>
            <a:r>
              <a:rPr lang="ru-RU" sz="1600" b="1" dirty="0"/>
              <a:t>Федеральный государственный образовательный стандарт дошкольного образования. Приказ </a:t>
            </a:r>
            <a:r>
              <a:rPr lang="ru-RU" sz="1600" b="1" dirty="0" err="1"/>
              <a:t>Минобрнауки</a:t>
            </a:r>
            <a:r>
              <a:rPr lang="ru-RU" sz="1600" b="1" dirty="0"/>
              <a:t> России от 17 октября 2013 г. № 1155 (редакция от 08.10.2022 г.) </a:t>
            </a:r>
            <a:endParaRPr lang="ru-RU" sz="1600" b="1" dirty="0" smtClean="0"/>
          </a:p>
          <a:p>
            <a:pPr marL="285750" indent="-285750">
              <a:buFont typeface="Wingdings" pitchFamily="2" charset="2"/>
              <a:buChar char="Ø"/>
            </a:pPr>
            <a:r>
              <a:rPr lang="ru-RU" sz="1600" b="1" dirty="0" smtClean="0"/>
              <a:t>Приказ </a:t>
            </a:r>
            <a:r>
              <a:rPr lang="ru-RU" sz="1600" b="1" dirty="0" err="1"/>
              <a:t>Минпросвещения</a:t>
            </a:r>
            <a:r>
              <a:rPr lang="ru-RU" sz="1600" b="1" dirty="0"/>
              <a:t> России № 1028 от 25.11.2022 г. «Об утверждении федеральной образовательной программы дошкольного образования» </a:t>
            </a:r>
            <a:endParaRPr lang="ru-RU" sz="1600" b="1" dirty="0" smtClean="0"/>
          </a:p>
          <a:p>
            <a:pPr marL="285750" indent="-285750">
              <a:buFont typeface="Wingdings" pitchFamily="2" charset="2"/>
              <a:buChar char="Ø"/>
            </a:pPr>
            <a:r>
              <a:rPr lang="ru-RU" sz="1600" b="1" dirty="0" smtClean="0"/>
              <a:t>Приказ </a:t>
            </a:r>
            <a:r>
              <a:rPr lang="ru-RU" sz="1600" b="1" dirty="0" err="1"/>
              <a:t>Минпросвещения</a:t>
            </a:r>
            <a:r>
              <a:rPr lang="ru-RU" sz="1600" b="1" dirty="0"/>
              <a:t> России № 1022 от 24.11.2022 г. «Об утверждении федеральной адаптированной образовательной программы дошкольного образования для обучающихся с ОВЗ» </a:t>
            </a:r>
            <a:endParaRPr lang="ru-RU" sz="1600" b="1" dirty="0" smtClean="0"/>
          </a:p>
          <a:p>
            <a:pPr marL="285750" indent="-285750">
              <a:buFont typeface="Wingdings" pitchFamily="2" charset="2"/>
              <a:buChar char="Ø"/>
            </a:pPr>
            <a:r>
              <a:rPr lang="ru-RU" sz="1600" b="1" dirty="0" smtClean="0"/>
              <a:t>Приказ </a:t>
            </a:r>
            <a:r>
              <a:rPr lang="ru-RU" sz="1600" b="1" dirty="0"/>
              <a:t>от 31 июля 2020 г. № 373 «Об утверждении порядка осуществления образовательной деятельности по основным общеобразовательным программам — образовательным программам дошкольного образования» (изменения от 01.12.2022 г.) </a:t>
            </a:r>
          </a:p>
        </p:txBody>
      </p:sp>
      <p:sp>
        <p:nvSpPr>
          <p:cNvPr id="5" name="Объект 4"/>
          <p:cNvSpPr>
            <a:spLocks noGrp="1"/>
          </p:cNvSpPr>
          <p:nvPr>
            <p:ph idx="1"/>
          </p:nvPr>
        </p:nvSpPr>
        <p:spPr>
          <a:xfrm>
            <a:off x="456505" y="1556792"/>
            <a:ext cx="8435975" cy="4392612"/>
          </a:xfrm>
        </p:spPr>
        <p:txBody>
          <a:bodyPr/>
          <a:lstStyle/>
          <a:p>
            <a:pPr marL="0" indent="0">
              <a:buNone/>
            </a:pPr>
            <a:r>
              <a:rPr lang="ru-RU" sz="1800" b="1" dirty="0" smtClean="0">
                <a:solidFill>
                  <a:srgbClr val="FF0000"/>
                </a:solidFill>
                <a:ea typeface="+mj-ea"/>
                <a:cs typeface="+mj-cs"/>
              </a:rPr>
              <a:t>   подлежит своевременной замене при обновлении норм образования</a:t>
            </a:r>
            <a:endParaRPr lang="ru-RU" dirty="0"/>
          </a:p>
        </p:txBody>
      </p:sp>
    </p:spTree>
    <p:extLst>
      <p:ext uri="{BB962C8B-B14F-4D97-AF65-F5344CB8AC3E}">
        <p14:creationId xmlns:p14="http://schemas.microsoft.com/office/powerpoint/2010/main" val="37417939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t>Нормативно-правовая документация</a:t>
            </a:r>
            <a:endParaRPr lang="ru-RU" dirty="0"/>
          </a:p>
        </p:txBody>
      </p:sp>
      <p:sp>
        <p:nvSpPr>
          <p:cNvPr id="3" name="Объект 2"/>
          <p:cNvSpPr>
            <a:spLocks noGrp="1"/>
          </p:cNvSpPr>
          <p:nvPr>
            <p:ph idx="1"/>
          </p:nvPr>
        </p:nvSpPr>
        <p:spPr>
          <a:xfrm>
            <a:off x="323528" y="1484784"/>
            <a:ext cx="8640960" cy="4608512"/>
          </a:xfrm>
        </p:spPr>
        <p:txBody>
          <a:bodyPr/>
          <a:lstStyle/>
          <a:p>
            <a:pPr>
              <a:buFont typeface="Wingdings" pitchFamily="2" charset="2"/>
              <a:buChar char="Ø"/>
            </a:pPr>
            <a:r>
              <a:rPr lang="ru-RU" sz="1600" b="1" dirty="0"/>
              <a:t>Постановление Главного государственного санитарного врача Российской Федерации от 28.09.2020 г. № 28 «Об утверждении санитарных правил СП 2.4. 3648-20 «Санитарно-эпидемиологические требования к организациям воспитания и обучения, отдыха и оздоровления детей и молодежи» (срок действия с 01.01.2021 по 01.01.2027 года) </a:t>
            </a:r>
            <a:endParaRPr lang="ru-RU" sz="1600" b="1" dirty="0" smtClean="0"/>
          </a:p>
          <a:p>
            <a:pPr>
              <a:buFont typeface="Wingdings" pitchFamily="2" charset="2"/>
              <a:buChar char="Ø"/>
            </a:pPr>
            <a:r>
              <a:rPr lang="ru-RU" sz="1600" b="1" dirty="0" smtClean="0"/>
              <a:t>Постановление </a:t>
            </a:r>
            <a:r>
              <a:rPr lang="ru-RU" sz="1600" b="1" dirty="0"/>
              <a:t>Главного государственного санитарного врача РФ от 30.06.2020 N 16 (ред. от 02.12.2020) «Об утверждении санитарно-эпидемиологических правил СП 3.1/2.4.3598-20 «Санитарно-эпидемиологические требования к устройству, содержанию и организации работы образовательных организаций и других объектов социальной инфраструктуры для детей и молодежи в условиях распространения новой </a:t>
            </a:r>
            <a:r>
              <a:rPr lang="ru-RU" sz="1600" b="1" dirty="0" err="1"/>
              <a:t>коронавирусной</a:t>
            </a:r>
            <a:r>
              <a:rPr lang="ru-RU" sz="1600" b="1" dirty="0"/>
              <a:t> инфекции (COVID-19</a:t>
            </a:r>
            <a:r>
              <a:rPr lang="ru-RU" sz="1600" b="1" dirty="0" smtClean="0"/>
              <a:t>)» </a:t>
            </a:r>
          </a:p>
          <a:p>
            <a:pPr>
              <a:buFont typeface="Wingdings" pitchFamily="2" charset="2"/>
              <a:buChar char="Ø"/>
            </a:pPr>
            <a:r>
              <a:rPr lang="ru-RU" sz="1600" b="1" dirty="0" smtClean="0"/>
              <a:t>Постановления </a:t>
            </a:r>
            <a:r>
              <a:rPr lang="ru-RU" sz="1600" b="1" dirty="0"/>
              <a:t>Главного государственного санитарного врача РФ от 28.01.2021 № 2 «Об утверждении санитарных правил СанПиН 1.2.3685 – 21 «Гигиенические нормативы и требования к обеспечению безопасности и (или) безвредности для человека факторов среды обитания»» (срок действия с 01.03.2021 года по 01.03.2027 года) </a:t>
            </a:r>
          </a:p>
        </p:txBody>
      </p:sp>
    </p:spTree>
    <p:extLst>
      <p:ext uri="{BB962C8B-B14F-4D97-AF65-F5344CB8AC3E}">
        <p14:creationId xmlns:p14="http://schemas.microsoft.com/office/powerpoint/2010/main" val="1532832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t>Нормативно-правовая документация</a:t>
            </a:r>
            <a:endParaRPr lang="ru-RU" dirty="0"/>
          </a:p>
        </p:txBody>
      </p:sp>
      <p:sp>
        <p:nvSpPr>
          <p:cNvPr id="3" name="Объект 2"/>
          <p:cNvSpPr>
            <a:spLocks noGrp="1"/>
          </p:cNvSpPr>
          <p:nvPr>
            <p:ph idx="1"/>
          </p:nvPr>
        </p:nvSpPr>
        <p:spPr>
          <a:xfrm>
            <a:off x="251520" y="1340768"/>
            <a:ext cx="8784976" cy="4968552"/>
          </a:xfrm>
        </p:spPr>
        <p:txBody>
          <a:bodyPr/>
          <a:lstStyle/>
          <a:p>
            <a:pPr marL="0" indent="0">
              <a:buNone/>
            </a:pPr>
            <a:r>
              <a:rPr lang="ru-RU" sz="2000" b="1" dirty="0">
                <a:solidFill>
                  <a:srgbClr val="C00000"/>
                </a:solidFill>
              </a:rPr>
              <a:t>Документы, регулирующие деятельность педагога-психолога</a:t>
            </a:r>
          </a:p>
          <a:p>
            <a:pPr>
              <a:buFont typeface="Wingdings" pitchFamily="2" charset="2"/>
              <a:buChar char="Ø"/>
            </a:pPr>
            <a:r>
              <a:rPr lang="ru-RU" sz="1600" b="1" dirty="0"/>
              <a:t>Профессиональный стандарт «Педагог-психолог»(психолог в сфере образования) </a:t>
            </a:r>
            <a:endParaRPr lang="ru-RU" sz="1600" b="1" dirty="0" smtClean="0"/>
          </a:p>
          <a:p>
            <a:pPr>
              <a:buFont typeface="Wingdings" pitchFamily="2" charset="2"/>
              <a:buChar char="Ø"/>
            </a:pPr>
            <a:r>
              <a:rPr lang="ru-RU" sz="1600" b="1" dirty="0" smtClean="0"/>
              <a:t>Приказ </a:t>
            </a:r>
            <a:r>
              <a:rPr lang="ru-RU" sz="1600" b="1" dirty="0"/>
              <a:t>МО РФ от 22.10.1999 г. №636 «Об утверждении положения о службе практической психологии в системе МО РФ» </a:t>
            </a:r>
            <a:endParaRPr lang="ru-RU" sz="1600" b="1" dirty="0" smtClean="0"/>
          </a:p>
          <a:p>
            <a:pPr>
              <a:buFont typeface="Wingdings" pitchFamily="2" charset="2"/>
              <a:buChar char="Ø"/>
            </a:pPr>
            <a:r>
              <a:rPr lang="ru-RU" sz="1600" b="1" dirty="0" smtClean="0"/>
              <a:t>Распоряжение </a:t>
            </a:r>
            <a:r>
              <a:rPr lang="ru-RU" sz="1600" b="1" dirty="0"/>
              <a:t>МП РФ от 28.12.2020 N Р-193 «Об утверждении методических рекомендаций по системе функционирования психологических служб в общеобразовательных организациях</a:t>
            </a:r>
            <a:r>
              <a:rPr lang="ru-RU" sz="1600" b="1" dirty="0" smtClean="0"/>
              <a:t>»</a:t>
            </a:r>
          </a:p>
          <a:p>
            <a:pPr>
              <a:buFont typeface="Wingdings" pitchFamily="2" charset="2"/>
              <a:buChar char="Ø"/>
            </a:pPr>
            <a:r>
              <a:rPr lang="ru-RU" sz="1600" b="1" dirty="0"/>
              <a:t>Приказ МО и науки РФ № 1601 от 22.12.2014 «О продолжительности рабочего времени (нормах часов педагогической работы за ставку заработной платы) педагогических работников и о порядке определения учебной нагрузки педагогических работников, оговариваемой в трудовом договоре» (по педагогам-психологам — пункт 2.1</a:t>
            </a:r>
            <a:r>
              <a:rPr lang="ru-RU" sz="1600" b="1" dirty="0" smtClean="0"/>
              <a:t>.)</a:t>
            </a:r>
          </a:p>
          <a:p>
            <a:pPr>
              <a:buFont typeface="Wingdings" pitchFamily="2" charset="2"/>
              <a:buChar char="Ø"/>
            </a:pPr>
            <a:r>
              <a:rPr lang="ru-RU" sz="1600" b="1" dirty="0"/>
              <a:t>Приказ </a:t>
            </a:r>
            <a:r>
              <a:rPr lang="ru-RU" sz="1600" b="1" dirty="0" err="1"/>
              <a:t>Минобрнауки</a:t>
            </a:r>
            <a:r>
              <a:rPr lang="ru-RU" sz="1600" b="1" dirty="0"/>
              <a:t> России от 11.05.2016 N 536 «Об утверждении Особенностей режима рабочего времени и времени отдыха педагогических и иных работников организаций, осуществляющих образовательную деятельность» (по педагогам -психологам — пункт VIII</a:t>
            </a:r>
            <a:r>
              <a:rPr lang="ru-RU" sz="1600" dirty="0"/>
              <a:t>)</a:t>
            </a:r>
            <a:endParaRPr lang="ru-RU" sz="1600" b="1" dirty="0"/>
          </a:p>
          <a:p>
            <a:endParaRPr lang="ru-RU" dirty="0"/>
          </a:p>
        </p:txBody>
      </p:sp>
    </p:spTree>
    <p:extLst>
      <p:ext uri="{BB962C8B-B14F-4D97-AF65-F5344CB8AC3E}">
        <p14:creationId xmlns:p14="http://schemas.microsoft.com/office/powerpoint/2010/main" val="1510762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800" dirty="0"/>
              <a:t>Нормативно-правовая документация</a:t>
            </a:r>
            <a:endParaRPr lang="ru-RU" dirty="0"/>
          </a:p>
        </p:txBody>
      </p:sp>
      <p:sp>
        <p:nvSpPr>
          <p:cNvPr id="4" name="Объект 3"/>
          <p:cNvSpPr>
            <a:spLocks noGrp="1"/>
          </p:cNvSpPr>
          <p:nvPr>
            <p:ph idx="1"/>
          </p:nvPr>
        </p:nvSpPr>
        <p:spPr/>
        <p:txBody>
          <a:bodyPr/>
          <a:lstStyle/>
          <a:p>
            <a:pPr marL="0" indent="0">
              <a:buNone/>
            </a:pPr>
            <a:r>
              <a:rPr lang="ru-RU" sz="2000" b="1" dirty="0" smtClean="0">
                <a:solidFill>
                  <a:srgbClr val="C00000"/>
                </a:solidFill>
                <a:latin typeface="Montserrat"/>
              </a:rPr>
              <a:t>об </a:t>
            </a:r>
            <a:r>
              <a:rPr lang="ru-RU" sz="2000" b="1" dirty="0">
                <a:solidFill>
                  <a:srgbClr val="C00000"/>
                </a:solidFill>
                <a:latin typeface="Montserrat"/>
              </a:rPr>
              <a:t>отпуске</a:t>
            </a:r>
          </a:p>
          <a:p>
            <a:pPr>
              <a:buFont typeface="Wingdings" pitchFamily="2" charset="2"/>
              <a:buChar char="Ø"/>
            </a:pPr>
            <a:r>
              <a:rPr lang="ru-RU" sz="1600" b="1" dirty="0">
                <a:solidFill>
                  <a:srgbClr val="333333"/>
                </a:solidFill>
                <a:latin typeface="Montserrat"/>
              </a:rPr>
              <a:t>Постановление Правительства РФ от 03.04.2024 N 415 «О ежегодных основных удлиненных оплачиваемых отпусках» (вступает в силу с 1 сентября 2024 г. и действует по 31 августа 2029 г.) </a:t>
            </a:r>
            <a:endParaRPr lang="ru-RU" sz="1600" b="1" dirty="0" smtClean="0">
              <a:solidFill>
                <a:srgbClr val="333333"/>
              </a:solidFill>
              <a:latin typeface="Montserrat"/>
            </a:endParaRPr>
          </a:p>
          <a:p>
            <a:pPr>
              <a:buFont typeface="Wingdings" pitchFamily="2" charset="2"/>
              <a:buChar char="Ø"/>
            </a:pPr>
            <a:endParaRPr lang="ru-RU" sz="1600" b="1" dirty="0" smtClean="0">
              <a:solidFill>
                <a:srgbClr val="333333"/>
              </a:solidFill>
              <a:latin typeface="Montserrat"/>
            </a:endParaRPr>
          </a:p>
          <a:p>
            <a:pPr>
              <a:buFont typeface="Wingdings" pitchFamily="2" charset="2"/>
              <a:buChar char="Ø"/>
            </a:pPr>
            <a:r>
              <a:rPr lang="ru-RU" sz="1600" b="1" dirty="0" smtClean="0">
                <a:solidFill>
                  <a:srgbClr val="333333"/>
                </a:solidFill>
                <a:latin typeface="Montserrat"/>
              </a:rPr>
              <a:t>Постановление </a:t>
            </a:r>
            <a:r>
              <a:rPr lang="ru-RU" sz="1600" b="1" dirty="0">
                <a:solidFill>
                  <a:srgbClr val="333333"/>
                </a:solidFill>
                <a:latin typeface="Montserrat"/>
              </a:rPr>
              <a:t>Правительства РФ от 21 февраля 2022 г. № 225 «Об утверждении номенклатуры должностей педагогических работников организаций, осуществляющих образовательную деятельность, должностей руководителей образовательных организаций»</a:t>
            </a:r>
          </a:p>
          <a:p>
            <a:endParaRPr lang="ru-RU" dirty="0"/>
          </a:p>
        </p:txBody>
      </p:sp>
    </p:spTree>
    <p:extLst>
      <p:ext uri="{BB962C8B-B14F-4D97-AF65-F5344CB8AC3E}">
        <p14:creationId xmlns:p14="http://schemas.microsoft.com/office/powerpoint/2010/main" val="450543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9672" y="188640"/>
            <a:ext cx="7281863" cy="1143000"/>
          </a:xfrm>
        </p:spPr>
        <p:txBody>
          <a:bodyPr/>
          <a:lstStyle/>
          <a:p>
            <a:pPr algn="ctr"/>
            <a:r>
              <a:rPr lang="ru-RU" sz="2800" dirty="0" smtClean="0"/>
              <a:t>Специальная документация </a:t>
            </a:r>
            <a:br>
              <a:rPr lang="ru-RU" sz="2800" dirty="0" smtClean="0"/>
            </a:br>
            <a:r>
              <a:rPr lang="ru-RU" sz="2000" dirty="0" smtClean="0">
                <a:solidFill>
                  <a:srgbClr val="FF0000"/>
                </a:solidFill>
              </a:rPr>
              <a:t>ЗАКРЫТАЯ ДЛЯ ДОСТУПА</a:t>
            </a:r>
            <a:endParaRPr lang="ru-RU" sz="2000" dirty="0">
              <a:solidFill>
                <a:srgbClr val="FF0000"/>
              </a:solidFill>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2034864446"/>
              </p:ext>
            </p:extLst>
          </p:nvPr>
        </p:nvGraphicFramePr>
        <p:xfrm>
          <a:off x="457200" y="1557338"/>
          <a:ext cx="8435975" cy="4392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2064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2750" y="161617"/>
            <a:ext cx="7281863" cy="1143000"/>
          </a:xfrm>
        </p:spPr>
        <p:txBody>
          <a:bodyPr/>
          <a:lstStyle/>
          <a:p>
            <a:pPr algn="ctr"/>
            <a:r>
              <a:rPr lang="ru-RU" dirty="0" smtClean="0"/>
              <a:t/>
            </a:r>
            <a:br>
              <a:rPr lang="ru-RU" dirty="0" smtClean="0"/>
            </a:br>
            <a:r>
              <a:rPr lang="ru-RU" dirty="0" smtClean="0"/>
              <a:t>ПЛАН работы </a:t>
            </a:r>
            <a:br>
              <a:rPr lang="ru-RU" dirty="0" smtClean="0"/>
            </a:br>
            <a:endParaRPr lang="ru-RU" dirty="0"/>
          </a:p>
        </p:txBody>
      </p:sp>
      <p:sp>
        <p:nvSpPr>
          <p:cNvPr id="3" name="Содержимое 2"/>
          <p:cNvSpPr>
            <a:spLocks noGrp="1"/>
          </p:cNvSpPr>
          <p:nvPr>
            <p:ph idx="1"/>
          </p:nvPr>
        </p:nvSpPr>
        <p:spPr>
          <a:xfrm>
            <a:off x="457200" y="1557338"/>
            <a:ext cx="8435975" cy="4751982"/>
          </a:xfrm>
        </p:spPr>
        <p:txBody>
          <a:bodyPr/>
          <a:lstStyle/>
          <a:p>
            <a:pPr marL="514350" indent="-514350">
              <a:buFont typeface="+mj-lt"/>
              <a:buAutoNum type="arabicPeriod"/>
            </a:pPr>
            <a:endParaRPr lang="ru-RU" sz="1400" b="1" dirty="0" smtClean="0"/>
          </a:p>
          <a:p>
            <a:pPr marL="514350" indent="-514350">
              <a:buFont typeface="+mj-lt"/>
              <a:buAutoNum type="arabicPeriod"/>
            </a:pPr>
            <a:r>
              <a:rPr lang="ru-RU" sz="1800" b="1" dirty="0" smtClean="0"/>
              <a:t>Работа педагога-психолога в ДОУ в соответствии с ФГОС ДО, ФОП ДО, ФАОП ДО</a:t>
            </a:r>
          </a:p>
          <a:p>
            <a:pPr marL="514350" indent="-514350">
              <a:buFont typeface="+mj-lt"/>
              <a:buAutoNum type="arabicPeriod"/>
            </a:pPr>
            <a:r>
              <a:rPr lang="ru-RU" sz="1800" b="1" dirty="0" smtClean="0"/>
              <a:t>Нормативно-правовая документация педагога-психолога ДОУ </a:t>
            </a:r>
          </a:p>
          <a:p>
            <a:pPr marL="514350" indent="-514350">
              <a:buFont typeface="+mj-lt"/>
              <a:buAutoNum type="arabicPeriod"/>
            </a:pPr>
            <a:r>
              <a:rPr lang="ru-RU" sz="1800" b="1" dirty="0" smtClean="0"/>
              <a:t>Организационно-методическая документация педагога-психолога</a:t>
            </a:r>
            <a:endParaRPr lang="ru-RU" sz="1800" dirty="0" smtClean="0"/>
          </a:p>
          <a:p>
            <a:pPr marL="514350" indent="-514350">
              <a:buFont typeface="+mj-lt"/>
              <a:buAutoNum type="arabicPeriod"/>
            </a:pPr>
            <a:r>
              <a:rPr lang="ru-RU" sz="1800" b="1" dirty="0" smtClean="0"/>
              <a:t>Психолого-педагогическое сопровождение образовательного процесса в ДОУ (Программа психолого-педагогического сопровождения образовательного процесса; Рабочие программы коррекционно-развивающей/психопрофилактической работы)</a:t>
            </a:r>
          </a:p>
          <a:p>
            <a:pPr marL="514350" indent="-514350">
              <a:buFont typeface="+mj-lt"/>
              <a:buAutoNum type="arabicPeriod"/>
            </a:pPr>
            <a:r>
              <a:rPr lang="ru-RU" sz="1800" b="1" dirty="0" smtClean="0"/>
              <a:t>Вопросы аттестации </a:t>
            </a:r>
            <a:r>
              <a:rPr lang="ru-RU" sz="1800" b="1" dirty="0" smtClean="0">
                <a:solidFill>
                  <a:srgbClr val="FF0000"/>
                </a:solidFill>
              </a:rPr>
              <a:t>(приказ от 24.03.2023г. №196 </a:t>
            </a:r>
            <a:r>
              <a:rPr lang="ru-RU" sz="1400" b="1" dirty="0" err="1" smtClean="0">
                <a:solidFill>
                  <a:srgbClr val="FF0000"/>
                </a:solidFill>
              </a:rPr>
              <a:t>Минпросвещения</a:t>
            </a:r>
            <a:r>
              <a:rPr lang="ru-RU" sz="1400" b="1" dirty="0" smtClean="0">
                <a:solidFill>
                  <a:srgbClr val="FF0000"/>
                </a:solidFill>
              </a:rPr>
              <a:t> РФ</a:t>
            </a:r>
            <a:r>
              <a:rPr lang="ru-RU" sz="1800" b="1" dirty="0" smtClean="0">
                <a:solidFill>
                  <a:srgbClr val="FF0000"/>
                </a:solidFill>
              </a:rPr>
              <a:t>)</a:t>
            </a:r>
          </a:p>
          <a:p>
            <a:pPr marL="514350" indent="-514350">
              <a:buFont typeface="+mj-lt"/>
              <a:buAutoNum type="arabicPeriod"/>
            </a:pPr>
            <a:r>
              <a:rPr lang="ru-RU" sz="1800" b="1" dirty="0" smtClean="0"/>
              <a:t>Журнал учёта видов работ педагога-психолога, </a:t>
            </a:r>
            <a:r>
              <a:rPr lang="ru-RU" sz="1800" b="1" dirty="0"/>
              <a:t>з</a:t>
            </a:r>
            <a:r>
              <a:rPr lang="ru-RU" sz="1800" b="1" dirty="0" smtClean="0"/>
              <a:t>аполнение отчётной документации</a:t>
            </a:r>
          </a:p>
          <a:p>
            <a:pPr marL="514350" indent="-514350">
              <a:buFont typeface="+mj-lt"/>
              <a:buAutoNum type="arabicPeriod"/>
            </a:pPr>
            <a:r>
              <a:rPr lang="ru-RU" sz="1800" b="1" dirty="0" smtClean="0"/>
              <a:t>Конкурсное движение</a:t>
            </a:r>
          </a:p>
          <a:p>
            <a:pPr marL="514350" indent="-514350">
              <a:buFont typeface="+mj-lt"/>
              <a:buAutoNum type="arabicPeriod"/>
            </a:pPr>
            <a:r>
              <a:rPr lang="ru-RU" sz="1800" b="1" dirty="0" smtClean="0"/>
              <a:t>СОП!!!</a:t>
            </a:r>
            <a:r>
              <a:rPr lang="ru-RU" sz="1800" u="sng" dirty="0">
                <a:hlinkClick r:id="rId2"/>
              </a:rPr>
              <a:t> </a:t>
            </a:r>
            <a:endParaRPr lang="ru-RU" sz="1800" u="sng" dirty="0" smtClean="0"/>
          </a:p>
          <a:p>
            <a:pPr marL="514350" indent="-514350">
              <a:buFont typeface="+mj-lt"/>
              <a:buAutoNum type="arabicPeriod"/>
            </a:pPr>
            <a:r>
              <a:rPr lang="ru-RU" sz="1800" b="1" u="sng" dirty="0" smtClean="0">
                <a:solidFill>
                  <a:srgbClr val="FF0000"/>
                </a:solidFill>
              </a:rPr>
              <a:t>Новое</a:t>
            </a:r>
            <a:r>
              <a:rPr lang="ru-RU" sz="1800" u="sng" dirty="0" smtClean="0"/>
              <a:t> О внесении изменений в ФЗ «Об образовании в Российской Федерации»</a:t>
            </a:r>
            <a:endParaRPr lang="ru-RU" sz="1800" dirty="0"/>
          </a:p>
          <a:p>
            <a:pPr marL="514350" indent="-514350">
              <a:buFont typeface="+mj-lt"/>
              <a:buAutoNum type="arabicPeriod"/>
            </a:pPr>
            <a:endParaRPr lang="ru-RU" sz="1800" b="1" dirty="0" smtClean="0"/>
          </a:p>
        </p:txBody>
      </p:sp>
    </p:spTree>
    <p:extLst>
      <p:ext uri="{BB962C8B-B14F-4D97-AF65-F5344CB8AC3E}">
        <p14:creationId xmlns:p14="http://schemas.microsoft.com/office/powerpoint/2010/main" val="2389850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5" fill="hold">
                            <p:stCondLst>
                              <p:cond delay="2000"/>
                            </p:stCondLst>
                            <p:childTnLst>
                              <p:par>
                                <p:cTn id="26" presetID="2" presetClass="entr" presetSubtype="4" fill="hold" grpId="0"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additive="base">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9"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 calcmode="lin" valueType="num">
                                      <p:cBhvr additive="base">
                                        <p:cTn id="3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5"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 calcmode="lin" valueType="num">
                                      <p:cBhvr additive="base">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1"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 calcmode="lin" valueType="num">
                                      <p:cBhvr additive="base">
                                        <p:cTn id="4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7"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 calcmode="lin" valueType="num">
                                      <p:cBhvr additive="base">
                                        <p:cTn id="5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3" dur="10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9672" y="188640"/>
            <a:ext cx="7281863" cy="1143000"/>
          </a:xfrm>
        </p:spPr>
        <p:txBody>
          <a:bodyPr/>
          <a:lstStyle/>
          <a:p>
            <a:pPr lvl="0" algn="ctr"/>
            <a:r>
              <a:rPr lang="ru-RU" sz="2800" dirty="0">
                <a:ln w="1905"/>
                <a:solidFill>
                  <a:srgbClr val="FF0000"/>
                </a:solidFill>
                <a:effectLst>
                  <a:innerShdw blurRad="69850" dist="43180" dir="5400000">
                    <a:srgbClr val="000000">
                      <a:alpha val="65000"/>
                    </a:srgbClr>
                  </a:innerShdw>
                </a:effectLst>
              </a:rPr>
              <a:t>Свободная (открытая для доступа)</a:t>
            </a:r>
            <a:r>
              <a:rPr lang="ru-RU" sz="3600" dirty="0">
                <a:ln w="1905"/>
                <a:solidFill>
                  <a:srgbClr val="FF0000"/>
                </a:solidFill>
                <a:effectLst>
                  <a:innerShdw blurRad="69850" dist="43180" dir="5400000">
                    <a:srgbClr val="000000">
                      <a:alpha val="65000"/>
                    </a:srgbClr>
                  </a:innerShdw>
                </a:effectLst>
              </a:rPr>
              <a:t/>
            </a:r>
            <a:br>
              <a:rPr lang="ru-RU" sz="3600" dirty="0">
                <a:ln w="1905"/>
                <a:solidFill>
                  <a:srgbClr val="FF0000"/>
                </a:solidFill>
                <a:effectLst>
                  <a:innerShdw blurRad="69850" dist="43180" dir="5400000">
                    <a:srgbClr val="000000">
                      <a:alpha val="65000"/>
                    </a:srgbClr>
                  </a:innerShdw>
                </a:effectLst>
              </a:rPr>
            </a:br>
            <a:endParaRPr lang="ru-RU" sz="3600"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3184408239"/>
              </p:ext>
            </p:extLst>
          </p:nvPr>
        </p:nvGraphicFramePr>
        <p:xfrm>
          <a:off x="457200" y="1557338"/>
          <a:ext cx="8435975" cy="4392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1403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200" dirty="0" smtClean="0"/>
              <a:t>Рабочая (учётная) документация (организационно-методическая)</a:t>
            </a:r>
            <a:endParaRPr lang="ru-RU" sz="3200"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3315643557"/>
              </p:ext>
            </p:extLst>
          </p:nvPr>
        </p:nvGraphicFramePr>
        <p:xfrm>
          <a:off x="457200" y="1557338"/>
          <a:ext cx="8435975" cy="4392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600" dirty="0" smtClean="0"/>
              <a:t>Рабочие программы</a:t>
            </a:r>
            <a:endParaRPr lang="ru-RU" sz="3600" dirty="0"/>
          </a:p>
        </p:txBody>
      </p:sp>
      <p:sp>
        <p:nvSpPr>
          <p:cNvPr id="3" name="Объект 2"/>
          <p:cNvSpPr>
            <a:spLocks noGrp="1"/>
          </p:cNvSpPr>
          <p:nvPr>
            <p:ph idx="1"/>
          </p:nvPr>
        </p:nvSpPr>
        <p:spPr/>
        <p:txBody>
          <a:bodyPr/>
          <a:lstStyle/>
          <a:p>
            <a:pPr marL="0" indent="0" algn="ctr">
              <a:buNone/>
            </a:pPr>
            <a:r>
              <a:rPr lang="ru-RU" sz="2000" b="1" dirty="0" smtClean="0">
                <a:solidFill>
                  <a:srgbClr val="C00000"/>
                </a:solidFill>
              </a:rPr>
              <a:t>Рабочая программа пишется на 1 год на целевые группы для оказания им адресной психологической помощи. </a:t>
            </a:r>
            <a:r>
              <a:rPr lang="ru-RU" sz="2000" b="1" dirty="0" smtClean="0">
                <a:solidFill>
                  <a:srgbClr val="002060"/>
                </a:solidFill>
              </a:rPr>
              <a:t>Психологическая помощь может быть разной:</a:t>
            </a:r>
          </a:p>
          <a:p>
            <a:pPr>
              <a:buFont typeface="Wingdings" pitchFamily="2" charset="2"/>
              <a:buChar char="Ø"/>
            </a:pPr>
            <a:r>
              <a:rPr lang="ru-RU" sz="2400" b="1" dirty="0" smtClean="0">
                <a:solidFill>
                  <a:srgbClr val="002060"/>
                </a:solidFill>
              </a:rPr>
              <a:t>Развивающая</a:t>
            </a:r>
          </a:p>
          <a:p>
            <a:pPr>
              <a:buFont typeface="Wingdings" pitchFamily="2" charset="2"/>
              <a:buChar char="Ø"/>
            </a:pPr>
            <a:r>
              <a:rPr lang="ru-RU" sz="2400" b="1" dirty="0" smtClean="0">
                <a:solidFill>
                  <a:srgbClr val="002060"/>
                </a:solidFill>
              </a:rPr>
              <a:t>Коррекционно-развивающая</a:t>
            </a:r>
          </a:p>
          <a:p>
            <a:pPr>
              <a:buFont typeface="Wingdings" pitchFamily="2" charset="2"/>
              <a:buChar char="Ø"/>
            </a:pPr>
            <a:r>
              <a:rPr lang="ru-RU" sz="2400" b="1" dirty="0" smtClean="0">
                <a:solidFill>
                  <a:srgbClr val="002060"/>
                </a:solidFill>
              </a:rPr>
              <a:t>Психопрофилактическая</a:t>
            </a:r>
          </a:p>
          <a:p>
            <a:pPr marL="0" indent="0" algn="ctr">
              <a:buNone/>
            </a:pPr>
            <a:r>
              <a:rPr lang="ru-RU" sz="2000" b="1" dirty="0" smtClean="0">
                <a:solidFill>
                  <a:srgbClr val="C00000"/>
                </a:solidFill>
              </a:rPr>
              <a:t>Рабочая программа пишется на каждую целевую группу. Ежегодно могут появляться новые рабочие программы. Это происходит если появляются новые целевые группы, которых не было ранее. Также рабочие программы могут убираться, если целевые группы отсутствуют</a:t>
            </a:r>
            <a:endParaRPr lang="ru-RU" sz="2000" b="1" dirty="0">
              <a:solidFill>
                <a:srgbClr val="C00000"/>
              </a:solidFill>
            </a:endParaRPr>
          </a:p>
        </p:txBody>
      </p:sp>
    </p:spTree>
    <p:extLst>
      <p:ext uri="{BB962C8B-B14F-4D97-AF65-F5344CB8AC3E}">
        <p14:creationId xmlns:p14="http://schemas.microsoft.com/office/powerpoint/2010/main" val="1601481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4000" dirty="0" smtClean="0"/>
              <a:t>Циклограмма</a:t>
            </a:r>
            <a:endParaRPr lang="ru-RU" sz="4000" dirty="0"/>
          </a:p>
        </p:txBody>
      </p:sp>
      <p:sp>
        <p:nvSpPr>
          <p:cNvPr id="3" name="Объект 2"/>
          <p:cNvSpPr>
            <a:spLocks noGrp="1"/>
          </p:cNvSpPr>
          <p:nvPr>
            <p:ph idx="1"/>
          </p:nvPr>
        </p:nvSpPr>
        <p:spPr/>
        <p:txBody>
          <a:bodyPr/>
          <a:lstStyle/>
          <a:p>
            <a:r>
              <a:rPr lang="ru-RU" sz="18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Циклограмма может составляться </a:t>
            </a:r>
            <a:r>
              <a:rPr lang="ru-RU" sz="1800" b="1" kern="1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на учебный год, еженедельно, </a:t>
            </a:r>
            <a:r>
              <a:rPr lang="ru-RU" sz="18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а может на какой-то </a:t>
            </a:r>
            <a:r>
              <a:rPr lang="ru-RU" sz="1800" b="1" kern="1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период работы </a:t>
            </a:r>
            <a:r>
              <a:rPr lang="ru-RU" sz="18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(например, квартал). Каждый специалист выбирает тот вариант составления, который ему </a:t>
            </a:r>
            <a:r>
              <a:rPr lang="ru-RU" sz="1800" b="1" kern="12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удобен</a:t>
            </a:r>
          </a:p>
          <a:p>
            <a:pPr lvl="0" algn="just" fontAlgn="auto">
              <a:lnSpc>
                <a:spcPct val="107000"/>
              </a:lnSpc>
              <a:spcBef>
                <a:spcPts val="840"/>
              </a:spcBef>
              <a:spcAft>
                <a:spcPts val="840"/>
              </a:spcAft>
              <a:buNone/>
              <a:tabLst>
                <a:tab pos="457200" algn="l"/>
              </a:tabLst>
            </a:pPr>
            <a:r>
              <a:rPr lang="ru-RU" sz="2000" b="1" kern="1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Первая циклограмма, </a:t>
            </a:r>
            <a:r>
              <a:rPr lang="ru-RU" sz="20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как правило составляется на 1 месяц (сентябрь). Это тот период, когда в основном вся практическая деятельность направлена на проведение исследований с детьми.</a:t>
            </a:r>
            <a:endParaRPr lang="ru-RU" sz="2000" b="1" kern="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fontAlgn="auto">
              <a:lnSpc>
                <a:spcPct val="107000"/>
              </a:lnSpc>
              <a:spcBef>
                <a:spcPts val="840"/>
              </a:spcBef>
              <a:spcAft>
                <a:spcPts val="840"/>
              </a:spcAft>
              <a:buNone/>
              <a:tabLst>
                <a:tab pos="457200" algn="l"/>
              </a:tabLst>
            </a:pPr>
            <a:r>
              <a:rPr lang="ru-RU" sz="2000" b="1" kern="1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Вторая циклограмма </a:t>
            </a:r>
            <a:r>
              <a:rPr lang="ru-RU" sz="20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составляется на коррекционно-развивающий период, когда уже сформированы целевые группы и выделены дети для оказания им адресной психологической помощи.</a:t>
            </a:r>
            <a:endParaRPr lang="ru-RU" sz="2000" b="1" kern="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fontAlgn="auto">
              <a:lnSpc>
                <a:spcPct val="107000"/>
              </a:lnSpc>
              <a:spcBef>
                <a:spcPts val="840"/>
              </a:spcBef>
              <a:spcAft>
                <a:spcPts val="840"/>
              </a:spcAft>
              <a:buNone/>
              <a:tabLst>
                <a:tab pos="457200" algn="l"/>
              </a:tabLst>
            </a:pPr>
            <a:r>
              <a:rPr lang="ru-RU" sz="2000" b="1" kern="1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Третья циклограмма </a:t>
            </a:r>
            <a:r>
              <a:rPr lang="ru-RU" sz="20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приходится на май, когда проводится итоговый мониторинг.</a:t>
            </a:r>
            <a:endParaRPr lang="ru-RU" sz="2000" b="1" kern="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5343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000" dirty="0" smtClean="0"/>
              <a:t>При составлении циклограммы руководствуемся:</a:t>
            </a:r>
            <a:r>
              <a:rPr lang="ru-RU" sz="4000" dirty="0" smtClean="0"/>
              <a:t> </a:t>
            </a:r>
            <a:endParaRPr lang="ru-RU" sz="4000" dirty="0"/>
          </a:p>
        </p:txBody>
      </p:sp>
      <p:sp>
        <p:nvSpPr>
          <p:cNvPr id="3" name="Объект 2"/>
          <p:cNvSpPr>
            <a:spLocks noGrp="1"/>
          </p:cNvSpPr>
          <p:nvPr>
            <p:ph idx="1"/>
          </p:nvPr>
        </p:nvSpPr>
        <p:spPr>
          <a:xfrm>
            <a:off x="323528" y="1557338"/>
            <a:ext cx="8569647" cy="5112022"/>
          </a:xfrm>
        </p:spPr>
        <p:txBody>
          <a:bodyPr/>
          <a:lstStyle/>
          <a:p>
            <a:pPr lvl="0" algn="just" fontAlgn="auto">
              <a:lnSpc>
                <a:spcPct val="107000"/>
              </a:lnSpc>
              <a:spcBef>
                <a:spcPts val="0"/>
              </a:spcBef>
              <a:spcAft>
                <a:spcPts val="800"/>
              </a:spcAft>
              <a:buSzPts val="1000"/>
              <a:buFont typeface="Wingdings" pitchFamily="2" charset="2"/>
              <a:buChar char="Ø"/>
              <a:tabLst>
                <a:tab pos="457200" algn="l"/>
              </a:tabLst>
            </a:pPr>
            <a:r>
              <a:rPr lang="ru-RU" sz="1800" u="sng" kern="1200" dirty="0">
                <a:ln w="0"/>
                <a:solidFill>
                  <a:srgbClr val="C00000"/>
                </a:solidFill>
                <a:effectLst>
                  <a:outerShdw blurRad="38100" dist="19050" dir="2700000" algn="tl" rotWithShape="0">
                    <a:prstClr val="black">
                      <a:alpha val="40000"/>
                    </a:prstClr>
                  </a:outerShdw>
                </a:effectLst>
                <a:latin typeface="Times New Roman" panose="02020603050405020304" pitchFamily="18" charset="0"/>
                <a:ea typeface="Times New Roman" panose="02020603050405020304" pitchFamily="18" charset="0"/>
                <a:cs typeface="Times New Roman" panose="02020603050405020304" pitchFamily="18" charset="0"/>
                <a:hlinkClick r:id="rId2"/>
              </a:rPr>
              <a:t>Приказ </a:t>
            </a:r>
            <a:r>
              <a:rPr lang="ru-RU" sz="1800" u="sng" kern="1200" dirty="0" err="1">
                <a:ln w="0"/>
                <a:solidFill>
                  <a:srgbClr val="C00000"/>
                </a:solidFill>
                <a:effectLst>
                  <a:outerShdw blurRad="38100" dist="19050" dir="2700000" algn="tl" rotWithShape="0">
                    <a:prstClr val="black">
                      <a:alpha val="40000"/>
                    </a:prstClr>
                  </a:outerShdw>
                </a:effectLst>
                <a:latin typeface="Times New Roman" panose="02020603050405020304" pitchFamily="18" charset="0"/>
                <a:ea typeface="Times New Roman" panose="02020603050405020304" pitchFamily="18" charset="0"/>
                <a:cs typeface="Times New Roman" panose="02020603050405020304" pitchFamily="18" charset="0"/>
                <a:hlinkClick r:id="rId2"/>
              </a:rPr>
              <a:t>Минобрнауки</a:t>
            </a:r>
            <a:r>
              <a:rPr lang="ru-RU" sz="1800" u="sng" kern="1200" dirty="0">
                <a:ln w="0"/>
                <a:solidFill>
                  <a:srgbClr val="C00000"/>
                </a:solidFill>
                <a:effectLst>
                  <a:outerShdw blurRad="38100" dist="19050" dir="2700000" algn="tl" rotWithShape="0">
                    <a:prstClr val="black">
                      <a:alpha val="40000"/>
                    </a:prstClr>
                  </a:outerShdw>
                </a:effectLst>
                <a:latin typeface="Times New Roman" panose="02020603050405020304" pitchFamily="18" charset="0"/>
                <a:ea typeface="Times New Roman" panose="02020603050405020304" pitchFamily="18" charset="0"/>
                <a:cs typeface="Times New Roman" panose="02020603050405020304" pitchFamily="18" charset="0"/>
                <a:hlinkClick r:id="rId2"/>
              </a:rPr>
              <a:t> России от 11.05.2016 N 536 «Об утверждении особенностей режима рабочего времени и времени отдыха педагогических и иных работников организаций, осуществляющих образовательную деятельность</a:t>
            </a:r>
            <a:r>
              <a:rPr lang="ru-RU" sz="1800" u="sng" kern="1200" dirty="0" smtClean="0">
                <a:ln w="0"/>
                <a:solidFill>
                  <a:srgbClr val="C00000"/>
                </a:solidFill>
                <a:effectLst>
                  <a:outerShdw blurRad="38100" dist="19050" dir="2700000" algn="tl" rotWithShape="0">
                    <a:prstClr val="black">
                      <a:alpha val="40000"/>
                    </a:prstClr>
                  </a:outerShdw>
                </a:effectLst>
                <a:latin typeface="Times New Roman" panose="02020603050405020304" pitchFamily="18" charset="0"/>
                <a:ea typeface="Times New Roman" panose="02020603050405020304" pitchFamily="18" charset="0"/>
                <a:cs typeface="Times New Roman" panose="02020603050405020304" pitchFamily="18" charset="0"/>
                <a:hlinkClick r:id="rId2"/>
              </a:rPr>
              <a:t>»</a:t>
            </a:r>
            <a:endParaRPr lang="ru-RU" sz="1800" kern="1200" dirty="0">
              <a:ln w="0"/>
              <a:solidFill>
                <a:srgbClr val="C00000"/>
              </a:solidFill>
              <a:effectLst>
                <a:outerShdw blurRad="38100" dist="19050" dir="2700000" algn="tl" rotWithShape="0">
                  <a:prstClr val="black">
                    <a:alpha val="40000"/>
                  </a:prst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fontAlgn="auto">
              <a:spcBef>
                <a:spcPts val="0"/>
              </a:spcBef>
              <a:spcAft>
                <a:spcPts val="0"/>
              </a:spcAft>
              <a:buNone/>
            </a:pPr>
            <a:r>
              <a:rPr lang="ru-RU" sz="1400" b="1" kern="1200" dirty="0">
                <a:solidFill>
                  <a:srgbClr val="FF0000"/>
                </a:solidFill>
                <a:latin typeface="Trebuchet MS"/>
              </a:rPr>
              <a:t>В приказе № 536 в пункте 8.1. говорится:</a:t>
            </a:r>
          </a:p>
          <a:p>
            <a:pPr marL="0" lvl="0" indent="0" fontAlgn="auto">
              <a:spcBef>
                <a:spcPts val="0"/>
              </a:spcBef>
              <a:spcAft>
                <a:spcPts val="0"/>
              </a:spcAft>
              <a:buNone/>
            </a:pPr>
            <a:r>
              <a:rPr lang="ru-RU" sz="1400" b="1" kern="1200" dirty="0">
                <a:solidFill>
                  <a:prstClr val="black"/>
                </a:solidFill>
                <a:latin typeface="Trebuchet MS"/>
              </a:rPr>
              <a:t>«Режим рабочего времени педагогов-психологов в пределах 36-часовой рабочей недели регулируется правилами внутреннего трудового распорядка организации с учетом: выполнения индивидуальной и групповой консультативной работы с участниками образовательного процесса в пределах не менее половины недельной продолжительности их рабочего времени; подготовки к индивидуальной и групповой консультативной работе с участниками образовательного процесса, обработки, анализа и обобщения полученных результатов консультативной работы, заполнения отчетной документации. …» (пункт 8.1.)</a:t>
            </a:r>
            <a:endParaRPr lang="ru-RU" sz="1400" kern="12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lvl="0" algn="just" fontAlgn="auto">
              <a:lnSpc>
                <a:spcPct val="107000"/>
              </a:lnSpc>
              <a:spcBef>
                <a:spcPts val="0"/>
              </a:spcBef>
              <a:spcAft>
                <a:spcPts val="800"/>
              </a:spcAft>
              <a:buSzPts val="1000"/>
              <a:buFont typeface="Wingdings" pitchFamily="2" charset="2"/>
              <a:buChar char="Ø"/>
              <a:tabLst>
                <a:tab pos="457200" algn="l"/>
              </a:tabLst>
            </a:pPr>
            <a:r>
              <a:rPr lang="ru-RU" sz="2000"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Постановление Главного государственного санитарного врача РФ от 28.01.2021 N 2 «Об утверждении санитарных правил и норм СанПиН 1.2.3685-21 «Гигиенические нормативы и требования к обеспечению безопасности и (или) безвредности для человека факторов среды обитания» (раздел VI).</a:t>
            </a:r>
            <a:endParaRPr lang="ru-RU" sz="2000" kern="1200" dirty="0">
              <a:solidFill>
                <a:srgbClr val="333333"/>
              </a:solidFill>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975592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4000" dirty="0"/>
              <a:t>Циклограмма</a:t>
            </a:r>
            <a:endParaRPr lang="ru-RU" dirty="0"/>
          </a:p>
        </p:txBody>
      </p:sp>
      <p:sp>
        <p:nvSpPr>
          <p:cNvPr id="3" name="Объект 2"/>
          <p:cNvSpPr>
            <a:spLocks noGrp="1"/>
          </p:cNvSpPr>
          <p:nvPr>
            <p:ph idx="1"/>
          </p:nvPr>
        </p:nvSpPr>
        <p:spPr>
          <a:xfrm>
            <a:off x="323528" y="1412776"/>
            <a:ext cx="8640960" cy="5040560"/>
          </a:xfrm>
        </p:spPr>
        <p:txBody>
          <a:bodyPr/>
          <a:lstStyle/>
          <a:p>
            <a:pPr marL="0" lvl="0" indent="0" algn="ctr" fontAlgn="auto">
              <a:lnSpc>
                <a:spcPct val="107000"/>
              </a:lnSpc>
              <a:spcBef>
                <a:spcPts val="0"/>
              </a:spcBef>
              <a:spcAft>
                <a:spcPts val="2040"/>
              </a:spcAft>
              <a:buNone/>
            </a:pPr>
            <a:r>
              <a:rPr lang="ru-RU" sz="2000" b="1" kern="1200" dirty="0">
                <a:solidFill>
                  <a:srgbClr val="FF0000"/>
                </a:solidFill>
                <a:latin typeface="Times New Roman" panose="02020603050405020304" pitchFamily="18" charset="0"/>
                <a:ea typeface="Times New Roman" panose="02020603050405020304" pitchFamily="18" charset="0"/>
              </a:rPr>
              <a:t>Самым сложным является распределение 18 часов работы (на 1 ставку) с участниками образовательных </a:t>
            </a:r>
            <a:r>
              <a:rPr lang="ru-RU" sz="2000" b="1" kern="1200" dirty="0" smtClean="0">
                <a:solidFill>
                  <a:srgbClr val="FF0000"/>
                </a:solidFill>
                <a:latin typeface="Times New Roman" panose="02020603050405020304" pitchFamily="18" charset="0"/>
                <a:ea typeface="Times New Roman" panose="02020603050405020304" pitchFamily="18" charset="0"/>
              </a:rPr>
              <a:t>отношений</a:t>
            </a:r>
          </a:p>
          <a:p>
            <a:pPr lvl="0" algn="just" fontAlgn="auto">
              <a:lnSpc>
                <a:spcPct val="107000"/>
              </a:lnSpc>
              <a:spcBef>
                <a:spcPts val="0"/>
              </a:spcBef>
              <a:spcAft>
                <a:spcPts val="2040"/>
              </a:spcAft>
              <a:buFont typeface="Wingdings" pitchFamily="2" charset="2"/>
              <a:buChar char="Ø"/>
            </a:pPr>
            <a:r>
              <a:rPr lang="ru-RU" sz="2000" b="1" kern="1200" dirty="0" smtClean="0">
                <a:solidFill>
                  <a:srgbClr val="333333"/>
                </a:solidFill>
                <a:latin typeface="Times New Roman" panose="02020603050405020304" pitchFamily="18" charset="0"/>
                <a:ea typeface="Times New Roman" panose="02020603050405020304" pitchFamily="18" charset="0"/>
              </a:rPr>
              <a:t>в </a:t>
            </a:r>
            <a:r>
              <a:rPr lang="ru-RU" sz="2000" b="1" kern="1200" dirty="0">
                <a:solidFill>
                  <a:srgbClr val="333333"/>
                </a:solidFill>
                <a:latin typeface="Times New Roman" panose="02020603050405020304" pitchFamily="18" charset="0"/>
                <a:ea typeface="Times New Roman" panose="02020603050405020304" pitchFamily="18" charset="0"/>
              </a:rPr>
              <a:t>неделю 2 часа отводится на работу с педагогами и 2 часа на работу с родителями. Остальные 14 часов работы отводятся на работу с </a:t>
            </a:r>
            <a:r>
              <a:rPr lang="ru-RU" sz="2000" b="1" kern="1200" dirty="0" smtClean="0">
                <a:solidFill>
                  <a:srgbClr val="333333"/>
                </a:solidFill>
                <a:latin typeface="Times New Roman" panose="02020603050405020304" pitchFamily="18" charset="0"/>
                <a:ea typeface="Times New Roman" panose="02020603050405020304" pitchFamily="18" charset="0"/>
              </a:rPr>
              <a:t>детьми</a:t>
            </a:r>
          </a:p>
          <a:p>
            <a:pPr lvl="0" algn="just" fontAlgn="auto">
              <a:lnSpc>
                <a:spcPct val="107000"/>
              </a:lnSpc>
              <a:spcBef>
                <a:spcPts val="0"/>
              </a:spcBef>
              <a:spcAft>
                <a:spcPts val="2040"/>
              </a:spcAft>
              <a:buFont typeface="Wingdings" pitchFamily="2" charset="2"/>
              <a:buChar char="Ø"/>
            </a:pPr>
            <a:r>
              <a:rPr lang="ru-RU" sz="2000" b="1" kern="12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a:t>
            </a:r>
            <a:r>
              <a:rPr lang="ru-RU" sz="20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циклограмме работа с родителями планируется на 2 половину дня. В это время, как правило, удобно проводить семинары, тренинги, консультации для родителей, родительские </a:t>
            </a:r>
            <a:r>
              <a:rPr lang="ru-RU" sz="2000" b="1" kern="12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собрания…..</a:t>
            </a:r>
          </a:p>
          <a:p>
            <a:pPr lvl="0" algn="just" fontAlgn="auto">
              <a:lnSpc>
                <a:spcPct val="107000"/>
              </a:lnSpc>
              <a:spcBef>
                <a:spcPts val="0"/>
              </a:spcBef>
              <a:spcAft>
                <a:spcPts val="2040"/>
              </a:spcAft>
              <a:buFont typeface="Wingdings" pitchFamily="2" charset="2"/>
              <a:buChar char="Ø"/>
            </a:pPr>
            <a:r>
              <a:rPr lang="ru-RU" sz="2000" b="1" kern="12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работа </a:t>
            </a:r>
            <a:r>
              <a:rPr lang="ru-RU" sz="20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 педагогами планируется на период времени с 13.00 до 15.00. Это связано с тем, что в это время у детей тихий час и у педагогов есть возможность участвовать в мероприятиях, проводимых психологом.</a:t>
            </a:r>
            <a:endParaRPr lang="ru-RU" sz="2000" b="1" kern="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fontAlgn="auto">
              <a:lnSpc>
                <a:spcPct val="107000"/>
              </a:lnSpc>
              <a:spcBef>
                <a:spcPts val="0"/>
              </a:spcBef>
              <a:spcAft>
                <a:spcPts val="2040"/>
              </a:spcAft>
              <a:buFont typeface="Wingdings" pitchFamily="2" charset="2"/>
              <a:buChar char="Ø"/>
            </a:pPr>
            <a:endParaRPr lang="ru-RU" sz="2000" b="1" kern="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342017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4000" dirty="0"/>
              <a:t>Циклограмма</a:t>
            </a:r>
            <a:endParaRPr lang="ru-RU" dirty="0"/>
          </a:p>
        </p:txBody>
      </p:sp>
      <p:sp>
        <p:nvSpPr>
          <p:cNvPr id="3" name="Объект 2"/>
          <p:cNvSpPr>
            <a:spLocks noGrp="1"/>
          </p:cNvSpPr>
          <p:nvPr>
            <p:ph idx="1"/>
          </p:nvPr>
        </p:nvSpPr>
        <p:spPr>
          <a:xfrm>
            <a:off x="323528" y="1412776"/>
            <a:ext cx="8640960" cy="5040560"/>
          </a:xfrm>
        </p:spPr>
        <p:txBody>
          <a:bodyPr/>
          <a:lstStyle/>
          <a:p>
            <a:pPr marL="0" lvl="0" indent="0" algn="just" fontAlgn="auto">
              <a:lnSpc>
                <a:spcPct val="107000"/>
              </a:lnSpc>
              <a:spcBef>
                <a:spcPts val="0"/>
              </a:spcBef>
              <a:spcAft>
                <a:spcPts val="2040"/>
              </a:spcAft>
              <a:buNone/>
            </a:pPr>
            <a:r>
              <a:rPr lang="ru-RU" sz="2000" b="1" kern="12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Самым проблематичным, </a:t>
            </a:r>
            <a:r>
              <a:rPr lang="ru-RU" sz="2000" b="1" kern="1200"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является </a:t>
            </a:r>
            <a:r>
              <a:rPr lang="ru-RU" sz="2000" b="1" kern="12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распределение времени на работу с детьми. </a:t>
            </a:r>
            <a:r>
              <a:rPr lang="ru-RU" sz="2000" b="1" kern="1200"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Это </a:t>
            </a:r>
            <a:r>
              <a:rPr lang="ru-RU" sz="2000" b="1" kern="12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связано с тем, что педагог-психолог в детском саду не является профилирующим специалистом, поэтому в сетку занятий не вносятся занятия с педагогом-психологом, поскольку количество общих занятий не может превышать нормы СанПиН 1.2.3685-21</a:t>
            </a:r>
            <a:r>
              <a:rPr lang="ru-RU" sz="2000" b="1" kern="1200"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fontAlgn="auto">
              <a:lnSpc>
                <a:spcPct val="107000"/>
              </a:lnSpc>
              <a:spcBef>
                <a:spcPts val="0"/>
              </a:spcBef>
              <a:spcAft>
                <a:spcPts val="2040"/>
              </a:spcAft>
              <a:buNone/>
            </a:pPr>
            <a:r>
              <a:rPr lang="ru-RU" sz="20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Исходя из этого самым продуктивным временем для работы психолога с детьми являются </a:t>
            </a:r>
            <a:r>
              <a:rPr lang="ru-RU" sz="2000" b="1" kern="12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промежутки времени:</a:t>
            </a:r>
            <a:endParaRPr lang="ru-RU" sz="2000" b="1" kern="1200" dirty="0">
              <a:solidFill>
                <a:srgbClr val="C00000"/>
              </a:solidFill>
              <a:latin typeface="Calibri" panose="020F0502020204030204" pitchFamily="34" charset="0"/>
              <a:ea typeface="Calibri" panose="020F0502020204030204" pitchFamily="34" charset="0"/>
              <a:cs typeface="Times New Roman" panose="02020603050405020304" pitchFamily="18" charset="0"/>
            </a:endParaRPr>
          </a:p>
          <a:p>
            <a:pPr lvl="0" fontAlgn="auto">
              <a:lnSpc>
                <a:spcPct val="107000"/>
              </a:lnSpc>
              <a:spcBef>
                <a:spcPts val="0"/>
              </a:spcBef>
              <a:spcAft>
                <a:spcPts val="800"/>
              </a:spcAft>
              <a:buSzPts val="1000"/>
              <a:buFont typeface="Symbol" panose="05050102010706020507" pitchFamily="18" charset="2"/>
              <a:buChar char=""/>
              <a:tabLst>
                <a:tab pos="457200" algn="l"/>
              </a:tabLst>
            </a:pPr>
            <a:r>
              <a:rPr lang="ru-RU" sz="2000" b="1" kern="12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в первую половину дня: </a:t>
            </a:r>
            <a:r>
              <a:rPr lang="ru-RU" sz="20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 8.00 до 9.00 и с 11.00 до 12.00. В это время можно планировать индивидуальную работу с детьми, проводить диагностику; </a:t>
            </a:r>
            <a:endParaRPr lang="ru-RU" sz="2000" b="1" kern="1200" dirty="0">
              <a:solidFill>
                <a:srgbClr val="333333"/>
              </a:solidFill>
              <a:latin typeface="Calibri" panose="020F0502020204030204" pitchFamily="34" charset="0"/>
              <a:ea typeface="Calibri" panose="020F0502020204030204" pitchFamily="34" charset="0"/>
              <a:cs typeface="Times New Roman" panose="02020603050405020304" pitchFamily="18" charset="0"/>
            </a:endParaRPr>
          </a:p>
          <a:p>
            <a:pPr lvl="0" fontAlgn="auto">
              <a:lnSpc>
                <a:spcPct val="107000"/>
              </a:lnSpc>
              <a:spcBef>
                <a:spcPts val="0"/>
              </a:spcBef>
              <a:spcAft>
                <a:spcPts val="800"/>
              </a:spcAft>
              <a:buSzPts val="1000"/>
              <a:buFont typeface="Symbol" panose="05050102010706020507" pitchFamily="18" charset="2"/>
              <a:buChar char=""/>
              <a:tabLst>
                <a:tab pos="457200" algn="l"/>
              </a:tabLst>
            </a:pPr>
            <a:r>
              <a:rPr lang="ru-RU" sz="2000" b="1" kern="12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во вторую половину дня </a:t>
            </a:r>
            <a:r>
              <a:rPr lang="ru-RU" sz="20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для планирования работы педагога-психолога с детьми подойдёт промежуток времени с 15.00 до 17.00. В это время удобно проводить групповые занятия с детьми.</a:t>
            </a:r>
            <a:endParaRPr lang="ru-RU" sz="2000" b="1" kern="1200" dirty="0">
              <a:solidFill>
                <a:srgbClr val="333333"/>
              </a:solidFill>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891044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4000" dirty="0"/>
              <a:t>Циклограмма</a:t>
            </a:r>
            <a:endParaRPr lang="ru-RU" dirty="0"/>
          </a:p>
        </p:txBody>
      </p:sp>
      <p:sp>
        <p:nvSpPr>
          <p:cNvPr id="3" name="Объект 2"/>
          <p:cNvSpPr>
            <a:spLocks noGrp="1"/>
          </p:cNvSpPr>
          <p:nvPr>
            <p:ph idx="1"/>
          </p:nvPr>
        </p:nvSpPr>
        <p:spPr>
          <a:xfrm>
            <a:off x="323528" y="1412776"/>
            <a:ext cx="8640960" cy="5040560"/>
          </a:xfrm>
        </p:spPr>
        <p:txBody>
          <a:bodyPr/>
          <a:lstStyle/>
          <a:p>
            <a:pPr marL="0" lvl="0" indent="0" algn="just" fontAlgn="auto">
              <a:lnSpc>
                <a:spcPct val="107000"/>
              </a:lnSpc>
              <a:spcBef>
                <a:spcPts val="0"/>
              </a:spcBef>
              <a:spcAft>
                <a:spcPts val="2040"/>
              </a:spcAft>
              <a:buNone/>
            </a:pPr>
            <a:r>
              <a:rPr lang="ru-RU" sz="24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Если составить график работы таким образом, </a:t>
            </a:r>
            <a:r>
              <a:rPr lang="ru-RU" sz="2400" b="1" kern="12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то </a:t>
            </a:r>
            <a:r>
              <a:rPr lang="ru-RU" sz="24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психолог будет работать 3 дня в первую половину дня и 2 дня во вторую половину дня. </a:t>
            </a:r>
          </a:p>
          <a:p>
            <a:pPr marL="0" lvl="0" indent="0" algn="just" fontAlgn="auto">
              <a:lnSpc>
                <a:spcPct val="107000"/>
              </a:lnSpc>
              <a:spcBef>
                <a:spcPts val="0"/>
              </a:spcBef>
              <a:spcAft>
                <a:spcPts val="2040"/>
              </a:spcAft>
              <a:buNone/>
            </a:pPr>
            <a:r>
              <a:rPr lang="ru-RU" sz="24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То с учётом представленных выше рекомендаций по распределению времени работы с участниками образовательных отношений у педагога-психолога </a:t>
            </a:r>
            <a:r>
              <a:rPr lang="ru-RU" sz="2400" b="1" kern="1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уйдет 2 часа на работу с родителями, 2 часа на работу с педагогами, 10 часов на работу с детьми.</a:t>
            </a:r>
            <a:r>
              <a:rPr lang="ru-RU" sz="24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p>
          <a:p>
            <a:pPr marL="0" lvl="0" indent="0" algn="just" fontAlgn="auto">
              <a:lnSpc>
                <a:spcPct val="107000"/>
              </a:lnSpc>
              <a:spcBef>
                <a:spcPts val="0"/>
              </a:spcBef>
              <a:spcAft>
                <a:spcPts val="2040"/>
              </a:spcAft>
              <a:buNone/>
            </a:pPr>
            <a:r>
              <a:rPr lang="ru-RU" sz="24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Из 18 часов нами будет потрачено 14 часов работы.</a:t>
            </a:r>
          </a:p>
          <a:p>
            <a:pPr marL="0" lvl="0" indent="0" algn="just" fontAlgn="auto">
              <a:lnSpc>
                <a:spcPct val="107000"/>
              </a:lnSpc>
              <a:spcBef>
                <a:spcPts val="0"/>
              </a:spcBef>
              <a:spcAft>
                <a:spcPts val="2040"/>
              </a:spcAft>
              <a:buNone/>
            </a:pPr>
            <a:r>
              <a:rPr lang="ru-RU" sz="24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Где же взять ещё 4 часа на работу с детьми? </a:t>
            </a:r>
            <a:endParaRPr lang="ru-RU" sz="2400" b="1" kern="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1058498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4000" dirty="0"/>
              <a:t>Циклограмма</a:t>
            </a:r>
            <a:endParaRPr lang="ru-RU" dirty="0"/>
          </a:p>
        </p:txBody>
      </p:sp>
      <p:sp>
        <p:nvSpPr>
          <p:cNvPr id="3" name="Объект 2"/>
          <p:cNvSpPr>
            <a:spLocks noGrp="1"/>
          </p:cNvSpPr>
          <p:nvPr>
            <p:ph idx="1"/>
          </p:nvPr>
        </p:nvSpPr>
        <p:spPr>
          <a:xfrm>
            <a:off x="323528" y="1412776"/>
            <a:ext cx="8640960" cy="5040560"/>
          </a:xfrm>
        </p:spPr>
        <p:txBody>
          <a:bodyPr/>
          <a:lstStyle/>
          <a:p>
            <a:pPr marL="0" lvl="0" indent="0" algn="just" fontAlgn="auto">
              <a:lnSpc>
                <a:spcPct val="107000"/>
              </a:lnSpc>
              <a:spcBef>
                <a:spcPts val="0"/>
              </a:spcBef>
              <a:spcAft>
                <a:spcPts val="2040"/>
              </a:spcAft>
              <a:buNone/>
            </a:pPr>
            <a:r>
              <a:rPr lang="ru-RU" sz="24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Для этого идеально подойдут часы в первую половину дня, когда другие педагоги проводят свои занятия. В это время можно проводить наблюдение за детьми, оказывать помощь педагогам во взаимодействии с детьми, организовывать совместные занятия психолога с воспитателями и другими специалистами. </a:t>
            </a:r>
            <a:endParaRPr lang="ru-RU" sz="2400" b="1" kern="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algn="just" fontAlgn="auto">
              <a:lnSpc>
                <a:spcPct val="107000"/>
              </a:lnSpc>
              <a:spcBef>
                <a:spcPts val="0"/>
              </a:spcBef>
              <a:spcAft>
                <a:spcPts val="800"/>
              </a:spcAft>
              <a:buNone/>
            </a:pPr>
            <a:r>
              <a:rPr lang="ru-RU" sz="2400" b="1" kern="1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Оставшиеся 18 часов в циклограмме работы педагога-психолога отводится на организационно-методическую работу, участие в методических объединениях психологов, повышение своей квалификации и т.д. </a:t>
            </a:r>
            <a:endParaRPr lang="ru-RU" sz="2400" b="1" kern="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1287987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fontAlgn="auto">
              <a:lnSpc>
                <a:spcPct val="107000"/>
              </a:lnSpc>
              <a:spcBef>
                <a:spcPts val="0"/>
              </a:spcBef>
              <a:spcAft>
                <a:spcPts val="2040"/>
              </a:spcAft>
            </a:pPr>
            <a:r>
              <a:rPr lang="ru-RU" sz="3200" kern="1200" dirty="0" smtClean="0">
                <a:solidFill>
                  <a:srgbClr val="C00000"/>
                </a:solidFill>
                <a:latin typeface="Helvetica" panose="020B0604020202020204" pitchFamily="34" charset="0"/>
                <a:ea typeface="Times New Roman" panose="02020603050405020304" pitchFamily="18" charset="0"/>
                <a:cs typeface="Times New Roman" panose="02020603050405020304" pitchFamily="18" charset="0"/>
              </a:rPr>
              <a:t>Когда педагогу-психологу работать с воспитанниками…..</a:t>
            </a:r>
            <a:endParaRPr lang="ru-RU" sz="3200" b="0" kern="1200" dirty="0">
              <a:solidFill>
                <a:srgbClr val="C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Объект 2"/>
          <p:cNvSpPr>
            <a:spLocks noGrp="1"/>
          </p:cNvSpPr>
          <p:nvPr>
            <p:ph idx="1"/>
          </p:nvPr>
        </p:nvSpPr>
        <p:spPr>
          <a:xfrm>
            <a:off x="323528" y="1412776"/>
            <a:ext cx="8640960" cy="5040560"/>
          </a:xfrm>
        </p:spPr>
        <p:txBody>
          <a:bodyPr/>
          <a:lstStyle/>
          <a:p>
            <a:pPr marL="0" lvl="0" indent="0" algn="just" fontAlgn="auto">
              <a:spcBef>
                <a:spcPts val="0"/>
              </a:spcBef>
              <a:spcAft>
                <a:spcPts val="2040"/>
              </a:spcAft>
              <a:buNone/>
            </a:pPr>
            <a:r>
              <a:rPr lang="ru-RU" sz="1800" b="1" kern="1200" dirty="0">
                <a:solidFill>
                  <a:srgbClr val="C00000"/>
                </a:solidFill>
                <a:latin typeface="Times New Roman" panose="02020603050405020304" pitchFamily="18" charset="0"/>
                <a:ea typeface="Times New Roman" panose="02020603050405020304" pitchFamily="18" charset="0"/>
              </a:rPr>
              <a:t>Возникает вопрос. Когда же тогда брать детей на занятия</a:t>
            </a:r>
            <a:r>
              <a:rPr lang="ru-RU" sz="1800" b="1" kern="1200" dirty="0" smtClean="0">
                <a:solidFill>
                  <a:srgbClr val="C00000"/>
                </a:solidFill>
                <a:latin typeface="Times New Roman" panose="02020603050405020304" pitchFamily="18" charset="0"/>
                <a:ea typeface="Times New Roman" panose="02020603050405020304" pitchFamily="18" charset="0"/>
              </a:rPr>
              <a:t>?</a:t>
            </a:r>
          </a:p>
          <a:p>
            <a:pPr marL="0" lvl="0" indent="0" algn="just" fontAlgn="auto">
              <a:spcBef>
                <a:spcPts val="0"/>
              </a:spcBef>
              <a:spcAft>
                <a:spcPts val="2040"/>
              </a:spcAft>
              <a:buNone/>
            </a:pPr>
            <a:r>
              <a:rPr lang="ru-RU" sz="1800" b="1" kern="1200" dirty="0" smtClean="0">
                <a:solidFill>
                  <a:srgbClr val="C00000"/>
                </a:solidFill>
                <a:latin typeface="Times New Roman" panose="02020603050405020304" pitchFamily="18" charset="0"/>
                <a:ea typeface="Times New Roman" panose="02020603050405020304" pitchFamily="18" charset="0"/>
              </a:rPr>
              <a:t> </a:t>
            </a:r>
            <a:r>
              <a:rPr lang="ru-RU" sz="1800" kern="1200" dirty="0">
                <a:solidFill>
                  <a:srgbClr val="333333"/>
                </a:solidFill>
                <a:latin typeface="Times New Roman" panose="02020603050405020304" pitchFamily="18" charset="0"/>
                <a:ea typeface="Times New Roman" panose="02020603050405020304" pitchFamily="18" charset="0"/>
              </a:rPr>
              <a:t>В соответствии с новыми </a:t>
            </a:r>
            <a:r>
              <a:rPr lang="ru-RU" sz="1800" kern="1200" dirty="0" err="1">
                <a:solidFill>
                  <a:srgbClr val="333333"/>
                </a:solidFill>
                <a:latin typeface="Times New Roman" panose="02020603050405020304" pitchFamily="18" charset="0"/>
                <a:ea typeface="Times New Roman" panose="02020603050405020304" pitchFamily="18" charset="0"/>
              </a:rPr>
              <a:t>СанПинами</a:t>
            </a:r>
            <a:r>
              <a:rPr lang="ru-RU" sz="1800" kern="1200" dirty="0">
                <a:solidFill>
                  <a:srgbClr val="333333"/>
                </a:solidFill>
                <a:latin typeface="Times New Roman" panose="02020603050405020304" pitchFamily="18" charset="0"/>
                <a:ea typeface="Times New Roman" panose="02020603050405020304" pitchFamily="18" charset="0"/>
              </a:rPr>
              <a:t> самим продуктивным </a:t>
            </a:r>
            <a:r>
              <a:rPr lang="ru-RU" sz="1800" b="1" kern="1200" dirty="0">
                <a:solidFill>
                  <a:srgbClr val="333333"/>
                </a:solidFill>
                <a:latin typeface="Times New Roman" panose="02020603050405020304" pitchFamily="18" charset="0"/>
                <a:ea typeface="Times New Roman" panose="02020603050405020304" pitchFamily="18" charset="0"/>
              </a:rPr>
              <a:t>временем для нас в работе с детьми являются следующие промежутки времени: с 8:00 до 9:00 и с 11:00 до 12:00, а также вторая половина дня, когда образовательной деятельности нет</a:t>
            </a:r>
            <a:r>
              <a:rPr lang="ru-RU" sz="1800" b="1" kern="1200" dirty="0" smtClean="0">
                <a:solidFill>
                  <a:srgbClr val="333333"/>
                </a:solidFill>
                <a:latin typeface="Times New Roman" panose="02020603050405020304" pitchFamily="18" charset="0"/>
                <a:ea typeface="Times New Roman" panose="02020603050405020304" pitchFamily="18" charset="0"/>
              </a:rPr>
              <a:t>. На индивидуальную работу с 8.00 до 9.00, с прогулки детей брать НЕЛЬЗЯ, только если она более 3 часов. Групповые-вторая половина дня!</a:t>
            </a:r>
            <a:endParaRPr lang="ru-RU" sz="1800" kern="1200" dirty="0">
              <a:solidFill>
                <a:prstClr val="black"/>
              </a:solidFill>
              <a:latin typeface="Times New Roman" panose="02020603050405020304" pitchFamily="18" charset="0"/>
              <a:ea typeface="Times New Roman" panose="02020603050405020304" pitchFamily="18" charset="0"/>
            </a:endParaRPr>
          </a:p>
          <a:p>
            <a:pPr marL="0" lvl="0" indent="0" algn="just" fontAlgn="auto">
              <a:spcBef>
                <a:spcPts val="0"/>
              </a:spcBef>
              <a:spcAft>
                <a:spcPts val="2040"/>
              </a:spcAft>
              <a:buNone/>
            </a:pPr>
            <a:r>
              <a:rPr lang="ru-RU" sz="1600" b="1" kern="1200" dirty="0">
                <a:solidFill>
                  <a:srgbClr val="C00000"/>
                </a:solidFill>
                <a:latin typeface="Times New Roman" panose="02020603050405020304" pitchFamily="18" charset="0"/>
                <a:ea typeface="Times New Roman" panose="02020603050405020304" pitchFamily="18" charset="0"/>
              </a:rPr>
              <a:t>В противном случае за реализацию ООП не в полном объёме может быть наложен штраф на должностных лиц в размере от тридцати до пятидесяти тысяч рублей. </a:t>
            </a:r>
            <a:r>
              <a:rPr lang="ru-RU" sz="1600" b="1" i="1" kern="1200" dirty="0">
                <a:solidFill>
                  <a:srgbClr val="C00000"/>
                </a:solidFill>
                <a:latin typeface="Times New Roman" panose="02020603050405020304" pitchFamily="18" charset="0"/>
                <a:ea typeface="Times New Roman" panose="02020603050405020304" pitchFamily="18" charset="0"/>
              </a:rPr>
              <a:t>(КоАП РФ от 30.12.2001 г. № 195 — ФЗ Статья 19.30. «Нарушение требований к ведению образовательной деятельности и организации образовательного процесса»)</a:t>
            </a:r>
            <a:r>
              <a:rPr lang="ru-RU" sz="1600" b="1" kern="1200" dirty="0">
                <a:solidFill>
                  <a:srgbClr val="C00000"/>
                </a:solidFill>
                <a:latin typeface="Times New Roman" panose="02020603050405020304" pitchFamily="18" charset="0"/>
                <a:ea typeface="Times New Roman" panose="02020603050405020304" pitchFamily="18" charset="0"/>
              </a:rPr>
              <a:t>.</a:t>
            </a:r>
          </a:p>
          <a:p>
            <a:endParaRPr lang="ru-RU" dirty="0"/>
          </a:p>
        </p:txBody>
      </p:sp>
    </p:spTree>
    <p:extLst>
      <p:ext uri="{BB962C8B-B14F-4D97-AF65-F5344CB8AC3E}">
        <p14:creationId xmlns:p14="http://schemas.microsoft.com/office/powerpoint/2010/main" val="2653691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3042" y="188640"/>
            <a:ext cx="7250133" cy="1143000"/>
          </a:xfrm>
        </p:spPr>
        <p:txBody>
          <a:bodyPr/>
          <a:lstStyle/>
          <a:p>
            <a:pPr algn="ctr"/>
            <a:r>
              <a:rPr lang="ru-RU" sz="2800" dirty="0" smtClean="0"/>
              <a:t>Деятельность психолога  ДОУ </a:t>
            </a:r>
            <a:r>
              <a:rPr lang="ru-RU" sz="1600" dirty="0" smtClean="0"/>
              <a:t>регламентирована профессиональным стандартом «Педагог-психолог (психолог в сфере образования) </a:t>
            </a:r>
            <a:br>
              <a:rPr lang="ru-RU" sz="1600" dirty="0" smtClean="0"/>
            </a:br>
            <a:r>
              <a:rPr lang="ru-RU" sz="1200" dirty="0" smtClean="0">
                <a:solidFill>
                  <a:srgbClr val="FF0000"/>
                </a:solidFill>
              </a:rPr>
              <a:t>утверждён приказом Минтруда России от 24.07.2015г. №514н</a:t>
            </a:r>
            <a:endParaRPr lang="ru-RU" sz="1600" dirty="0"/>
          </a:p>
        </p:txBody>
      </p:sp>
      <p:sp>
        <p:nvSpPr>
          <p:cNvPr id="3" name="Содержимое 2"/>
          <p:cNvSpPr>
            <a:spLocks noGrp="1"/>
          </p:cNvSpPr>
          <p:nvPr>
            <p:ph idx="1"/>
          </p:nvPr>
        </p:nvSpPr>
        <p:spPr/>
        <p:txBody>
          <a:bodyPr/>
          <a:lstStyle/>
          <a:p>
            <a:pPr algn="ctr">
              <a:buNone/>
            </a:pPr>
            <a:r>
              <a:rPr lang="ru-RU" sz="2000" b="1" dirty="0" smtClean="0"/>
              <a:t>Отношение к педагогу-психологу разное: – от уважительного до пренебрежительного, от доверительного до отстранённого. Одни готовы полностью все заботы переложить на плечи психолога, другие, наоборот, не принимают психолога всерьёз. </a:t>
            </a:r>
          </a:p>
          <a:p>
            <a:pPr algn="ctr">
              <a:buNone/>
            </a:pPr>
            <a:r>
              <a:rPr lang="ru-RU" sz="2000" b="1" dirty="0" smtClean="0"/>
              <a:t>Педагоги-психологи, работающие в образовании, чаще всего сталкиваются с этими явлениями, поэтому необходимо построить свою работу так, чтобы примерить эти противоречивые точки зрения и найти приемлемый вариант сотрудничества со всеми участниками учебно-воспитательного процесса.</a:t>
            </a:r>
          </a:p>
          <a:p>
            <a:pPr>
              <a:buNone/>
            </a:pPr>
            <a:endParaRPr lang="ru-RU" sz="2400" dirty="0"/>
          </a:p>
        </p:txBody>
      </p:sp>
      <p:pic>
        <p:nvPicPr>
          <p:cNvPr id="5" name="Picture 2" descr="C:\Documents and Settings\user\Мои документы\Мои рисунки\studeren.jpg"/>
          <p:cNvPicPr>
            <a:picLocks noChangeAspect="1" noChangeArrowheads="1"/>
          </p:cNvPicPr>
          <p:nvPr/>
        </p:nvPicPr>
        <p:blipFill>
          <a:blip r:embed="rId2"/>
          <a:srcRect/>
          <a:stretch>
            <a:fillRect/>
          </a:stretch>
        </p:blipFill>
        <p:spPr bwMode="auto">
          <a:xfrm>
            <a:off x="0" y="4653136"/>
            <a:ext cx="2655791" cy="2018596"/>
          </a:xfrm>
          <a:prstGeom prst="rect">
            <a:avLst/>
          </a:prstGeom>
          <a:ln>
            <a:noFill/>
          </a:ln>
          <a:effectLst>
            <a:softEdge rad="112500"/>
          </a:effectLst>
        </p:spPr>
      </p:pic>
    </p:spTree>
    <p:extLst>
      <p:ext uri="{BB962C8B-B14F-4D97-AF65-F5344CB8AC3E}">
        <p14:creationId xmlns:p14="http://schemas.microsoft.com/office/powerpoint/2010/main" val="2137271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600" dirty="0" smtClean="0">
                <a:solidFill>
                  <a:srgbClr val="C00000"/>
                </a:solidFill>
              </a:rPr>
              <a:t>Отчётная документация</a:t>
            </a:r>
            <a:endParaRPr lang="ru-RU" sz="3600" dirty="0">
              <a:solidFill>
                <a:srgbClr val="C00000"/>
              </a:solidFill>
            </a:endParaRPr>
          </a:p>
        </p:txBody>
      </p:sp>
      <p:sp>
        <p:nvSpPr>
          <p:cNvPr id="3" name="Содержимое 2"/>
          <p:cNvSpPr>
            <a:spLocks noGrp="1"/>
          </p:cNvSpPr>
          <p:nvPr>
            <p:ph idx="1"/>
          </p:nvPr>
        </p:nvSpPr>
        <p:spPr>
          <a:xfrm>
            <a:off x="457200" y="1557338"/>
            <a:ext cx="8363272" cy="4392612"/>
          </a:xfrm>
        </p:spPr>
        <p:txBody>
          <a:bodyPr/>
          <a:lstStyle/>
          <a:p>
            <a:pPr marL="514350" indent="-514350">
              <a:buFont typeface="+mj-lt"/>
              <a:buAutoNum type="arabicPeriod"/>
            </a:pPr>
            <a:r>
              <a:rPr lang="ru-RU" sz="2400" b="1" dirty="0" smtClean="0"/>
              <a:t>Аналитико-статистический годовой отчёт о проделанной работе за год, месячный отчёт (по форме)</a:t>
            </a:r>
          </a:p>
          <a:p>
            <a:pPr marL="514350" indent="-514350">
              <a:buFont typeface="+mj-lt"/>
              <a:buAutoNum type="arabicPeriod"/>
            </a:pPr>
            <a:r>
              <a:rPr lang="ru-RU" sz="2400" b="1" dirty="0" smtClean="0"/>
              <a:t>Аналитические справки о работе (мониторинг УУД, адаптация)</a:t>
            </a:r>
          </a:p>
          <a:p>
            <a:pPr marL="514350" indent="-514350">
              <a:buFont typeface="+mj-lt"/>
              <a:buAutoNum type="arabicPeriod"/>
            </a:pPr>
            <a:r>
              <a:rPr lang="ru-RU" sz="2400" b="1" dirty="0" smtClean="0"/>
              <a:t>Оперативные информационные сообщения о состоянии, проблемах исследуемого вопроса</a:t>
            </a:r>
          </a:p>
          <a:p>
            <a:pPr marL="514350" indent="-514350">
              <a:buFont typeface="+mj-lt"/>
              <a:buAutoNum type="arabicPeriod"/>
            </a:pPr>
            <a:r>
              <a:rPr lang="ru-RU" sz="2400" b="1" dirty="0" smtClean="0"/>
              <a:t>Результаты психодиагностики </a:t>
            </a:r>
          </a:p>
          <a:p>
            <a:pPr marL="0" indent="0">
              <a:buNone/>
            </a:pPr>
            <a:r>
              <a:rPr lang="ru-RU" sz="2000" b="1" dirty="0" smtClean="0"/>
              <a:t>       (акты, карты, протоколы, заключения, </a:t>
            </a:r>
          </a:p>
          <a:p>
            <a:pPr marL="0" indent="0">
              <a:buNone/>
            </a:pPr>
            <a:r>
              <a:rPr lang="ru-RU" sz="2000" b="1" dirty="0" smtClean="0"/>
              <a:t>       сводные таблицы, рекомендации)</a:t>
            </a:r>
          </a:p>
        </p:txBody>
      </p:sp>
      <p:pic>
        <p:nvPicPr>
          <p:cNvPr id="5122" name="Picture 2" descr="C:\Documents and Settings\user\Рабочий стол\разное\vyb.jpg"/>
          <p:cNvPicPr>
            <a:picLocks noChangeAspect="1" noChangeArrowheads="1"/>
          </p:cNvPicPr>
          <p:nvPr/>
        </p:nvPicPr>
        <p:blipFill>
          <a:blip r:embed="rId2"/>
          <a:srcRect/>
          <a:stretch>
            <a:fillRect/>
          </a:stretch>
        </p:blipFill>
        <p:spPr bwMode="auto">
          <a:xfrm>
            <a:off x="5868145" y="4365104"/>
            <a:ext cx="3275856" cy="2492896"/>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Номенклатура папок</a:t>
            </a:r>
            <a:endParaRPr lang="ru-RU" dirty="0"/>
          </a:p>
        </p:txBody>
      </p:sp>
      <p:sp>
        <p:nvSpPr>
          <p:cNvPr id="3" name="Содержимое 2"/>
          <p:cNvSpPr>
            <a:spLocks noGrp="1"/>
          </p:cNvSpPr>
          <p:nvPr>
            <p:ph idx="1"/>
          </p:nvPr>
        </p:nvSpPr>
        <p:spPr/>
        <p:txBody>
          <a:bodyPr/>
          <a:lstStyle/>
          <a:p>
            <a:pPr algn="ctr">
              <a:buFont typeface="Wingdings" panose="05000000000000000000" pitchFamily="2" charset="2"/>
              <a:buChar char="v"/>
            </a:pPr>
            <a:r>
              <a:rPr lang="ru-RU" dirty="0" smtClean="0"/>
              <a:t> Диагностические методики</a:t>
            </a:r>
            <a:endParaRPr lang="ru-RU" sz="2800" i="1" dirty="0" smtClean="0"/>
          </a:p>
          <a:p>
            <a:pPr marL="0" lvl="0" indent="0" algn="ctr">
              <a:buNone/>
            </a:pPr>
            <a:r>
              <a:rPr lang="ru-RU" dirty="0" smtClean="0">
                <a:solidFill>
                  <a:srgbClr val="7030A0"/>
                </a:solidFill>
              </a:rPr>
              <a:t>1.Диагностика развития детей </a:t>
            </a:r>
            <a:endParaRPr lang="ru-RU" sz="3200" dirty="0" smtClean="0">
              <a:solidFill>
                <a:srgbClr val="7030A0"/>
              </a:solidFill>
            </a:endParaRPr>
          </a:p>
          <a:p>
            <a:pPr marL="0" indent="0">
              <a:buNone/>
            </a:pPr>
            <a:r>
              <a:rPr lang="ru-RU" sz="2400" b="1" dirty="0" smtClean="0"/>
              <a:t>1.1 Диагностика эмоционально-личностной сферы</a:t>
            </a:r>
          </a:p>
          <a:p>
            <a:pPr marL="0" indent="0">
              <a:buNone/>
            </a:pPr>
            <a:r>
              <a:rPr lang="ru-RU" sz="2400" b="1" dirty="0" smtClean="0"/>
              <a:t>1.2 Диагностика познавательной сферы</a:t>
            </a:r>
          </a:p>
          <a:p>
            <a:pPr marL="0" indent="0">
              <a:buNone/>
            </a:pPr>
            <a:r>
              <a:rPr lang="ru-RU" sz="2400" b="1" dirty="0" smtClean="0"/>
              <a:t>1.3. Диагностика готовности к школе</a:t>
            </a:r>
          </a:p>
          <a:p>
            <a:pPr marL="0" lvl="0" indent="0" algn="ctr">
              <a:buNone/>
            </a:pPr>
            <a:r>
              <a:rPr lang="ru-RU" sz="2800" dirty="0" smtClean="0">
                <a:solidFill>
                  <a:srgbClr val="7030A0"/>
                </a:solidFill>
              </a:rPr>
              <a:t>2.Диагностика детско-родительских отношений</a:t>
            </a:r>
          </a:p>
          <a:p>
            <a:pPr marL="0" lvl="0" indent="0" algn="ctr">
              <a:buNone/>
            </a:pPr>
            <a:r>
              <a:rPr lang="ru-RU" sz="2800" dirty="0" smtClean="0">
                <a:solidFill>
                  <a:srgbClr val="7030A0"/>
                </a:solidFill>
              </a:rPr>
              <a:t>3. Диагностические методики и темы для обследования педагогов</a:t>
            </a:r>
            <a:endParaRPr lang="ru-RU" sz="2800" dirty="0">
              <a:solidFill>
                <a:srgbClr val="7030A0"/>
              </a:solidFill>
            </a:endParaRPr>
          </a:p>
          <a:p>
            <a:pPr marL="0" indent="0">
              <a:buNone/>
            </a:pPr>
            <a:endParaRPr lang="ru-RU" sz="24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4000"/>
                            </p:stCondLst>
                            <p:childTnLst>
                              <p:par>
                                <p:cTn id="15" presetID="2" presetClass="entr" presetSubtype="2"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4" dur="2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0"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20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6" dur="2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20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2" dur="2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57200" indent="-457200" algn="ctr">
              <a:buFont typeface="Wingdings" panose="05000000000000000000" pitchFamily="2" charset="2"/>
              <a:buChar char="v"/>
            </a:pPr>
            <a:r>
              <a:rPr lang="ru-RU" sz="3600" dirty="0" smtClean="0"/>
              <a:t>Аналитические записки и справки</a:t>
            </a:r>
            <a:endParaRPr lang="ru-RU" sz="3600" dirty="0"/>
          </a:p>
        </p:txBody>
      </p:sp>
      <p:sp>
        <p:nvSpPr>
          <p:cNvPr id="3" name="Содержимое 2"/>
          <p:cNvSpPr>
            <a:spLocks noGrp="1"/>
          </p:cNvSpPr>
          <p:nvPr>
            <p:ph idx="1"/>
          </p:nvPr>
        </p:nvSpPr>
        <p:spPr/>
        <p:txBody>
          <a:bodyPr/>
          <a:lstStyle/>
          <a:p>
            <a:pPr lvl="0">
              <a:buFont typeface="Wingdings" panose="05000000000000000000" pitchFamily="2" charset="2"/>
              <a:buChar char="Ø"/>
            </a:pPr>
            <a:r>
              <a:rPr lang="ru-RU" sz="2400" b="1" dirty="0" smtClean="0"/>
              <a:t>Заключения по результатам диагностического обследования уровня развития детей</a:t>
            </a:r>
            <a:endParaRPr lang="ru-RU" sz="2400" b="1" i="1" dirty="0" smtClean="0"/>
          </a:p>
          <a:p>
            <a:pPr lvl="0">
              <a:buFont typeface="Wingdings" panose="05000000000000000000" pitchFamily="2" charset="2"/>
              <a:buChar char="Ø"/>
            </a:pPr>
            <a:r>
              <a:rPr lang="ru-RU" sz="2400" b="1" dirty="0" smtClean="0"/>
              <a:t>Заключения по итогам процесса адаптации</a:t>
            </a:r>
            <a:endParaRPr lang="ru-RU" sz="2400" b="1" i="1" dirty="0" smtClean="0"/>
          </a:p>
          <a:p>
            <a:pPr lvl="0">
              <a:buFont typeface="Wingdings" panose="05000000000000000000" pitchFamily="2" charset="2"/>
              <a:buChar char="Ø"/>
            </a:pPr>
            <a:r>
              <a:rPr lang="ru-RU" sz="2400" b="1" dirty="0" smtClean="0"/>
              <a:t>Заключения по результатам диагностического обследования детей подготовительной группы – готовность к школе</a:t>
            </a:r>
            <a:endParaRPr lang="ru-RU" sz="2400" b="1" i="1" dirty="0" smtClean="0"/>
          </a:p>
          <a:p>
            <a:pPr lvl="0">
              <a:buFont typeface="Wingdings" panose="05000000000000000000" pitchFamily="2" charset="2"/>
              <a:buChar char="Ø"/>
            </a:pPr>
            <a:r>
              <a:rPr lang="ru-RU" sz="2400" b="1" dirty="0" smtClean="0"/>
              <a:t>Заключения по результатам исследования детско-родительских отношений</a:t>
            </a:r>
            <a:endParaRPr lang="ru-RU" sz="2400" b="1" i="1" dirty="0" smtClean="0"/>
          </a:p>
          <a:p>
            <a:pPr lvl="0">
              <a:buFont typeface="Wingdings" panose="05000000000000000000" pitchFamily="2" charset="2"/>
              <a:buChar char="Ø"/>
            </a:pPr>
            <a:r>
              <a:rPr lang="ru-RU" sz="2400" b="1" dirty="0" smtClean="0"/>
              <a:t>Заключения по результатам диагностики педагогов</a:t>
            </a:r>
            <a:endParaRPr lang="ru-RU" sz="2400" b="1" i="1" dirty="0" smtClean="0"/>
          </a:p>
        </p:txBody>
      </p:sp>
      <p:pic>
        <p:nvPicPr>
          <p:cNvPr id="4" name="Picture 2" descr="C:\Documents and Settings\user\Рабочий стол\разное\vyb.jpg"/>
          <p:cNvPicPr>
            <a:picLocks noChangeAspect="1" noChangeArrowheads="1"/>
          </p:cNvPicPr>
          <p:nvPr/>
        </p:nvPicPr>
        <p:blipFill>
          <a:blip r:embed="rId2"/>
          <a:srcRect/>
          <a:stretch>
            <a:fillRect/>
          </a:stretch>
        </p:blipFill>
        <p:spPr bwMode="auto">
          <a:xfrm>
            <a:off x="5795565" y="5157192"/>
            <a:ext cx="3169048" cy="1700808"/>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4000"/>
                            </p:stCondLst>
                            <p:childTnLst>
                              <p:par>
                                <p:cTn id="15" presetID="2" presetClass="entr" presetSubtype="2"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6000"/>
                            </p:stCondLst>
                            <p:childTnLst>
                              <p:par>
                                <p:cTn id="20" presetID="2" presetClass="entr" presetSubtype="2"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3" dur="2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8000"/>
                            </p:stCondLst>
                            <p:childTnLst>
                              <p:par>
                                <p:cTn id="25" presetID="2" presetClass="entr" presetSubtype="2"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8"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57200" indent="-457200" algn="ctr">
              <a:buFont typeface="Wingdings" panose="05000000000000000000" pitchFamily="2" charset="2"/>
              <a:buChar char="v"/>
            </a:pPr>
            <a:r>
              <a:rPr lang="ru-RU" sz="3600" dirty="0" smtClean="0"/>
              <a:t>Программное обеспечение</a:t>
            </a:r>
            <a:endParaRPr lang="ru-RU" sz="3600" dirty="0"/>
          </a:p>
        </p:txBody>
      </p:sp>
      <p:sp>
        <p:nvSpPr>
          <p:cNvPr id="3" name="Содержимое 2"/>
          <p:cNvSpPr>
            <a:spLocks noGrp="1"/>
          </p:cNvSpPr>
          <p:nvPr>
            <p:ph idx="1"/>
          </p:nvPr>
        </p:nvSpPr>
        <p:spPr/>
        <p:txBody>
          <a:bodyPr/>
          <a:lstStyle/>
          <a:p>
            <a:pPr lvl="0">
              <a:buFont typeface="Wingdings" panose="05000000000000000000" pitchFamily="2" charset="2"/>
              <a:buChar char="Ø"/>
            </a:pPr>
            <a:r>
              <a:rPr lang="ru-RU" sz="4000" b="1" dirty="0" smtClean="0"/>
              <a:t>Программы</a:t>
            </a:r>
          </a:p>
          <a:p>
            <a:pPr marL="0" lvl="0" indent="0">
              <a:buNone/>
            </a:pPr>
            <a:r>
              <a:rPr lang="ru-RU" sz="2800" b="1" dirty="0" smtClean="0"/>
              <a:t>Образовательные программы (например, «Одарённый ребёнок»)</a:t>
            </a:r>
            <a:r>
              <a:rPr lang="ru-RU" sz="4000" b="1" dirty="0" smtClean="0"/>
              <a:t> </a:t>
            </a:r>
            <a:endParaRPr lang="ru-RU" sz="4000" b="1" i="1" dirty="0" smtClean="0"/>
          </a:p>
          <a:p>
            <a:pPr lvl="0">
              <a:buFont typeface="Wingdings" panose="05000000000000000000" pitchFamily="2" charset="2"/>
              <a:buChar char="Ø"/>
            </a:pPr>
            <a:r>
              <a:rPr lang="ru-RU" sz="4000" b="1" dirty="0" smtClean="0"/>
              <a:t>Планы, конспекты</a:t>
            </a:r>
            <a:endParaRPr lang="ru-RU" sz="4000" b="1" i="1" dirty="0" smtClean="0"/>
          </a:p>
        </p:txBody>
      </p:sp>
      <p:pic>
        <p:nvPicPr>
          <p:cNvPr id="4" name="Picture 2" descr="C:\Documents and Settings\user\Рабочий стол\разное\vyb.jpg"/>
          <p:cNvPicPr>
            <a:picLocks noChangeAspect="1" noChangeArrowheads="1"/>
          </p:cNvPicPr>
          <p:nvPr/>
        </p:nvPicPr>
        <p:blipFill>
          <a:blip r:embed="rId2"/>
          <a:srcRect/>
          <a:stretch>
            <a:fillRect/>
          </a:stretch>
        </p:blipFill>
        <p:spPr bwMode="auto">
          <a:xfrm>
            <a:off x="5795565" y="5157192"/>
            <a:ext cx="3169048" cy="1700808"/>
          </a:xfrm>
          <a:prstGeom prst="rect">
            <a:avLst/>
          </a:prstGeom>
          <a:ln>
            <a:noFill/>
          </a:ln>
          <a:effectLst>
            <a:softEdge rad="112500"/>
          </a:effectLst>
        </p:spPr>
      </p:pic>
    </p:spTree>
    <p:extLst>
      <p:ext uri="{BB962C8B-B14F-4D97-AF65-F5344CB8AC3E}">
        <p14:creationId xmlns:p14="http://schemas.microsoft.com/office/powerpoint/2010/main" val="38808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4000"/>
                            </p:stCondLst>
                            <p:childTnLst>
                              <p:par>
                                <p:cTn id="15" presetID="2" presetClass="entr" presetSubtype="2"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57200" indent="-457200" algn="ctr">
              <a:buFont typeface="Wingdings" panose="05000000000000000000" pitchFamily="2" charset="2"/>
              <a:buChar char="v"/>
            </a:pPr>
            <a:r>
              <a:rPr lang="ru-RU" sz="4000" dirty="0" smtClean="0"/>
              <a:t>Материал для работы с педагогами</a:t>
            </a:r>
            <a:endParaRPr lang="ru-RU" sz="4000" dirty="0"/>
          </a:p>
        </p:txBody>
      </p:sp>
      <p:sp>
        <p:nvSpPr>
          <p:cNvPr id="3" name="Содержимое 2"/>
          <p:cNvSpPr>
            <a:spLocks noGrp="1"/>
          </p:cNvSpPr>
          <p:nvPr>
            <p:ph idx="1"/>
          </p:nvPr>
        </p:nvSpPr>
        <p:spPr/>
        <p:txBody>
          <a:bodyPr/>
          <a:lstStyle/>
          <a:p>
            <a:pPr lvl="0">
              <a:buFont typeface="Wingdings" panose="05000000000000000000" pitchFamily="2" charset="2"/>
              <a:buChar char="Ø"/>
            </a:pPr>
            <a:r>
              <a:rPr lang="ru-RU" sz="3200" b="1" dirty="0" smtClean="0"/>
              <a:t>Лекции, семинары, выступления на  педсоветах</a:t>
            </a:r>
          </a:p>
          <a:p>
            <a:pPr lvl="0">
              <a:buFont typeface="Wingdings" panose="05000000000000000000" pitchFamily="2" charset="2"/>
              <a:buChar char="Ø"/>
            </a:pPr>
            <a:r>
              <a:rPr lang="ru-RU" sz="3200" b="1" dirty="0" smtClean="0"/>
              <a:t>Рекомендации для воспитателей по результатам диагностики детей для работы с детьми и родителями.</a:t>
            </a:r>
            <a:endParaRPr lang="ru-RU" sz="3200" b="1" i="1" dirty="0" smtClean="0"/>
          </a:p>
        </p:txBody>
      </p:sp>
      <p:pic>
        <p:nvPicPr>
          <p:cNvPr id="4" name="Picture 2" descr="C:\Documents and Settings\user\Рабочий стол\разное\vyb.jpg"/>
          <p:cNvPicPr>
            <a:picLocks noChangeAspect="1" noChangeArrowheads="1"/>
          </p:cNvPicPr>
          <p:nvPr/>
        </p:nvPicPr>
        <p:blipFill>
          <a:blip r:embed="rId2"/>
          <a:srcRect/>
          <a:stretch>
            <a:fillRect/>
          </a:stretch>
        </p:blipFill>
        <p:spPr bwMode="auto">
          <a:xfrm>
            <a:off x="5795565" y="5157192"/>
            <a:ext cx="3169048" cy="1700808"/>
          </a:xfrm>
          <a:prstGeom prst="rect">
            <a:avLst/>
          </a:prstGeom>
          <a:ln>
            <a:noFill/>
          </a:ln>
          <a:effectLst>
            <a:softEdge rad="112500"/>
          </a:effectLst>
        </p:spPr>
      </p:pic>
    </p:spTree>
    <p:extLst>
      <p:ext uri="{BB962C8B-B14F-4D97-AF65-F5344CB8AC3E}">
        <p14:creationId xmlns:p14="http://schemas.microsoft.com/office/powerpoint/2010/main" val="1770309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57200" indent="-457200" algn="ctr">
              <a:buFont typeface="Wingdings" panose="05000000000000000000" pitchFamily="2" charset="2"/>
              <a:buChar char="v"/>
            </a:pPr>
            <a:r>
              <a:rPr lang="ru-RU" sz="4000" dirty="0" smtClean="0"/>
              <a:t>Материал для работы с родителями</a:t>
            </a:r>
            <a:endParaRPr lang="ru-RU" sz="4000" dirty="0"/>
          </a:p>
        </p:txBody>
      </p:sp>
      <p:sp>
        <p:nvSpPr>
          <p:cNvPr id="3" name="Содержимое 2"/>
          <p:cNvSpPr>
            <a:spLocks noGrp="1"/>
          </p:cNvSpPr>
          <p:nvPr>
            <p:ph idx="1"/>
          </p:nvPr>
        </p:nvSpPr>
        <p:spPr/>
        <p:txBody>
          <a:bodyPr/>
          <a:lstStyle/>
          <a:p>
            <a:pPr lvl="0">
              <a:buFont typeface="Wingdings" panose="05000000000000000000" pitchFamily="2" charset="2"/>
              <a:buChar char="Ø"/>
            </a:pPr>
            <a:r>
              <a:rPr lang="ru-RU" sz="3200" b="1" dirty="0" smtClean="0"/>
              <a:t>Лекции, семинары, выступления на  род. собраниях</a:t>
            </a:r>
          </a:p>
          <a:p>
            <a:pPr lvl="0">
              <a:buFont typeface="Wingdings" panose="05000000000000000000" pitchFamily="2" charset="2"/>
              <a:buChar char="Ø"/>
            </a:pPr>
            <a:r>
              <a:rPr lang="ru-RU" sz="3200" b="1" dirty="0" smtClean="0"/>
              <a:t>Рекомендации для родителей по результатам диагностики детей</a:t>
            </a:r>
          </a:p>
          <a:p>
            <a:pPr lvl="0">
              <a:buFont typeface="Wingdings" panose="05000000000000000000" pitchFamily="2" charset="2"/>
              <a:buChar char="Ø"/>
            </a:pPr>
            <a:r>
              <a:rPr lang="ru-RU" sz="3200" b="1" dirty="0" smtClean="0"/>
              <a:t>Стендовый материал</a:t>
            </a:r>
          </a:p>
        </p:txBody>
      </p:sp>
      <p:pic>
        <p:nvPicPr>
          <p:cNvPr id="4" name="Picture 2" descr="C:\Documents and Settings\user\Рабочий стол\разное\vyb.jpg"/>
          <p:cNvPicPr>
            <a:picLocks noChangeAspect="1" noChangeArrowheads="1"/>
          </p:cNvPicPr>
          <p:nvPr/>
        </p:nvPicPr>
        <p:blipFill>
          <a:blip r:embed="rId2"/>
          <a:srcRect/>
          <a:stretch>
            <a:fillRect/>
          </a:stretch>
        </p:blipFill>
        <p:spPr bwMode="auto">
          <a:xfrm>
            <a:off x="5795565" y="5157192"/>
            <a:ext cx="3169048" cy="1700808"/>
          </a:xfrm>
          <a:prstGeom prst="rect">
            <a:avLst/>
          </a:prstGeom>
          <a:ln>
            <a:noFill/>
          </a:ln>
          <a:effectLst>
            <a:softEdge rad="112500"/>
          </a:effectLst>
        </p:spPr>
      </p:pic>
    </p:spTree>
    <p:extLst>
      <p:ext uri="{BB962C8B-B14F-4D97-AF65-F5344CB8AC3E}">
        <p14:creationId xmlns:p14="http://schemas.microsoft.com/office/powerpoint/2010/main" val="663142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9"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57200" indent="-457200" algn="ctr">
              <a:buFont typeface="Wingdings" panose="05000000000000000000" pitchFamily="2" charset="2"/>
              <a:buChar char="v"/>
            </a:pPr>
            <a:r>
              <a:rPr lang="ru-RU" sz="4000" dirty="0" smtClean="0"/>
              <a:t>Обеспечение процесса адаптации</a:t>
            </a:r>
            <a:endParaRPr lang="ru-RU" sz="4000" dirty="0"/>
          </a:p>
        </p:txBody>
      </p:sp>
      <p:sp>
        <p:nvSpPr>
          <p:cNvPr id="3" name="Содержимое 2"/>
          <p:cNvSpPr>
            <a:spLocks noGrp="1"/>
          </p:cNvSpPr>
          <p:nvPr>
            <p:ph idx="1"/>
          </p:nvPr>
        </p:nvSpPr>
        <p:spPr/>
        <p:txBody>
          <a:bodyPr/>
          <a:lstStyle/>
          <a:p>
            <a:pPr lvl="0">
              <a:buFont typeface="Wingdings" panose="05000000000000000000" pitchFamily="2" charset="2"/>
              <a:buChar char="Ø"/>
            </a:pPr>
            <a:r>
              <a:rPr lang="ru-RU" sz="3200" b="1" dirty="0" smtClean="0"/>
              <a:t>Анкеты родителей</a:t>
            </a:r>
          </a:p>
          <a:p>
            <a:pPr marL="0" lvl="0" indent="0">
              <a:buNone/>
            </a:pPr>
            <a:endParaRPr lang="ru-RU" sz="3200" b="1" dirty="0" smtClean="0"/>
          </a:p>
          <a:p>
            <a:pPr lvl="0">
              <a:buFont typeface="Wingdings" panose="05000000000000000000" pitchFamily="2" charset="2"/>
              <a:buChar char="Ø"/>
            </a:pPr>
            <a:r>
              <a:rPr lang="ru-RU" sz="3200" b="1" dirty="0" smtClean="0"/>
              <a:t>Адаптационные листы</a:t>
            </a:r>
          </a:p>
          <a:p>
            <a:pPr marL="0" lvl="0" indent="0">
              <a:buNone/>
            </a:pPr>
            <a:endParaRPr lang="ru-RU" sz="3200" b="1" dirty="0" smtClean="0"/>
          </a:p>
          <a:p>
            <a:pPr lvl="0">
              <a:buFont typeface="Wingdings" panose="05000000000000000000" pitchFamily="2" charset="2"/>
              <a:buChar char="Ø"/>
            </a:pPr>
            <a:r>
              <a:rPr lang="ru-RU" sz="3200" b="1" dirty="0" smtClean="0"/>
              <a:t>Программное обеспечение процесса адаптации</a:t>
            </a:r>
          </a:p>
        </p:txBody>
      </p:sp>
      <p:pic>
        <p:nvPicPr>
          <p:cNvPr id="5" name="Picture 2" descr="C:\Documents and Settings\user\Мои документы\Мои рисунки\Fotolia_4720217_M_Kids_in_Class_Room.jpg"/>
          <p:cNvPicPr>
            <a:picLocks noChangeAspect="1" noChangeArrowheads="1"/>
          </p:cNvPicPr>
          <p:nvPr/>
        </p:nvPicPr>
        <p:blipFill>
          <a:blip r:embed="rId2"/>
          <a:srcRect/>
          <a:stretch>
            <a:fillRect/>
          </a:stretch>
        </p:blipFill>
        <p:spPr bwMode="auto">
          <a:xfrm rot="435283">
            <a:off x="5622650" y="1622700"/>
            <a:ext cx="3207283" cy="213484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44863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19"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57200" indent="-457200" algn="ctr">
              <a:buFont typeface="Wingdings" panose="05000000000000000000" pitchFamily="2" charset="2"/>
              <a:buChar char="v"/>
            </a:pPr>
            <a:r>
              <a:rPr lang="ru-RU" sz="4000" dirty="0" smtClean="0"/>
              <a:t>Папка-конверт на каждую группу</a:t>
            </a:r>
            <a:endParaRPr lang="ru-RU" sz="4000" dirty="0"/>
          </a:p>
        </p:txBody>
      </p:sp>
      <p:sp>
        <p:nvSpPr>
          <p:cNvPr id="3" name="Содержимое 2"/>
          <p:cNvSpPr>
            <a:spLocks noGrp="1"/>
          </p:cNvSpPr>
          <p:nvPr>
            <p:ph idx="1"/>
          </p:nvPr>
        </p:nvSpPr>
        <p:spPr/>
        <p:txBody>
          <a:bodyPr/>
          <a:lstStyle/>
          <a:p>
            <a:pPr lvl="0">
              <a:buFont typeface="Wingdings" panose="05000000000000000000" pitchFamily="2" charset="2"/>
              <a:buChar char="Ø"/>
            </a:pPr>
            <a:r>
              <a:rPr lang="ru-RU" sz="3200" b="1" dirty="0" smtClean="0"/>
              <a:t>Рисунки детей</a:t>
            </a:r>
          </a:p>
          <a:p>
            <a:pPr marL="0" lvl="0" indent="0">
              <a:buNone/>
            </a:pPr>
            <a:endParaRPr lang="ru-RU" sz="3200" b="1" dirty="0" smtClean="0"/>
          </a:p>
          <a:p>
            <a:pPr lvl="0">
              <a:buFont typeface="Wingdings" panose="05000000000000000000" pitchFamily="2" charset="2"/>
              <a:buChar char="Ø"/>
            </a:pPr>
            <a:r>
              <a:rPr lang="ru-RU" sz="3200" b="1" dirty="0" smtClean="0"/>
              <a:t>Анкеты родителей</a:t>
            </a:r>
          </a:p>
          <a:p>
            <a:pPr marL="0" lvl="0" indent="0">
              <a:buNone/>
            </a:pPr>
            <a:endParaRPr lang="ru-RU" sz="3200" b="1" dirty="0" smtClean="0"/>
          </a:p>
          <a:p>
            <a:pPr lvl="0">
              <a:buFont typeface="Wingdings" panose="05000000000000000000" pitchFamily="2" charset="2"/>
              <a:buChar char="Ø"/>
            </a:pPr>
            <a:r>
              <a:rPr lang="ru-RU" sz="3200" b="1" dirty="0" smtClean="0"/>
              <a:t>Материалы диагностического обследования</a:t>
            </a:r>
          </a:p>
          <a:p>
            <a:pPr lvl="0">
              <a:buFont typeface="Wingdings" panose="05000000000000000000" pitchFamily="2" charset="2"/>
              <a:buChar char="Ø"/>
            </a:pPr>
            <a:r>
              <a:rPr lang="ru-RU" sz="3200" b="1" dirty="0" smtClean="0"/>
              <a:t>Сводные таблицы по мониторингу….</a:t>
            </a:r>
          </a:p>
        </p:txBody>
      </p:sp>
      <p:pic>
        <p:nvPicPr>
          <p:cNvPr id="5" name="Picture 2" descr="C:\Documents and Settings\user\Мои документы\Мои рисунки\Fotolia_4720217_M_Kids_in_Class_Room.jpg"/>
          <p:cNvPicPr>
            <a:picLocks noChangeAspect="1" noChangeArrowheads="1"/>
          </p:cNvPicPr>
          <p:nvPr/>
        </p:nvPicPr>
        <p:blipFill>
          <a:blip r:embed="rId2"/>
          <a:srcRect/>
          <a:stretch>
            <a:fillRect/>
          </a:stretch>
        </p:blipFill>
        <p:spPr bwMode="auto">
          <a:xfrm rot="435283">
            <a:off x="5622650" y="1622700"/>
            <a:ext cx="3207283" cy="213484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43465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19"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 calcmode="lin" valueType="num">
                                      <p:cBhvr additive="base">
                                        <p:cTn id="24" dur="20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5" dur="2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57200" indent="-457200" algn="ctr">
              <a:buFont typeface="Wingdings" panose="05000000000000000000" pitchFamily="2" charset="2"/>
              <a:buChar char="v"/>
            </a:pPr>
            <a:r>
              <a:rPr lang="ru-RU" sz="5400" dirty="0" smtClean="0"/>
              <a:t>Архив </a:t>
            </a:r>
            <a:endParaRPr lang="ru-RU" sz="5400" dirty="0"/>
          </a:p>
        </p:txBody>
      </p:sp>
      <p:sp>
        <p:nvSpPr>
          <p:cNvPr id="3" name="Содержимое 2"/>
          <p:cNvSpPr>
            <a:spLocks noGrp="1"/>
          </p:cNvSpPr>
          <p:nvPr>
            <p:ph idx="1"/>
          </p:nvPr>
        </p:nvSpPr>
        <p:spPr/>
        <p:txBody>
          <a:bodyPr/>
          <a:lstStyle/>
          <a:p>
            <a:pPr lvl="0" algn="ctr">
              <a:buFont typeface="Wingdings" panose="05000000000000000000" pitchFamily="2" charset="2"/>
              <a:buChar char="Ø"/>
            </a:pPr>
            <a:r>
              <a:rPr lang="ru-RU" sz="3200" b="1" dirty="0" smtClean="0"/>
              <a:t>Материалы по детям, которые ушли в другой детский сад или закончили его</a:t>
            </a:r>
          </a:p>
          <a:p>
            <a:pPr marL="0" lvl="0" indent="0" algn="ctr">
              <a:buNone/>
            </a:pPr>
            <a:r>
              <a:rPr lang="ru-RU" sz="3200" b="1" dirty="0" smtClean="0"/>
              <a:t>   хранятся не менее 3 – х лет. </a:t>
            </a:r>
          </a:p>
          <a:p>
            <a:pPr marL="0" lvl="0" indent="0">
              <a:buNone/>
            </a:pPr>
            <a:endParaRPr lang="ru-RU" sz="3200" b="1" dirty="0" smtClean="0"/>
          </a:p>
        </p:txBody>
      </p:sp>
      <p:pic>
        <p:nvPicPr>
          <p:cNvPr id="6" name="Picture 4" descr="C:\Documents and Settings\user\Мои документы\Мои рисунки\o-00006385-n-00003166.jpg"/>
          <p:cNvPicPr>
            <a:picLocks noChangeAspect="1" noChangeArrowheads="1"/>
          </p:cNvPicPr>
          <p:nvPr/>
        </p:nvPicPr>
        <p:blipFill>
          <a:blip r:embed="rId2"/>
          <a:srcRect/>
          <a:stretch>
            <a:fillRect/>
          </a:stretch>
        </p:blipFill>
        <p:spPr bwMode="auto">
          <a:xfrm>
            <a:off x="611560" y="3356991"/>
            <a:ext cx="3528392" cy="2344291"/>
          </a:xfrm>
          <a:prstGeom prst="rect">
            <a:avLst/>
          </a:prstGeom>
          <a:ln>
            <a:noFill/>
          </a:ln>
          <a:effectLst>
            <a:outerShdw blurRad="190500" algn="tl" rotWithShape="0">
              <a:srgbClr val="000000">
                <a:alpha val="70000"/>
              </a:srgbClr>
            </a:outerShdw>
          </a:effectLst>
        </p:spPr>
      </p:pic>
      <p:pic>
        <p:nvPicPr>
          <p:cNvPr id="7" name="Picture 2" descr="C:\Documents and Settings\user\Мои документы\Мои рисунки\377207.jpg"/>
          <p:cNvPicPr>
            <a:picLocks noChangeAspect="1" noChangeArrowheads="1"/>
          </p:cNvPicPr>
          <p:nvPr/>
        </p:nvPicPr>
        <p:blipFill>
          <a:blip r:embed="rId3"/>
          <a:srcRect/>
          <a:stretch>
            <a:fillRect/>
          </a:stretch>
        </p:blipFill>
        <p:spPr bwMode="auto">
          <a:xfrm>
            <a:off x="5220072" y="3356992"/>
            <a:ext cx="3528392" cy="234429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28603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4000"/>
                            </p:stCondLst>
                            <p:childTnLst>
                              <p:par>
                                <p:cTn id="15" presetID="2" presetClass="entr" presetSubtype="2"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1000" fill="hold"/>
                                        <p:tgtEl>
                                          <p:spTgt spid="6"/>
                                        </p:tgtEl>
                                        <p:attrNameLst>
                                          <p:attrName>ppt_x</p:attrName>
                                        </p:attrNameLst>
                                      </p:cBhvr>
                                      <p:tavLst>
                                        <p:tav tm="0">
                                          <p:val>
                                            <p:strVal val="1+#ppt_w/2"/>
                                          </p:val>
                                        </p:tav>
                                        <p:tav tm="100000">
                                          <p:val>
                                            <p:strVal val="#ppt_x"/>
                                          </p:val>
                                        </p:tav>
                                      </p:tavLst>
                                    </p:anim>
                                    <p:anim calcmode="lin" valueType="num">
                                      <p:cBhvr additive="base">
                                        <p:cTn id="18"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7504" y="2564904"/>
            <a:ext cx="8736984" cy="2664296"/>
          </a:xfrm>
          <a:prstGeom prst="rect">
            <a:avLst/>
          </a:prstGeom>
        </p:spPr>
        <p:txBody>
          <a:bodyPr wrap="square">
            <a:noAutofit/>
          </a:bodyPr>
          <a:lstStyle/>
          <a:p>
            <a:pPr algn="ctr"/>
            <a:endParaRPr lang="ru-RU" sz="5400" dirty="0" smtClean="0"/>
          </a:p>
          <a:p>
            <a:pPr algn="ctr"/>
            <a:endParaRPr lang="ru-RU" sz="5400" dirty="0"/>
          </a:p>
          <a:p>
            <a:pPr algn="ctr"/>
            <a:endParaRPr lang="ru-RU" sz="5400" dirty="0" smtClean="0"/>
          </a:p>
          <a:p>
            <a:pPr algn="ctr"/>
            <a:r>
              <a:rPr lang="ru-RU" sz="5400" dirty="0" smtClean="0">
                <a:latin typeface="Georgia" panose="02040502050405020303" pitchFamily="18" charset="0"/>
              </a:rPr>
              <a:t>Спасибо за внимание!!!</a:t>
            </a:r>
          </a:p>
          <a:p>
            <a:pPr marL="285750" indent="-285750">
              <a:buFont typeface="Wingdings" pitchFamily="2" charset="2"/>
              <a:buChar char="ü"/>
            </a:pPr>
            <a:endParaRPr lang="ru-RU" dirty="0"/>
          </a:p>
        </p:txBody>
      </p:sp>
      <p:pic>
        <p:nvPicPr>
          <p:cNvPr id="3" name="Picture 5" descr="3a8782acc4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547664" y="332656"/>
            <a:ext cx="5492750" cy="4787900"/>
          </a:xfrm>
          <a:prstGeom prst="rect">
            <a:avLst/>
          </a:prstGeom>
        </p:spPr>
      </p:pic>
    </p:spTree>
    <p:extLst>
      <p:ext uri="{BB962C8B-B14F-4D97-AF65-F5344CB8AC3E}">
        <p14:creationId xmlns:p14="http://schemas.microsoft.com/office/powerpoint/2010/main" val="2343877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2750" y="161617"/>
            <a:ext cx="7281863" cy="1143000"/>
          </a:xfrm>
        </p:spPr>
        <p:txBody>
          <a:bodyPr/>
          <a:lstStyle/>
          <a:p>
            <a:pPr algn="ctr"/>
            <a:r>
              <a:rPr lang="ru-RU" dirty="0" smtClean="0"/>
              <a:t/>
            </a:r>
            <a:br>
              <a:rPr lang="ru-RU" dirty="0" smtClean="0"/>
            </a:br>
            <a:r>
              <a:rPr lang="ru-RU" sz="2800" dirty="0" smtClean="0"/>
              <a:t>Приоритет работы психолога в ДОУ</a:t>
            </a:r>
            <a:endParaRPr lang="ru-RU" sz="2800" dirty="0"/>
          </a:p>
        </p:txBody>
      </p:sp>
      <p:sp>
        <p:nvSpPr>
          <p:cNvPr id="3" name="Содержимое 2"/>
          <p:cNvSpPr>
            <a:spLocks noGrp="1"/>
          </p:cNvSpPr>
          <p:nvPr>
            <p:ph idx="1"/>
          </p:nvPr>
        </p:nvSpPr>
        <p:spPr>
          <a:xfrm>
            <a:off x="457200" y="1484784"/>
            <a:ext cx="8435975" cy="5112568"/>
          </a:xfrm>
        </p:spPr>
        <p:txBody>
          <a:bodyPr/>
          <a:lstStyle/>
          <a:p>
            <a:pPr>
              <a:buFont typeface="Wingdings" pitchFamily="2" charset="2"/>
              <a:buChar char="Ø"/>
            </a:pPr>
            <a:r>
              <a:rPr lang="ru-RU" sz="2000" b="1" dirty="0" smtClean="0">
                <a:solidFill>
                  <a:srgbClr val="C00000"/>
                </a:solidFill>
              </a:rPr>
              <a:t>Психологический </a:t>
            </a:r>
            <a:r>
              <a:rPr lang="ru-RU" sz="2000" b="1" dirty="0">
                <a:solidFill>
                  <a:srgbClr val="C00000"/>
                </a:solidFill>
              </a:rPr>
              <a:t>анализ социальной ситуации развития в ОУ, выявление основных проблем и определение причин их возникновения, путей и средств их </a:t>
            </a:r>
            <a:r>
              <a:rPr lang="ru-RU" sz="2000" b="1" dirty="0" smtClean="0">
                <a:solidFill>
                  <a:srgbClr val="C00000"/>
                </a:solidFill>
              </a:rPr>
              <a:t>решения</a:t>
            </a:r>
            <a:endParaRPr lang="ru-RU" sz="2000" dirty="0">
              <a:solidFill>
                <a:srgbClr val="C00000"/>
              </a:solidFill>
            </a:endParaRPr>
          </a:p>
          <a:p>
            <a:pPr>
              <a:buFont typeface="Wingdings" pitchFamily="2" charset="2"/>
              <a:buChar char="Ø"/>
            </a:pPr>
            <a:r>
              <a:rPr lang="ru-RU" sz="2000" b="1" dirty="0" smtClean="0">
                <a:solidFill>
                  <a:srgbClr val="C00000"/>
                </a:solidFill>
              </a:rPr>
              <a:t>Содействие </a:t>
            </a:r>
            <a:r>
              <a:rPr lang="ru-RU" sz="2000" b="1" dirty="0">
                <a:solidFill>
                  <a:srgbClr val="C00000"/>
                </a:solidFill>
              </a:rPr>
              <a:t>личностному и интеллектуальному развитию воспитанников на каждом возрастном этапе развития </a:t>
            </a:r>
            <a:r>
              <a:rPr lang="ru-RU" sz="2000" b="1" dirty="0" smtClean="0">
                <a:solidFill>
                  <a:srgbClr val="C00000"/>
                </a:solidFill>
              </a:rPr>
              <a:t>личности</a:t>
            </a:r>
            <a:endParaRPr lang="ru-RU" sz="2000" b="1" dirty="0">
              <a:solidFill>
                <a:srgbClr val="C00000"/>
              </a:solidFill>
            </a:endParaRPr>
          </a:p>
          <a:p>
            <a:pPr>
              <a:buFont typeface="Wingdings" pitchFamily="2" charset="2"/>
              <a:buChar char="Ø"/>
            </a:pPr>
            <a:r>
              <a:rPr lang="ru-RU" sz="2000" b="1" dirty="0" smtClean="0">
                <a:solidFill>
                  <a:srgbClr val="C00000"/>
                </a:solidFill>
              </a:rPr>
              <a:t>Содействие </a:t>
            </a:r>
            <a:r>
              <a:rPr lang="ru-RU" sz="2000" b="1" dirty="0">
                <a:solidFill>
                  <a:srgbClr val="C00000"/>
                </a:solidFill>
              </a:rPr>
              <a:t>педагогическому коллективу в гармонизации социально-психологического климата в </a:t>
            </a:r>
            <a:r>
              <a:rPr lang="ru-RU" sz="2000" b="1" dirty="0" smtClean="0">
                <a:solidFill>
                  <a:srgbClr val="C00000"/>
                </a:solidFill>
              </a:rPr>
              <a:t>ОУ</a:t>
            </a:r>
            <a:endParaRPr lang="ru-RU" sz="2000" dirty="0"/>
          </a:p>
          <a:p>
            <a:pPr>
              <a:buFont typeface="Wingdings" pitchFamily="2" charset="2"/>
              <a:buChar char="Ø"/>
            </a:pPr>
            <a:r>
              <a:rPr lang="ru-RU" sz="2000" b="1" dirty="0" smtClean="0">
                <a:solidFill>
                  <a:srgbClr val="C00000"/>
                </a:solidFill>
              </a:rPr>
              <a:t>Профилактика </a:t>
            </a:r>
            <a:r>
              <a:rPr lang="ru-RU" sz="2000" b="1" dirty="0">
                <a:solidFill>
                  <a:srgbClr val="C00000"/>
                </a:solidFill>
              </a:rPr>
              <a:t>и преодоление трудностей в социальном и психическом </a:t>
            </a:r>
            <a:r>
              <a:rPr lang="ru-RU" sz="2000" b="1" dirty="0" smtClean="0">
                <a:solidFill>
                  <a:srgbClr val="C00000"/>
                </a:solidFill>
              </a:rPr>
              <a:t>здоровье, </a:t>
            </a:r>
            <a:r>
              <a:rPr lang="ru-RU" sz="2000" b="1" dirty="0">
                <a:solidFill>
                  <a:srgbClr val="C00000"/>
                </a:solidFill>
              </a:rPr>
              <a:t>а также развитии </a:t>
            </a:r>
            <a:r>
              <a:rPr lang="ru-RU" sz="2000" b="1" dirty="0" smtClean="0">
                <a:solidFill>
                  <a:srgbClr val="C00000"/>
                </a:solidFill>
              </a:rPr>
              <a:t>воспитанников</a:t>
            </a:r>
            <a:endParaRPr lang="ru-RU" sz="2000" b="1" dirty="0" smtClean="0">
              <a:solidFill>
                <a:srgbClr val="000000"/>
              </a:solidFill>
            </a:endParaRPr>
          </a:p>
          <a:p>
            <a:pPr>
              <a:buFont typeface="Wingdings" pitchFamily="2" charset="2"/>
              <a:buChar char="Ø"/>
            </a:pPr>
            <a:r>
              <a:rPr lang="ru-RU" sz="2000" b="1" dirty="0" smtClean="0">
                <a:solidFill>
                  <a:srgbClr val="C00000"/>
                </a:solidFill>
              </a:rPr>
              <a:t>Участие </a:t>
            </a:r>
            <a:r>
              <a:rPr lang="ru-RU" sz="2000" b="1" dirty="0">
                <a:solidFill>
                  <a:srgbClr val="C00000"/>
                </a:solidFill>
              </a:rPr>
              <a:t>в подготовке и создании психолого-педагогических условий преемственности в процессе непрерывного </a:t>
            </a:r>
            <a:r>
              <a:rPr lang="ru-RU" sz="2000" b="1" dirty="0" smtClean="0">
                <a:solidFill>
                  <a:srgbClr val="C00000"/>
                </a:solidFill>
              </a:rPr>
              <a:t>образования</a:t>
            </a:r>
          </a:p>
        </p:txBody>
      </p:sp>
    </p:spTree>
    <p:extLst>
      <p:ext uri="{BB962C8B-B14F-4D97-AF65-F5344CB8AC3E}">
        <p14:creationId xmlns:p14="http://schemas.microsoft.com/office/powerpoint/2010/main" val="40113375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dirty="0" smtClean="0"/>
              <a:t>Направление деятельности </a:t>
            </a:r>
            <a:br>
              <a:rPr lang="ru-RU" sz="2400" dirty="0" smtClean="0"/>
            </a:br>
            <a:r>
              <a:rPr lang="ru-RU" sz="2400" dirty="0" smtClean="0"/>
              <a:t>педагога-психолога  в соответствии с ФОП </a:t>
            </a:r>
            <a:endParaRPr lang="ru-RU" sz="2400" dirty="0"/>
          </a:p>
        </p:txBody>
      </p:sp>
      <p:sp>
        <p:nvSpPr>
          <p:cNvPr id="3" name="Объект 2"/>
          <p:cNvSpPr>
            <a:spLocks noGrp="1"/>
          </p:cNvSpPr>
          <p:nvPr>
            <p:ph idx="1"/>
          </p:nvPr>
        </p:nvSpPr>
        <p:spPr>
          <a:xfrm>
            <a:off x="323528" y="1484784"/>
            <a:ext cx="8640960" cy="4824536"/>
          </a:xfrm>
        </p:spPr>
        <p:txBody>
          <a:bodyPr/>
          <a:lstStyle/>
          <a:p>
            <a:pPr marL="0" indent="0" algn="ctr">
              <a:buNone/>
            </a:pPr>
            <a:r>
              <a:rPr lang="ru-RU" sz="2400" b="1" dirty="0" smtClean="0">
                <a:solidFill>
                  <a:srgbClr val="C00000"/>
                </a:solidFill>
              </a:rPr>
              <a:t>Основные виды деятельности психолога</a:t>
            </a:r>
          </a:p>
          <a:p>
            <a:pPr>
              <a:buFont typeface="Wingdings" panose="05000000000000000000" pitchFamily="2" charset="2"/>
              <a:buChar char="Ø"/>
            </a:pPr>
            <a:r>
              <a:rPr lang="ru-RU" sz="1800" b="1" dirty="0" smtClean="0">
                <a:solidFill>
                  <a:srgbClr val="C00000"/>
                </a:solidFill>
              </a:rPr>
              <a:t>Организационно-методическая деятельность </a:t>
            </a:r>
            <a:r>
              <a:rPr lang="ru-RU" sz="1400" b="1" dirty="0" smtClean="0"/>
              <a:t>(психолого-педагогическое и методическое сопровождение реализации основных и дополнительных программ)</a:t>
            </a:r>
          </a:p>
          <a:p>
            <a:pPr>
              <a:buFont typeface="Wingdings" panose="05000000000000000000" pitchFamily="2" charset="2"/>
              <a:buChar char="Ø"/>
            </a:pPr>
            <a:r>
              <a:rPr lang="ru-RU" sz="1800" b="1" dirty="0" smtClean="0">
                <a:solidFill>
                  <a:srgbClr val="C00000"/>
                </a:solidFill>
              </a:rPr>
              <a:t>Психологическое консультирование </a:t>
            </a:r>
            <a:r>
              <a:rPr lang="ru-RU" sz="1400" b="1" dirty="0" smtClean="0"/>
              <a:t>оказание помощи по проблемам межличностных отношений в образовательном пространстве, оптимизация образовательных отношений, оказание психологической помощи </a:t>
            </a:r>
          </a:p>
          <a:p>
            <a:pPr>
              <a:buFont typeface="Wingdings" panose="05000000000000000000" pitchFamily="2" charset="2"/>
              <a:buChar char="Ø"/>
            </a:pPr>
            <a:r>
              <a:rPr lang="ru-RU" sz="1800" b="1" dirty="0" smtClean="0">
                <a:solidFill>
                  <a:srgbClr val="C00000"/>
                </a:solidFill>
              </a:rPr>
              <a:t>Психодиагностика развития ребёнка</a:t>
            </a:r>
            <a:r>
              <a:rPr lang="ru-RU" sz="1400" b="1" dirty="0">
                <a:solidFill>
                  <a:srgbClr val="000000"/>
                </a:solidFill>
              </a:rPr>
              <a:t> </a:t>
            </a:r>
            <a:r>
              <a:rPr lang="ru-RU" sz="1400" b="1" dirty="0" smtClean="0">
                <a:solidFill>
                  <a:srgbClr val="000000"/>
                </a:solidFill>
              </a:rPr>
              <a:t>получение информативных данных об индивидуальных особенностях психологического </a:t>
            </a:r>
            <a:r>
              <a:rPr lang="ru-RU" sz="1400" b="1" dirty="0">
                <a:solidFill>
                  <a:srgbClr val="000000"/>
                </a:solidFill>
              </a:rPr>
              <a:t>развития детей </a:t>
            </a:r>
            <a:r>
              <a:rPr lang="ru-RU" sz="1400" b="1" dirty="0" smtClean="0">
                <a:solidFill>
                  <a:srgbClr val="FF0000"/>
                </a:solidFill>
              </a:rPr>
              <a:t>(количество </a:t>
            </a:r>
            <a:r>
              <a:rPr lang="ru-RU" sz="1400" b="1" dirty="0">
                <a:solidFill>
                  <a:srgbClr val="FF0000"/>
                </a:solidFill>
              </a:rPr>
              <a:t>диагностики и время проведения определяет сама </a:t>
            </a:r>
            <a:r>
              <a:rPr lang="ru-RU" sz="1400" b="1" dirty="0" smtClean="0">
                <a:solidFill>
                  <a:srgbClr val="FF0000"/>
                </a:solidFill>
              </a:rPr>
              <a:t>организация)</a:t>
            </a:r>
            <a:endParaRPr lang="ru-RU" sz="1800" b="1" dirty="0" smtClean="0">
              <a:solidFill>
                <a:schemeClr val="accent6"/>
              </a:solidFill>
            </a:endParaRPr>
          </a:p>
          <a:p>
            <a:pPr>
              <a:buFont typeface="Wingdings" panose="05000000000000000000" pitchFamily="2" charset="2"/>
              <a:buChar char="Ø"/>
            </a:pPr>
            <a:r>
              <a:rPr lang="ru-RU" sz="1800" b="1" dirty="0" smtClean="0">
                <a:solidFill>
                  <a:srgbClr val="C00000"/>
                </a:solidFill>
              </a:rPr>
              <a:t>Психологическая коррекция и развитие </a:t>
            </a:r>
            <a:r>
              <a:rPr lang="ru-RU" sz="1400" b="1" dirty="0" smtClean="0"/>
              <a:t>(коррекционно-развивающая работа направлена на обеспечение коррекции нарушений развития у различных категорий детей (целевых групп)</a:t>
            </a:r>
          </a:p>
          <a:p>
            <a:pPr>
              <a:buFont typeface="Wingdings" panose="05000000000000000000" pitchFamily="2" charset="2"/>
              <a:buChar char="Ø"/>
            </a:pPr>
            <a:r>
              <a:rPr lang="ru-RU" sz="1800" b="1" dirty="0" smtClean="0">
                <a:solidFill>
                  <a:srgbClr val="C00000"/>
                </a:solidFill>
              </a:rPr>
              <a:t>Психологическая экспертиза!!! </a:t>
            </a:r>
            <a:r>
              <a:rPr lang="ru-RU" sz="1400" b="1" dirty="0"/>
              <a:t>(оценка) комфортности и безопасности образовательной среды </a:t>
            </a:r>
            <a:r>
              <a:rPr lang="ru-RU" sz="1400" b="1" dirty="0" smtClean="0"/>
              <a:t>ДОУ (паспорт </a:t>
            </a:r>
            <a:r>
              <a:rPr lang="ru-RU" sz="1400" b="1" dirty="0"/>
              <a:t>психологической безопасности и комфортности образовательной среды </a:t>
            </a:r>
            <a:r>
              <a:rPr lang="ru-RU" sz="1400" b="1" dirty="0" smtClean="0"/>
              <a:t>)</a:t>
            </a:r>
          </a:p>
          <a:p>
            <a:pPr lvl="0">
              <a:buFont typeface="Wingdings" panose="05000000000000000000" pitchFamily="2" charset="2"/>
              <a:buChar char="Ø"/>
            </a:pPr>
            <a:r>
              <a:rPr lang="ru-RU" sz="1800" b="1" dirty="0">
                <a:solidFill>
                  <a:srgbClr val="C00000"/>
                </a:solidFill>
              </a:rPr>
              <a:t>Информационно-просветительская работа (психологическое просвещение и профилактика)</a:t>
            </a:r>
          </a:p>
          <a:p>
            <a:pPr>
              <a:buFont typeface="Wingdings" panose="05000000000000000000" pitchFamily="2" charset="2"/>
              <a:buChar char="Ø"/>
            </a:pPr>
            <a:endParaRPr lang="ru-RU" sz="1400" b="1" dirty="0">
              <a:solidFill>
                <a:srgbClr val="C00000"/>
              </a:solidFill>
            </a:endParaRPr>
          </a:p>
        </p:txBody>
      </p:sp>
      <p:sp>
        <p:nvSpPr>
          <p:cNvPr id="13" name="Скругленный прямоугольник 4"/>
          <p:cNvSpPr/>
          <p:nvPr/>
        </p:nvSpPr>
        <p:spPr>
          <a:xfrm>
            <a:off x="644372" y="2884992"/>
            <a:ext cx="8256491" cy="909766"/>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129540" tIns="129540" rIns="129540" bIns="129540" numCol="1" spcCol="1270" anchor="ctr" anchorCtr="0">
            <a:noAutofit/>
          </a:bodyPr>
          <a:lstStyle/>
          <a:p>
            <a:pPr marL="342900" lvl="0" indent="-342900" algn="just" defTabSz="1511300">
              <a:lnSpc>
                <a:spcPct val="90000"/>
              </a:lnSpc>
              <a:spcBef>
                <a:spcPct val="0"/>
              </a:spcBef>
              <a:spcAft>
                <a:spcPct val="35000"/>
              </a:spcAft>
              <a:buFont typeface="Wingdings" panose="05000000000000000000" pitchFamily="2" charset="2"/>
              <a:buChar char="Ø"/>
            </a:pPr>
            <a:endPar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8804070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smtClean="0"/>
              <a:t>Психологическая диагностика</a:t>
            </a:r>
            <a:endParaRPr lang="ru-RU" sz="3600" dirty="0"/>
          </a:p>
        </p:txBody>
      </p:sp>
      <p:sp>
        <p:nvSpPr>
          <p:cNvPr id="3" name="Объект 2"/>
          <p:cNvSpPr>
            <a:spLocks noGrp="1"/>
          </p:cNvSpPr>
          <p:nvPr>
            <p:ph idx="1"/>
          </p:nvPr>
        </p:nvSpPr>
        <p:spPr>
          <a:xfrm>
            <a:off x="323528" y="1484784"/>
            <a:ext cx="8712968" cy="4608512"/>
          </a:xfrm>
        </p:spPr>
        <p:txBody>
          <a:bodyPr/>
          <a:lstStyle/>
          <a:p>
            <a:pPr marL="0" lvl="0" indent="0" algn="ctr" fontAlgn="auto">
              <a:spcBef>
                <a:spcPts val="0"/>
              </a:spcBef>
              <a:spcAft>
                <a:spcPts val="0"/>
              </a:spcAft>
              <a:buNone/>
            </a:pPr>
            <a:r>
              <a:rPr lang="ru-RU" sz="2400" b="1" kern="1200" dirty="0">
                <a:solidFill>
                  <a:srgbClr val="FF0000"/>
                </a:solidFill>
                <a:latin typeface="Times New Roman" panose="02020603050405020304" pitchFamily="18" charset="0"/>
                <a:cs typeface="Times New Roman" panose="02020603050405020304" pitchFamily="18" charset="0"/>
              </a:rPr>
              <a:t>Проведение психологической диагностики определяется положениями ФГОС ДО  (п. 3.2.3</a:t>
            </a:r>
            <a:r>
              <a:rPr lang="ru-RU" sz="2400" b="1" kern="1200" dirty="0" smtClean="0">
                <a:solidFill>
                  <a:srgbClr val="FF0000"/>
                </a:solidFill>
                <a:latin typeface="Times New Roman" panose="02020603050405020304" pitchFamily="18" charset="0"/>
                <a:cs typeface="Times New Roman" panose="02020603050405020304" pitchFamily="18" charset="0"/>
              </a:rPr>
              <a:t>)</a:t>
            </a:r>
            <a:endParaRPr lang="ru-RU" sz="1800" kern="1200" dirty="0">
              <a:solidFill>
                <a:srgbClr val="FF0000"/>
              </a:solidFill>
              <a:latin typeface="Trebuchet MS"/>
            </a:endParaRPr>
          </a:p>
          <a:p>
            <a:pPr marL="0" lvl="0" indent="0" fontAlgn="auto">
              <a:spcBef>
                <a:spcPts val="0"/>
              </a:spcBef>
              <a:spcAft>
                <a:spcPts val="0"/>
              </a:spcAft>
              <a:buNone/>
            </a:pPr>
            <a:r>
              <a:rPr lang="ru-RU" sz="2000" b="1" kern="1200" dirty="0">
                <a:solidFill>
                  <a:srgbClr val="FF0000"/>
                </a:solidFill>
                <a:latin typeface="Times New Roman" panose="02020603050405020304" pitchFamily="18" charset="0"/>
                <a:cs typeface="Times New Roman" panose="02020603050405020304" pitchFamily="18" charset="0"/>
              </a:rPr>
              <a:t>Цель психологической диагностики: </a:t>
            </a:r>
            <a:endParaRPr lang="ru-RU" sz="2000" b="1" kern="1200" dirty="0">
              <a:solidFill>
                <a:prstClr val="black"/>
              </a:solidFill>
              <a:latin typeface="Times New Roman" panose="02020603050405020304" pitchFamily="18" charset="0"/>
              <a:cs typeface="Times New Roman" panose="02020603050405020304" pitchFamily="18" charset="0"/>
            </a:endParaRPr>
          </a:p>
          <a:p>
            <a:pPr marL="0" lvl="0" indent="0" fontAlgn="auto">
              <a:spcBef>
                <a:spcPts val="0"/>
              </a:spcBef>
              <a:spcAft>
                <a:spcPts val="0"/>
              </a:spcAft>
              <a:buNone/>
            </a:pPr>
            <a:r>
              <a:rPr lang="ru-RU" sz="2000" b="1" kern="1200" dirty="0">
                <a:solidFill>
                  <a:prstClr val="black"/>
                </a:solidFill>
                <a:latin typeface="Times New Roman" panose="02020603050405020304" pitchFamily="18" charset="0"/>
                <a:cs typeface="Times New Roman" panose="02020603050405020304" pitchFamily="18" charset="0"/>
              </a:rPr>
              <a:t>выявить и изучить индивидуально-психологические особенности детей, причины трудностей в освоении образовательной программы. </a:t>
            </a:r>
          </a:p>
          <a:p>
            <a:pPr marL="0" lvl="0" indent="0" fontAlgn="auto">
              <a:spcBef>
                <a:spcPts val="0"/>
              </a:spcBef>
              <a:spcAft>
                <a:spcPts val="0"/>
              </a:spcAft>
              <a:buNone/>
            </a:pPr>
            <a:r>
              <a:rPr lang="ru-RU" sz="2000" b="1" kern="1200" dirty="0">
                <a:solidFill>
                  <a:srgbClr val="FF0000"/>
                </a:solidFill>
                <a:latin typeface="Times New Roman" panose="02020603050405020304" pitchFamily="18" charset="0"/>
                <a:cs typeface="Times New Roman" panose="02020603050405020304" pitchFamily="18" charset="0"/>
              </a:rPr>
              <a:t>Кто проводит:  </a:t>
            </a:r>
          </a:p>
          <a:p>
            <a:pPr marL="0" lvl="0" indent="0" fontAlgn="auto">
              <a:spcBef>
                <a:spcPts val="0"/>
              </a:spcBef>
              <a:spcAft>
                <a:spcPts val="0"/>
              </a:spcAft>
              <a:buNone/>
            </a:pPr>
            <a:r>
              <a:rPr lang="ru-RU" sz="2000" b="1" kern="1200" dirty="0">
                <a:solidFill>
                  <a:prstClr val="black"/>
                </a:solidFill>
                <a:latin typeface="Times New Roman" panose="02020603050405020304" pitchFamily="18" charset="0"/>
                <a:cs typeface="Times New Roman" panose="02020603050405020304" pitchFamily="18" charset="0"/>
              </a:rPr>
              <a:t>квалифицированные специалисты – педагоги- психологи, психологи. </a:t>
            </a:r>
          </a:p>
          <a:p>
            <a:pPr marL="0" lvl="0" indent="0" fontAlgn="auto">
              <a:spcBef>
                <a:spcPts val="0"/>
              </a:spcBef>
              <a:spcAft>
                <a:spcPts val="0"/>
              </a:spcAft>
              <a:buNone/>
            </a:pPr>
            <a:r>
              <a:rPr lang="ru-RU" sz="2000" b="1" kern="1200" dirty="0">
                <a:solidFill>
                  <a:srgbClr val="FF0000"/>
                </a:solidFill>
                <a:latin typeface="Times New Roman" panose="02020603050405020304" pitchFamily="18" charset="0"/>
                <a:cs typeface="Times New Roman" panose="02020603050405020304" pitchFamily="18" charset="0"/>
              </a:rPr>
              <a:t>Какие условия:  </a:t>
            </a:r>
          </a:p>
          <a:p>
            <a:pPr marL="0" lvl="0" indent="0" fontAlgn="auto">
              <a:spcBef>
                <a:spcPts val="0"/>
              </a:spcBef>
              <a:spcAft>
                <a:spcPts val="0"/>
              </a:spcAft>
              <a:buNone/>
            </a:pPr>
            <a:r>
              <a:rPr lang="ru-RU" sz="2000" b="1" kern="1200" dirty="0">
                <a:solidFill>
                  <a:prstClr val="black"/>
                </a:solidFill>
                <a:latin typeface="Times New Roman" panose="02020603050405020304" pitchFamily="18" charset="0"/>
                <a:cs typeface="Times New Roman" panose="02020603050405020304" pitchFamily="18" charset="0"/>
              </a:rPr>
              <a:t>ребенок участвует в психологической диагностике только с согласия родителей или законных представителей. </a:t>
            </a:r>
          </a:p>
          <a:p>
            <a:pPr marL="0" lvl="0" indent="0" fontAlgn="auto">
              <a:spcBef>
                <a:spcPts val="0"/>
              </a:spcBef>
              <a:spcAft>
                <a:spcPts val="0"/>
              </a:spcAft>
              <a:buNone/>
            </a:pPr>
            <a:r>
              <a:rPr lang="ru-RU" sz="2000" b="1" kern="1200" dirty="0">
                <a:solidFill>
                  <a:srgbClr val="FF0000"/>
                </a:solidFill>
                <a:latin typeface="Times New Roman" panose="02020603050405020304" pitchFamily="18" charset="0"/>
                <a:cs typeface="Times New Roman" panose="02020603050405020304" pitchFamily="18" charset="0"/>
              </a:rPr>
              <a:t>Как использовать результаты:  </a:t>
            </a:r>
          </a:p>
          <a:p>
            <a:pPr marL="0" lvl="0" indent="0" fontAlgn="auto">
              <a:spcBef>
                <a:spcPts val="0"/>
              </a:spcBef>
              <a:spcAft>
                <a:spcPts val="0"/>
              </a:spcAft>
              <a:buNone/>
            </a:pPr>
            <a:r>
              <a:rPr lang="ru-RU" sz="2000" b="1" kern="1200" dirty="0">
                <a:solidFill>
                  <a:prstClr val="black"/>
                </a:solidFill>
                <a:latin typeface="Times New Roman" panose="02020603050405020304" pitchFamily="18" charset="0"/>
                <a:cs typeface="Times New Roman" panose="02020603050405020304" pitchFamily="18" charset="0"/>
              </a:rPr>
              <a:t>по результатам психологической диагностики специалисты организуют психологическое сопровождение и адресную психологическую помощь детям. </a:t>
            </a:r>
          </a:p>
          <a:p>
            <a:endParaRPr lang="ru-RU" sz="2000" dirty="0"/>
          </a:p>
        </p:txBody>
      </p:sp>
    </p:spTree>
    <p:extLst>
      <p:ext uri="{BB962C8B-B14F-4D97-AF65-F5344CB8AC3E}">
        <p14:creationId xmlns:p14="http://schemas.microsoft.com/office/powerpoint/2010/main" val="141298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t>Психологическая коррекция и развитие</a:t>
            </a:r>
            <a:endParaRPr lang="ru-RU" sz="2800" dirty="0"/>
          </a:p>
        </p:txBody>
      </p:sp>
      <p:sp>
        <p:nvSpPr>
          <p:cNvPr id="3" name="Объект 2"/>
          <p:cNvSpPr>
            <a:spLocks noGrp="1"/>
          </p:cNvSpPr>
          <p:nvPr>
            <p:ph idx="1"/>
          </p:nvPr>
        </p:nvSpPr>
        <p:spPr/>
        <p:txBody>
          <a:bodyPr/>
          <a:lstStyle/>
          <a:p>
            <a:pPr marL="0" indent="0" algn="ctr">
              <a:buNone/>
            </a:pPr>
            <a:r>
              <a:rPr lang="ru-RU" sz="1800" b="1" dirty="0" err="1">
                <a:solidFill>
                  <a:srgbClr val="C00000"/>
                </a:solidFill>
              </a:rPr>
              <a:t>Здоровьесберегающие</a:t>
            </a:r>
            <a:r>
              <a:rPr lang="ru-RU" sz="1800" b="1" dirty="0">
                <a:solidFill>
                  <a:srgbClr val="C00000"/>
                </a:solidFill>
              </a:rPr>
              <a:t> технологии  – это технологии, направленные на </a:t>
            </a:r>
            <a:r>
              <a:rPr lang="ru-RU" sz="1800" b="1" dirty="0" smtClean="0">
                <a:solidFill>
                  <a:srgbClr val="C00000"/>
                </a:solidFill>
              </a:rPr>
              <a:t>сохранение</a:t>
            </a:r>
            <a:r>
              <a:rPr lang="ru-RU" sz="1800" b="1" dirty="0">
                <a:solidFill>
                  <a:srgbClr val="C00000"/>
                </a:solidFill>
              </a:rPr>
              <a:t>, поддержание и обогащение здоровья </a:t>
            </a:r>
            <a:r>
              <a:rPr lang="ru-RU" sz="1800" b="1" dirty="0" smtClean="0">
                <a:solidFill>
                  <a:srgbClr val="C00000"/>
                </a:solidFill>
              </a:rPr>
              <a:t>детей</a:t>
            </a:r>
          </a:p>
          <a:p>
            <a:pPr marL="0" indent="0" algn="ctr">
              <a:buNone/>
            </a:pPr>
            <a:r>
              <a:rPr lang="ru-RU" sz="1800" b="1" dirty="0"/>
              <a:t>Виды </a:t>
            </a:r>
            <a:r>
              <a:rPr lang="ru-RU" sz="1800" b="1" dirty="0" err="1"/>
              <a:t>здоровьесберегающих</a:t>
            </a:r>
            <a:r>
              <a:rPr lang="ru-RU" sz="1800" b="1" dirty="0"/>
              <a:t> технологий</a:t>
            </a:r>
          </a:p>
          <a:p>
            <a:pPr>
              <a:buFont typeface="Wingdings" pitchFamily="2" charset="2"/>
              <a:buChar char="Ø"/>
            </a:pPr>
            <a:r>
              <a:rPr lang="ru-RU" sz="1800" b="1" dirty="0">
                <a:solidFill>
                  <a:srgbClr val="002060"/>
                </a:solidFill>
              </a:rPr>
              <a:t>Технология сохранения и стимулирования </a:t>
            </a:r>
            <a:r>
              <a:rPr lang="ru-RU" sz="1800" b="1" dirty="0" smtClean="0">
                <a:solidFill>
                  <a:srgbClr val="002060"/>
                </a:solidFill>
              </a:rPr>
              <a:t>здоровья </a:t>
            </a:r>
            <a:r>
              <a:rPr lang="ru-RU" sz="1600" b="1" dirty="0" smtClean="0">
                <a:solidFill>
                  <a:srgbClr val="C00000"/>
                </a:solidFill>
              </a:rPr>
              <a:t>(</a:t>
            </a:r>
            <a:r>
              <a:rPr lang="ru-RU" sz="1600" b="1" dirty="0" err="1" smtClean="0">
                <a:solidFill>
                  <a:srgbClr val="C00000"/>
                </a:solidFill>
              </a:rPr>
              <a:t>кинезиология</a:t>
            </a:r>
            <a:r>
              <a:rPr lang="ru-RU" sz="1600" b="1" dirty="0" smtClean="0">
                <a:solidFill>
                  <a:srgbClr val="C00000"/>
                </a:solidFill>
              </a:rPr>
              <a:t>, пальчиковая гимнастика, дыхательная гимнастика, релаксация, гимнастика для глаз, динамические паузы)</a:t>
            </a:r>
            <a:endParaRPr lang="ru-RU" sz="1600" b="1" dirty="0">
              <a:solidFill>
                <a:srgbClr val="C00000"/>
              </a:solidFill>
            </a:endParaRPr>
          </a:p>
          <a:p>
            <a:pPr>
              <a:buFont typeface="Wingdings" pitchFamily="2" charset="2"/>
              <a:buChar char="Ø"/>
            </a:pPr>
            <a:r>
              <a:rPr lang="ru-RU" sz="1800" b="1" dirty="0">
                <a:solidFill>
                  <a:srgbClr val="002060"/>
                </a:solidFill>
              </a:rPr>
              <a:t>Технология обучения здорового образа </a:t>
            </a:r>
            <a:r>
              <a:rPr lang="ru-RU" sz="1800" b="1" dirty="0" smtClean="0">
                <a:solidFill>
                  <a:srgbClr val="002060"/>
                </a:solidFill>
              </a:rPr>
              <a:t>жизни </a:t>
            </a:r>
            <a:endParaRPr lang="ru-RU" sz="1400" b="1" dirty="0">
              <a:solidFill>
                <a:srgbClr val="C00000"/>
              </a:solidFill>
            </a:endParaRPr>
          </a:p>
          <a:p>
            <a:pPr>
              <a:buFont typeface="Wingdings" pitchFamily="2" charset="2"/>
              <a:buChar char="v"/>
            </a:pPr>
            <a:r>
              <a:rPr lang="ru-RU" sz="1400" b="1" dirty="0" smtClean="0">
                <a:solidFill>
                  <a:srgbClr val="C00000"/>
                </a:solidFill>
              </a:rPr>
              <a:t>самомассажи с использованием «су-</a:t>
            </a:r>
            <a:r>
              <a:rPr lang="ru-RU" sz="1400" b="1" dirty="0" err="1" smtClean="0">
                <a:solidFill>
                  <a:srgbClr val="C00000"/>
                </a:solidFill>
              </a:rPr>
              <a:t>джок</a:t>
            </a:r>
            <a:r>
              <a:rPr lang="ru-RU" sz="1400" b="1" dirty="0" smtClean="0">
                <a:solidFill>
                  <a:srgbClr val="C00000"/>
                </a:solidFill>
              </a:rPr>
              <a:t>», </a:t>
            </a:r>
            <a:r>
              <a:rPr lang="ru-RU" sz="1400" b="1" dirty="0" smtClean="0">
                <a:solidFill>
                  <a:srgbClr val="C00000"/>
                </a:solidFill>
              </a:rPr>
              <a:t>орехов, шишек, каштанов, специальных колец….)</a:t>
            </a:r>
            <a:endParaRPr lang="ru-RU" sz="1400" b="1" dirty="0" smtClean="0">
              <a:solidFill>
                <a:srgbClr val="C00000"/>
              </a:solidFill>
            </a:endParaRPr>
          </a:p>
          <a:p>
            <a:pPr>
              <a:buFont typeface="Wingdings" pitchFamily="2" charset="2"/>
              <a:buChar char="v"/>
            </a:pPr>
            <a:r>
              <a:rPr lang="ru-RU" sz="1400" b="1" dirty="0">
                <a:solidFill>
                  <a:srgbClr val="C00000"/>
                </a:solidFill>
              </a:rPr>
              <a:t>к</a:t>
            </a:r>
            <a:r>
              <a:rPr lang="ru-RU" sz="1400" b="1" dirty="0" smtClean="0">
                <a:solidFill>
                  <a:srgbClr val="C00000"/>
                </a:solidFill>
              </a:rPr>
              <a:t>оммуникативные игры</a:t>
            </a:r>
          </a:p>
          <a:p>
            <a:pPr>
              <a:buFont typeface="Wingdings" pitchFamily="2" charset="2"/>
              <a:buChar char="v"/>
            </a:pPr>
            <a:r>
              <a:rPr lang="ru-RU" sz="1400" b="1" dirty="0" err="1" smtClean="0">
                <a:solidFill>
                  <a:srgbClr val="C00000"/>
                </a:solidFill>
              </a:rPr>
              <a:t>игротерапия</a:t>
            </a:r>
            <a:endParaRPr lang="ru-RU" sz="1400" b="1" dirty="0">
              <a:solidFill>
                <a:srgbClr val="C00000"/>
              </a:solidFill>
            </a:endParaRPr>
          </a:p>
          <a:p>
            <a:pPr>
              <a:buFont typeface="Wingdings" pitchFamily="2" charset="2"/>
              <a:buChar char="Ø"/>
            </a:pPr>
            <a:r>
              <a:rPr lang="ru-RU" sz="1800" b="1" dirty="0">
                <a:solidFill>
                  <a:srgbClr val="002060"/>
                </a:solidFill>
              </a:rPr>
              <a:t>Коррекционные </a:t>
            </a:r>
            <a:r>
              <a:rPr lang="ru-RU" sz="1800" b="1" dirty="0" smtClean="0">
                <a:solidFill>
                  <a:srgbClr val="002060"/>
                </a:solidFill>
              </a:rPr>
              <a:t>технологии </a:t>
            </a:r>
          </a:p>
          <a:p>
            <a:pPr>
              <a:buFont typeface="Wingdings" pitchFamily="2" charset="2"/>
              <a:buChar char="v"/>
            </a:pPr>
            <a:r>
              <a:rPr lang="ru-RU" sz="1600" b="1" dirty="0" err="1">
                <a:solidFill>
                  <a:srgbClr val="C00000"/>
                </a:solidFill>
              </a:rPr>
              <a:t>с</a:t>
            </a:r>
            <a:r>
              <a:rPr lang="ru-RU" sz="1600" b="1" dirty="0" err="1" smtClean="0">
                <a:solidFill>
                  <a:srgbClr val="C00000"/>
                </a:solidFill>
              </a:rPr>
              <a:t>казкотерапия</a:t>
            </a:r>
            <a:endParaRPr lang="ru-RU" sz="1600" b="1" dirty="0" smtClean="0">
              <a:solidFill>
                <a:srgbClr val="C00000"/>
              </a:solidFill>
            </a:endParaRPr>
          </a:p>
          <a:p>
            <a:pPr>
              <a:buFont typeface="Wingdings" pitchFamily="2" charset="2"/>
              <a:buChar char="v"/>
            </a:pPr>
            <a:r>
              <a:rPr lang="ru-RU" sz="1600" b="1" dirty="0">
                <a:solidFill>
                  <a:srgbClr val="C00000"/>
                </a:solidFill>
              </a:rPr>
              <a:t>п</a:t>
            </a:r>
            <a:r>
              <a:rPr lang="ru-RU" sz="1600" b="1" dirty="0" smtClean="0">
                <a:solidFill>
                  <a:srgbClr val="C00000"/>
                </a:solidFill>
              </a:rPr>
              <a:t>есочная терапия</a:t>
            </a:r>
          </a:p>
          <a:p>
            <a:pPr>
              <a:buFont typeface="Wingdings" pitchFamily="2" charset="2"/>
              <a:buChar char="v"/>
            </a:pPr>
            <a:r>
              <a:rPr lang="ru-RU" sz="1600" b="1" dirty="0" err="1" smtClean="0">
                <a:solidFill>
                  <a:srgbClr val="C00000"/>
                </a:solidFill>
              </a:rPr>
              <a:t>психогимнастика</a:t>
            </a:r>
            <a:endParaRPr lang="ru-RU" sz="1600" b="1" dirty="0" smtClean="0">
              <a:solidFill>
                <a:srgbClr val="C00000"/>
              </a:solidFill>
            </a:endParaRPr>
          </a:p>
          <a:p>
            <a:pPr>
              <a:buFont typeface="Wingdings" pitchFamily="2" charset="2"/>
              <a:buChar char="v"/>
            </a:pPr>
            <a:endParaRPr lang="ru-RU" sz="1600" b="1" dirty="0">
              <a:solidFill>
                <a:srgbClr val="C00000"/>
              </a:solidFill>
            </a:endParaRPr>
          </a:p>
          <a:p>
            <a:pPr marL="0" indent="0" algn="ctr">
              <a:buNone/>
            </a:pPr>
            <a:endParaRPr lang="ru-RU" sz="1800" b="1" dirty="0">
              <a:solidFill>
                <a:srgbClr val="C00000"/>
              </a:solidFill>
            </a:endParaRPr>
          </a:p>
        </p:txBody>
      </p:sp>
    </p:spTree>
    <p:extLst>
      <p:ext uri="{BB962C8B-B14F-4D97-AF65-F5344CB8AC3E}">
        <p14:creationId xmlns:p14="http://schemas.microsoft.com/office/powerpoint/2010/main" val="283103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800" dirty="0" smtClean="0">
                <a:solidFill>
                  <a:srgbClr val="FF0000"/>
                </a:solidFill>
              </a:rPr>
              <a:t/>
            </a:r>
            <a:br>
              <a:rPr lang="ru-RU" sz="2800" dirty="0" smtClean="0">
                <a:solidFill>
                  <a:srgbClr val="FF0000"/>
                </a:solidFill>
              </a:rPr>
            </a:br>
            <a:r>
              <a:rPr lang="ru-RU" sz="2800" dirty="0" smtClean="0">
                <a:solidFill>
                  <a:srgbClr val="FF0000"/>
                </a:solidFill>
              </a:rPr>
              <a:t>Цель </a:t>
            </a:r>
            <a:r>
              <a:rPr lang="ru-RU" sz="2800" dirty="0">
                <a:solidFill>
                  <a:srgbClr val="FF0000"/>
                </a:solidFill>
              </a:rPr>
              <a:t>психологической службы </a:t>
            </a:r>
            <a:r>
              <a:rPr lang="ru-RU" sz="2800" dirty="0" smtClean="0">
                <a:solidFill>
                  <a:srgbClr val="FF0000"/>
                </a:solidFill>
              </a:rPr>
              <a:t>ДОУ</a:t>
            </a:r>
            <a:br>
              <a:rPr lang="ru-RU" sz="2800" dirty="0" smtClean="0">
                <a:solidFill>
                  <a:srgbClr val="FF0000"/>
                </a:solidFill>
              </a:rPr>
            </a:br>
            <a:r>
              <a:rPr lang="ru-RU" sz="1400" dirty="0" smtClean="0">
                <a:solidFill>
                  <a:srgbClr val="FF0000"/>
                </a:solidFill>
              </a:rPr>
              <a:t>психолого-педагогическое сопровождение образовательного процесса, основных и дополнительных образовательных программ, оказание психолого-педагогической помощи лицам с ООП, испытывающими трудности в освоении основных и дополнительных программ, развитии и социальной адаптации</a:t>
            </a:r>
            <a:r>
              <a:rPr lang="ru-RU" dirty="0">
                <a:solidFill>
                  <a:srgbClr val="FF0000"/>
                </a:solidFill>
              </a:rPr>
              <a:t/>
            </a:r>
            <a:br>
              <a:rPr lang="ru-RU" dirty="0">
                <a:solidFill>
                  <a:srgbClr val="FF0000"/>
                </a:solidFill>
              </a:rPr>
            </a:br>
            <a:endParaRPr lang="ru-RU" dirty="0"/>
          </a:p>
        </p:txBody>
      </p:sp>
      <p:sp>
        <p:nvSpPr>
          <p:cNvPr id="3" name="Объект 2"/>
          <p:cNvSpPr>
            <a:spLocks noGrp="1"/>
          </p:cNvSpPr>
          <p:nvPr>
            <p:ph idx="1"/>
          </p:nvPr>
        </p:nvSpPr>
        <p:spPr/>
        <p:txBody>
          <a:bodyPr/>
          <a:lstStyle/>
          <a:p>
            <a:pPr marL="0" indent="0" algn="ctr">
              <a:buNone/>
            </a:pPr>
            <a:r>
              <a:rPr lang="ru-RU" sz="3200" dirty="0" smtClean="0">
                <a:solidFill>
                  <a:schemeClr val="accent6">
                    <a:lumMod val="75000"/>
                  </a:schemeClr>
                </a:solidFill>
              </a:rPr>
              <a:t>с</a:t>
            </a:r>
            <a:r>
              <a:rPr lang="ru-RU" sz="3200" b="1" dirty="0" smtClean="0">
                <a:solidFill>
                  <a:schemeClr val="accent6">
                    <a:lumMod val="75000"/>
                  </a:schemeClr>
                </a:solidFill>
              </a:rPr>
              <a:t>оздание условий для сопровождения и развития как субъектов образовательного процесса, так и учреждения в целом.</a:t>
            </a:r>
            <a:r>
              <a:rPr lang="ru-RU" sz="3200" dirty="0" smtClean="0"/>
              <a:t/>
            </a:r>
            <a:br>
              <a:rPr lang="ru-RU" sz="3200" dirty="0" smtClean="0"/>
            </a:br>
            <a:r>
              <a:rPr lang="ru-RU" sz="2400" dirty="0"/>
              <a:t>Психологическая безопасность образовательного процесса - это состояние психологической защищенности ребенка от угроз его достоинству, душевному благополучию, позитивному мировосприятию и отношению к самому себе.</a:t>
            </a:r>
          </a:p>
          <a:p>
            <a:pPr marL="0" indent="0" algn="ctr">
              <a:buNone/>
            </a:pPr>
            <a:endParaRPr lang="ru-RU" sz="3200" dirty="0"/>
          </a:p>
        </p:txBody>
      </p:sp>
      <p:sp>
        <p:nvSpPr>
          <p:cNvPr id="13" name="Скругленный прямоугольник 4"/>
          <p:cNvSpPr/>
          <p:nvPr/>
        </p:nvSpPr>
        <p:spPr>
          <a:xfrm>
            <a:off x="644372" y="2884992"/>
            <a:ext cx="8256491" cy="909766"/>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129540" tIns="129540" rIns="129540" bIns="129540" numCol="1" spcCol="1270" anchor="ctr" anchorCtr="0">
            <a:noAutofit/>
          </a:bodyPr>
          <a:lstStyle/>
          <a:p>
            <a:pPr marL="342900" lvl="0" indent="-342900" algn="just" defTabSz="1511300">
              <a:lnSpc>
                <a:spcPct val="90000"/>
              </a:lnSpc>
              <a:spcBef>
                <a:spcPct val="0"/>
              </a:spcBef>
              <a:spcAft>
                <a:spcPct val="35000"/>
              </a:spcAft>
              <a:buFont typeface="Wingdings" panose="05000000000000000000" pitchFamily="2" charset="2"/>
              <a:buChar char="Ø"/>
            </a:pPr>
            <a:endParaRPr lang="ru-RU"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2750639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t>Психологическая коррекция и развитие</a:t>
            </a:r>
            <a:endParaRPr lang="ru-RU" sz="2800" dirty="0"/>
          </a:p>
        </p:txBody>
      </p:sp>
      <p:sp>
        <p:nvSpPr>
          <p:cNvPr id="3" name="Объект 2"/>
          <p:cNvSpPr>
            <a:spLocks noGrp="1"/>
          </p:cNvSpPr>
          <p:nvPr>
            <p:ph idx="1"/>
          </p:nvPr>
        </p:nvSpPr>
        <p:spPr/>
        <p:txBody>
          <a:bodyPr/>
          <a:lstStyle/>
          <a:p>
            <a:pPr marL="0" indent="0" algn="ctr">
              <a:buNone/>
            </a:pPr>
            <a:r>
              <a:rPr lang="ru-RU" sz="1800" b="1" dirty="0" err="1">
                <a:solidFill>
                  <a:srgbClr val="C00000"/>
                </a:solidFill>
              </a:rPr>
              <a:t>Здоровьесберегающие</a:t>
            </a:r>
            <a:r>
              <a:rPr lang="ru-RU" sz="1800" b="1" dirty="0">
                <a:solidFill>
                  <a:srgbClr val="C00000"/>
                </a:solidFill>
              </a:rPr>
              <a:t> технологии  – это технологии, направленные на </a:t>
            </a:r>
            <a:r>
              <a:rPr lang="ru-RU" sz="1800" b="1" dirty="0" smtClean="0">
                <a:solidFill>
                  <a:srgbClr val="C00000"/>
                </a:solidFill>
              </a:rPr>
              <a:t>сохранение</a:t>
            </a:r>
            <a:r>
              <a:rPr lang="ru-RU" sz="1800" b="1" dirty="0">
                <a:solidFill>
                  <a:srgbClr val="C00000"/>
                </a:solidFill>
              </a:rPr>
              <a:t>, поддержание и обогащение здоровья </a:t>
            </a:r>
            <a:r>
              <a:rPr lang="ru-RU" sz="1800" b="1" dirty="0" smtClean="0">
                <a:solidFill>
                  <a:srgbClr val="C00000"/>
                </a:solidFill>
              </a:rPr>
              <a:t>детей</a:t>
            </a:r>
          </a:p>
          <a:p>
            <a:pPr marL="0" indent="0" algn="ctr">
              <a:buNone/>
            </a:pPr>
            <a:r>
              <a:rPr lang="ru-RU" sz="1800" b="1" dirty="0"/>
              <a:t>Виды </a:t>
            </a:r>
            <a:r>
              <a:rPr lang="ru-RU" sz="1800" b="1" dirty="0" err="1"/>
              <a:t>здоровьесберегающих</a:t>
            </a:r>
            <a:r>
              <a:rPr lang="ru-RU" sz="1800" b="1" dirty="0"/>
              <a:t> технологий</a:t>
            </a:r>
          </a:p>
          <a:p>
            <a:pPr>
              <a:buFont typeface="Wingdings" pitchFamily="2" charset="2"/>
              <a:buChar char="Ø"/>
            </a:pPr>
            <a:r>
              <a:rPr lang="ru-RU" sz="1800" b="1" dirty="0">
                <a:solidFill>
                  <a:srgbClr val="002060"/>
                </a:solidFill>
              </a:rPr>
              <a:t>Технология сохранения и стимулирования </a:t>
            </a:r>
            <a:r>
              <a:rPr lang="ru-RU" sz="1800" b="1" dirty="0" smtClean="0">
                <a:solidFill>
                  <a:srgbClr val="002060"/>
                </a:solidFill>
              </a:rPr>
              <a:t>здоровья </a:t>
            </a:r>
            <a:r>
              <a:rPr lang="ru-RU" sz="1600" b="1" dirty="0" smtClean="0">
                <a:solidFill>
                  <a:srgbClr val="C00000"/>
                </a:solidFill>
              </a:rPr>
              <a:t>(</a:t>
            </a:r>
            <a:r>
              <a:rPr lang="ru-RU" sz="1600" b="1" dirty="0" err="1" smtClean="0">
                <a:solidFill>
                  <a:srgbClr val="C00000"/>
                </a:solidFill>
              </a:rPr>
              <a:t>кинезиология</a:t>
            </a:r>
            <a:r>
              <a:rPr lang="ru-RU" sz="1600" b="1" dirty="0" smtClean="0">
                <a:solidFill>
                  <a:srgbClr val="C00000"/>
                </a:solidFill>
              </a:rPr>
              <a:t>, пальчиковая гимнастика, дыхательная гимнастика, релаксация, гимнастика для глаз, динамические паузы)</a:t>
            </a:r>
            <a:endParaRPr lang="ru-RU" sz="1600" b="1" dirty="0">
              <a:solidFill>
                <a:srgbClr val="C00000"/>
              </a:solidFill>
            </a:endParaRPr>
          </a:p>
          <a:p>
            <a:pPr>
              <a:buFont typeface="Wingdings" pitchFamily="2" charset="2"/>
              <a:buChar char="Ø"/>
            </a:pPr>
            <a:r>
              <a:rPr lang="ru-RU" sz="1800" b="1" dirty="0">
                <a:solidFill>
                  <a:srgbClr val="002060"/>
                </a:solidFill>
              </a:rPr>
              <a:t>Технология обучения здорового образа </a:t>
            </a:r>
            <a:r>
              <a:rPr lang="ru-RU" sz="1800" b="1" dirty="0" smtClean="0">
                <a:solidFill>
                  <a:srgbClr val="002060"/>
                </a:solidFill>
              </a:rPr>
              <a:t>жизни </a:t>
            </a:r>
            <a:endParaRPr lang="ru-RU" sz="1400" b="1" dirty="0">
              <a:solidFill>
                <a:srgbClr val="C00000"/>
              </a:solidFill>
            </a:endParaRPr>
          </a:p>
          <a:p>
            <a:pPr>
              <a:buFont typeface="Wingdings" pitchFamily="2" charset="2"/>
              <a:buChar char="v"/>
            </a:pPr>
            <a:r>
              <a:rPr lang="ru-RU" sz="1400" b="1" dirty="0" smtClean="0">
                <a:solidFill>
                  <a:srgbClr val="C00000"/>
                </a:solidFill>
              </a:rPr>
              <a:t>самомассажи с использованием «су-</a:t>
            </a:r>
            <a:r>
              <a:rPr lang="ru-RU" sz="1400" b="1" dirty="0" err="1" smtClean="0">
                <a:solidFill>
                  <a:srgbClr val="C00000"/>
                </a:solidFill>
              </a:rPr>
              <a:t>джок</a:t>
            </a:r>
            <a:r>
              <a:rPr lang="ru-RU" sz="1400" b="1" dirty="0" smtClean="0">
                <a:solidFill>
                  <a:srgbClr val="C00000"/>
                </a:solidFill>
              </a:rPr>
              <a:t>», орехами, шишками, каштанами, специальными кольцами….)</a:t>
            </a:r>
          </a:p>
          <a:p>
            <a:pPr>
              <a:buFont typeface="Wingdings" pitchFamily="2" charset="2"/>
              <a:buChar char="v"/>
            </a:pPr>
            <a:r>
              <a:rPr lang="ru-RU" sz="1400" b="1" dirty="0">
                <a:solidFill>
                  <a:srgbClr val="C00000"/>
                </a:solidFill>
              </a:rPr>
              <a:t>к</a:t>
            </a:r>
            <a:r>
              <a:rPr lang="ru-RU" sz="1400" b="1" dirty="0" smtClean="0">
                <a:solidFill>
                  <a:srgbClr val="C00000"/>
                </a:solidFill>
              </a:rPr>
              <a:t>оммуникативные игры</a:t>
            </a:r>
          </a:p>
          <a:p>
            <a:pPr>
              <a:buFont typeface="Wingdings" pitchFamily="2" charset="2"/>
              <a:buChar char="v"/>
            </a:pPr>
            <a:r>
              <a:rPr lang="ru-RU" sz="1400" b="1" dirty="0" err="1" smtClean="0">
                <a:solidFill>
                  <a:srgbClr val="C00000"/>
                </a:solidFill>
              </a:rPr>
              <a:t>игротерапия</a:t>
            </a:r>
            <a:endParaRPr lang="ru-RU" sz="1400" b="1" dirty="0">
              <a:solidFill>
                <a:srgbClr val="C00000"/>
              </a:solidFill>
            </a:endParaRPr>
          </a:p>
          <a:p>
            <a:pPr>
              <a:buFont typeface="Wingdings" pitchFamily="2" charset="2"/>
              <a:buChar char="Ø"/>
            </a:pPr>
            <a:r>
              <a:rPr lang="ru-RU" sz="1800" b="1" dirty="0">
                <a:solidFill>
                  <a:srgbClr val="002060"/>
                </a:solidFill>
              </a:rPr>
              <a:t>Коррекционные </a:t>
            </a:r>
            <a:r>
              <a:rPr lang="ru-RU" sz="1800" b="1" dirty="0" smtClean="0">
                <a:solidFill>
                  <a:srgbClr val="002060"/>
                </a:solidFill>
              </a:rPr>
              <a:t>технологии </a:t>
            </a:r>
          </a:p>
          <a:p>
            <a:pPr>
              <a:buFont typeface="Wingdings" pitchFamily="2" charset="2"/>
              <a:buChar char="v"/>
            </a:pPr>
            <a:r>
              <a:rPr lang="ru-RU" sz="1600" b="1" dirty="0" err="1">
                <a:solidFill>
                  <a:srgbClr val="C00000"/>
                </a:solidFill>
              </a:rPr>
              <a:t>с</a:t>
            </a:r>
            <a:r>
              <a:rPr lang="ru-RU" sz="1600" b="1" dirty="0" err="1" smtClean="0">
                <a:solidFill>
                  <a:srgbClr val="C00000"/>
                </a:solidFill>
              </a:rPr>
              <a:t>казкотерапия</a:t>
            </a:r>
            <a:endParaRPr lang="ru-RU" sz="1600" b="1" dirty="0" smtClean="0">
              <a:solidFill>
                <a:srgbClr val="C00000"/>
              </a:solidFill>
            </a:endParaRPr>
          </a:p>
          <a:p>
            <a:pPr>
              <a:buFont typeface="Wingdings" pitchFamily="2" charset="2"/>
              <a:buChar char="v"/>
            </a:pPr>
            <a:r>
              <a:rPr lang="ru-RU" sz="1600" b="1" dirty="0">
                <a:solidFill>
                  <a:srgbClr val="C00000"/>
                </a:solidFill>
              </a:rPr>
              <a:t>п</a:t>
            </a:r>
            <a:r>
              <a:rPr lang="ru-RU" sz="1600" b="1" dirty="0" smtClean="0">
                <a:solidFill>
                  <a:srgbClr val="C00000"/>
                </a:solidFill>
              </a:rPr>
              <a:t>есочная терапия</a:t>
            </a:r>
          </a:p>
          <a:p>
            <a:pPr>
              <a:buFont typeface="Wingdings" pitchFamily="2" charset="2"/>
              <a:buChar char="v"/>
            </a:pPr>
            <a:r>
              <a:rPr lang="ru-RU" sz="1600" b="1" dirty="0" err="1" smtClean="0">
                <a:solidFill>
                  <a:srgbClr val="C00000"/>
                </a:solidFill>
              </a:rPr>
              <a:t>психогимнастика</a:t>
            </a:r>
            <a:endParaRPr lang="ru-RU" sz="1600" b="1" dirty="0" smtClean="0">
              <a:solidFill>
                <a:srgbClr val="C00000"/>
              </a:solidFill>
            </a:endParaRPr>
          </a:p>
          <a:p>
            <a:pPr>
              <a:buFont typeface="Wingdings" pitchFamily="2" charset="2"/>
              <a:buChar char="v"/>
            </a:pPr>
            <a:endParaRPr lang="ru-RU" sz="1600" b="1" dirty="0">
              <a:solidFill>
                <a:srgbClr val="C00000"/>
              </a:solidFill>
            </a:endParaRPr>
          </a:p>
          <a:p>
            <a:pPr marL="0" indent="0" algn="ctr">
              <a:buNone/>
            </a:pPr>
            <a:endParaRPr lang="ru-RU" sz="1800" b="1" dirty="0">
              <a:solidFill>
                <a:srgbClr val="C00000"/>
              </a:solidFill>
            </a:endParaRPr>
          </a:p>
        </p:txBody>
      </p:sp>
    </p:spTree>
    <p:extLst>
      <p:ext uri="{BB962C8B-B14F-4D97-AF65-F5344CB8AC3E}">
        <p14:creationId xmlns:p14="http://schemas.microsoft.com/office/powerpoint/2010/main" val="1174009833"/>
      </p:ext>
    </p:extLst>
  </p:cSld>
  <p:clrMapOvr>
    <a:masterClrMapping/>
  </p:clrMapOvr>
</p:sld>
</file>

<file path=ppt/theme/theme1.xml><?xml version="1.0" encoding="utf-8"?>
<a:theme xmlns:a="http://schemas.openxmlformats.org/drawingml/2006/main" name="56_Edugrayback">
  <a:themeElements>
    <a:clrScheme name="Edu blue 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du blue lines">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u blue 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du blue lin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du blue lin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du blue lin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du blue lin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du blue lin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du blue lin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du blue lin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du blue lin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du blue lin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du blue lin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du blue lin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56_Edugrayback</Template>
  <TotalTime>3342</TotalTime>
  <Words>1922</Words>
  <Application>Microsoft Office PowerPoint</Application>
  <PresentationFormat>Экран (4:3)</PresentationFormat>
  <Paragraphs>231</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56_Edugrayback</vt:lpstr>
      <vt:lpstr>АВГУСТОВСКОЕ СОВЕЩАНИЕ ТЕРРИТОРИЯ ПСИХОЛОГИЧЕСКОГО КОМФОРТА                                   г. Орск 2024 г.</vt:lpstr>
      <vt:lpstr> ПЛАН работы  </vt:lpstr>
      <vt:lpstr>Деятельность психолога  ДОУ регламентирована профессиональным стандартом «Педагог-психолог (психолог в сфере образования)  утверждён приказом Минтруда России от 24.07.2015г. №514н</vt:lpstr>
      <vt:lpstr> Приоритет работы психолога в ДОУ</vt:lpstr>
      <vt:lpstr>Направление деятельности  педагога-психолога  в соответствии с ФОП </vt:lpstr>
      <vt:lpstr>Психологическая диагностика</vt:lpstr>
      <vt:lpstr>Психологическая коррекция и развитие</vt:lpstr>
      <vt:lpstr> Цель психологической службы ДОУ психолого-педагогическое сопровождение образовательного процесса, основных и дополнительных образовательных программ, оказание психолого-педагогической помощи лицам с ООП, испытывающими трудности в освоении основных и дополнительных программ, развитии и социальной адаптации </vt:lpstr>
      <vt:lpstr>Психологическая коррекция и развитие</vt:lpstr>
      <vt:lpstr>Направления психологической экспертизы  в соответствии с ФОП </vt:lpstr>
      <vt:lpstr>Субъекты образовательного процесса</vt:lpstr>
      <vt:lpstr>Требования к уровню квалификации педагога-психолога</vt:lpstr>
      <vt:lpstr>Требования к методическому обеспечению</vt:lpstr>
      <vt:lpstr>Комплект (пакет) документации подразделяется</vt:lpstr>
      <vt:lpstr>Нормативно-правовая документация</vt:lpstr>
      <vt:lpstr>Нормативно-правовая документация</vt:lpstr>
      <vt:lpstr>Нормативно-правовая документация</vt:lpstr>
      <vt:lpstr>Нормативно-правовая документация</vt:lpstr>
      <vt:lpstr>Специальная документация  ЗАКРЫТАЯ ДЛЯ ДОСТУПА</vt:lpstr>
      <vt:lpstr>Свободная (открытая для доступа) </vt:lpstr>
      <vt:lpstr>Рабочая (учётная) документация (организационно-методическая)</vt:lpstr>
      <vt:lpstr>Рабочие программы</vt:lpstr>
      <vt:lpstr>Циклограмма</vt:lpstr>
      <vt:lpstr>При составлении циклограммы руководствуемся: </vt:lpstr>
      <vt:lpstr>Циклограмма</vt:lpstr>
      <vt:lpstr>Циклограмма</vt:lpstr>
      <vt:lpstr>Циклограмма</vt:lpstr>
      <vt:lpstr>Циклограмма</vt:lpstr>
      <vt:lpstr>Когда педагогу-психологу работать с воспитанниками…..</vt:lpstr>
      <vt:lpstr>Отчётная документация</vt:lpstr>
      <vt:lpstr>Номенклатура папок</vt:lpstr>
      <vt:lpstr>Аналитические записки и справки</vt:lpstr>
      <vt:lpstr>Программное обеспечение</vt:lpstr>
      <vt:lpstr>Материал для работы с педагогами</vt:lpstr>
      <vt:lpstr>Материал для работы с родителями</vt:lpstr>
      <vt:lpstr>Обеспечение процесса адаптации</vt:lpstr>
      <vt:lpstr>Папка-конверт на каждую группу</vt:lpstr>
      <vt:lpstr>Архив </vt:lpstr>
      <vt:lpstr>Презентация PowerPoint</vt:lpstr>
    </vt:vector>
  </TitlesOfParts>
  <Company>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Обобщение передового педагогического опыта как фактор инновационного развития ДОУ и профессионального роста педагогов</dc:title>
  <dc:creator>user</dc:creator>
  <cp:lastModifiedBy>Детский сад</cp:lastModifiedBy>
  <cp:revision>263</cp:revision>
  <cp:lastPrinted>2024-09-24T12:05:07Z</cp:lastPrinted>
  <dcterms:created xsi:type="dcterms:W3CDTF">2012-12-05T13:14:10Z</dcterms:created>
  <dcterms:modified xsi:type="dcterms:W3CDTF">2024-09-24T19:38:02Z</dcterms:modified>
</cp:coreProperties>
</file>