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7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3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esnyefakty.org/foto-pushkina/" TargetMode="External"/><Relationship Id="rId7" Type="http://schemas.openxmlformats.org/officeDocument/2006/relationships/hyperlink" Target="https://photoshop-master.ru/adds/scrapbooking/17371-skrap-nabor-schastlivyiy.html" TargetMode="External"/><Relationship Id="rId2" Type="http://schemas.openxmlformats.org/officeDocument/2006/relationships/hyperlink" Target="http://hronika.su/biografiya-pushkina-dlya-detey-doshkol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kadeti.ru/skazki/pushkin_skazka_o_care_saltane" TargetMode="External"/><Relationship Id="rId5" Type="http://schemas.openxmlformats.org/officeDocument/2006/relationships/hyperlink" Target="http://skazochnyj-domik.ru/skazka-o-care-saltane-kartinki" TargetMode="External"/><Relationship Id="rId4" Type="http://schemas.openxmlformats.org/officeDocument/2006/relationships/hyperlink" Target="https://ru.wikipedia.org/wiki/%D0%A1%D0%BA%D0%B0%D0%B7%D0%BA%D0%B0_%D0%BE_%D1%86%D0%B0%D1%80%D0%B5_%D0%A1%D0%B0%D0%BB%D1%82%D0%B0%D0%BD%D0%B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ronika.su/pushkin-a-s/liceyskie-gody-pushkin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7%D1%83%D0%BC%D0%BD%D1%8B%D0%B5_%D0%B6%D0%B8%D0%B2%D0%BE%D1%82%D0%BD%D1%8B%D0%B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3928353"/>
            <a:chOff x="1115616" y="2146448"/>
            <a:chExt cx="7165477" cy="31200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2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31840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23052"/>
              </p:ext>
            </p:extLst>
          </p:nvPr>
        </p:nvGraphicFramePr>
        <p:xfrm>
          <a:off x="2411760" y="-603448"/>
          <a:ext cx="6369685" cy="2074296"/>
        </p:xfrm>
        <a:graphic>
          <a:graphicData uri="http://schemas.openxmlformats.org/drawingml/2006/table">
            <a:tbl>
              <a:tblPr firstRow="1" firstCol="1" bandRow="1"/>
              <a:tblGrid>
                <a:gridCol w="6369685"/>
              </a:tblGrid>
              <a:tr h="102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1356"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Муниципальное дошкольное образовательное автономное  учреждение «Детский сад №118 общеразвивающего вида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приоритетным осуществлением физического  развития  воспитанников «Дружба»  г. Орска»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462421,  г. Орск  ул. Олимпийская 20 «А»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тел. (3537)  28-96-90 тел./факс (3537) 28-88-64 </a:t>
                      </a:r>
                      <a:r>
                        <a:rPr lang="en-U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MDOAY</a:t>
                      </a: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118@</a:t>
                      </a:r>
                      <a:r>
                        <a:rPr lang="en-US" sz="9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yandex</a:t>
                      </a: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9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ru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2060848"/>
            <a:ext cx="6048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u="sng" dirty="0" smtClean="0"/>
              <a:t>Презентация книги – юбиляра</a:t>
            </a:r>
          </a:p>
          <a:p>
            <a:r>
              <a:rPr lang="ru-RU" dirty="0" smtClean="0"/>
              <a:t>          </a:t>
            </a:r>
          </a:p>
          <a:p>
            <a:r>
              <a:rPr lang="ru-RU" sz="2800" dirty="0" smtClean="0"/>
              <a:t>       </a:t>
            </a:r>
            <a:r>
              <a:rPr lang="ru-RU" sz="2800" dirty="0" smtClean="0"/>
              <a:t>               </a:t>
            </a:r>
            <a:r>
              <a:rPr lang="ru-RU" sz="2800" dirty="0" smtClean="0"/>
              <a:t>190 </a:t>
            </a:r>
            <a:r>
              <a:rPr lang="ru-RU" sz="2800" dirty="0" smtClean="0"/>
              <a:t>лет</a:t>
            </a:r>
            <a:endParaRPr lang="ru-RU" sz="2800" dirty="0" smtClean="0"/>
          </a:p>
          <a:p>
            <a:r>
              <a:rPr lang="ru-RU" sz="2800" dirty="0">
                <a:solidFill>
                  <a:srgbClr val="600000"/>
                </a:solidFill>
              </a:rPr>
              <a:t> </a:t>
            </a:r>
            <a:r>
              <a:rPr lang="ru-RU" sz="2800" dirty="0" smtClean="0">
                <a:solidFill>
                  <a:srgbClr val="600000"/>
                </a:solidFill>
              </a:rPr>
              <a:t>        «</a:t>
            </a:r>
            <a:r>
              <a:rPr lang="ru-RU" sz="2800" dirty="0">
                <a:solidFill>
                  <a:srgbClr val="600000"/>
                </a:solidFill>
              </a:rPr>
              <a:t>Сказки о царе </a:t>
            </a:r>
            <a:r>
              <a:rPr lang="ru-RU" sz="2800" dirty="0" err="1">
                <a:solidFill>
                  <a:srgbClr val="600000"/>
                </a:solidFill>
              </a:rPr>
              <a:t>Салтане</a:t>
            </a:r>
            <a:r>
              <a:rPr lang="ru-RU" sz="2800" dirty="0" smtClean="0">
                <a:solidFill>
                  <a:srgbClr val="600000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600000"/>
                </a:solidFill>
              </a:rPr>
              <a:t>                  А.С. Пушкина</a:t>
            </a:r>
            <a:endParaRPr lang="ru-RU" sz="2800" dirty="0" smtClean="0">
              <a:solidFill>
                <a:srgbClr val="60000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45041" y="4406021"/>
            <a:ext cx="603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 Миронов Никита Сергеевич, 6 лет</a:t>
            </a:r>
          </a:p>
          <a:p>
            <a:r>
              <a:rPr lang="ru-RU" dirty="0" smtClean="0"/>
              <a:t>Старший воспитатель: Миронова Елена Васильевна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5041" y="5856883"/>
            <a:ext cx="525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Россия, Оренбургская область, г. Орск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3" y="476672"/>
            <a:ext cx="3096344" cy="994122"/>
          </a:xfrm>
        </p:spPr>
        <p:txBody>
          <a:bodyPr anchor="ctr"/>
          <a:lstStyle/>
          <a:p>
            <a:r>
              <a:rPr lang="ru-RU" sz="1100" dirty="0">
                <a:solidFill>
                  <a:schemeClr val="bg1"/>
                </a:solidFill>
                <a:latin typeface="+mn-lt"/>
              </a:rPr>
              <a:t>После возвращения в свои владения </a:t>
            </a:r>
            <a:r>
              <a:rPr lang="ru-RU" sz="1100" dirty="0" err="1">
                <a:solidFill>
                  <a:schemeClr val="bg1"/>
                </a:solidFill>
                <a:latin typeface="+mn-lt"/>
              </a:rPr>
              <a:t>Гвидон</a:t>
            </a:r>
            <a:r>
              <a:rPr lang="ru-RU" sz="1100" dirty="0">
                <a:solidFill>
                  <a:schemeClr val="bg1"/>
                </a:solidFill>
                <a:latin typeface="+mn-lt"/>
              </a:rPr>
              <a:t> рассказывает лебеди о белке, и та переселяет её в его город. Для белки князь строит хрустальный дом.</a:t>
            </a: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6147" name="Picture 3" descr="C:\Users\Компьютер\Desktop\belochka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58"/>
            <a:ext cx="5298782" cy="38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Компьютер\Desktop\img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769"/>
            <a:ext cx="4494248" cy="41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6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47664" y="5372484"/>
            <a:ext cx="71287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smtClean="0">
                <a:solidFill>
                  <a:schemeClr val="bg1"/>
                </a:solidFill>
              </a:rPr>
              <a:t>В следующий раз купцы рассказывают Салтану о белке и передают новое приглашение от Гвидона. Царевич в образе мухи слушает и этот разговор. Ткачиха рассказывает о 33 богатырях, выходящих из моря во главе с дядькой Черномором. Салтан, услышав о новом чуде, опять отказывается от поездки, за что муха жалит ткачиху в левый глаз. Князь Гвидон рассказывает лебеди о 33 богатырях, и те появляются на острове.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7173" name="Picture 5" descr="C:\Users\Компьютер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15" y="298197"/>
            <a:ext cx="6403268" cy="50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6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920880" cy="792087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>
                <a:solidFill>
                  <a:schemeClr val="bg1"/>
                </a:solidFill>
              </a:rPr>
              <a:t>И вновь купцы рассказывают царю </a:t>
            </a:r>
            <a:r>
              <a:rPr lang="ru-RU" sz="1100" dirty="0" err="1">
                <a:solidFill>
                  <a:schemeClr val="bg1"/>
                </a:solidFill>
              </a:rPr>
              <a:t>Салтану</a:t>
            </a:r>
            <a:r>
              <a:rPr lang="ru-RU" sz="1100" dirty="0">
                <a:solidFill>
                  <a:schemeClr val="bg1"/>
                </a:solidFill>
              </a:rPr>
              <a:t> о чудесах и передают новое приглашение. </a:t>
            </a:r>
            <a:r>
              <a:rPr lang="ru-RU" sz="1100" dirty="0" err="1">
                <a:solidFill>
                  <a:schemeClr val="bg1"/>
                </a:solidFill>
              </a:rPr>
              <a:t>Гвидон</a:t>
            </a:r>
            <a:r>
              <a:rPr lang="ru-RU" sz="1100" dirty="0">
                <a:solidFill>
                  <a:schemeClr val="bg1"/>
                </a:solidFill>
              </a:rPr>
              <a:t> в образе шмеля подслушивает. Сватья баба </a:t>
            </a:r>
            <a:r>
              <a:rPr lang="ru-RU" sz="1100" dirty="0" err="1">
                <a:solidFill>
                  <a:schemeClr val="bg1"/>
                </a:solidFill>
              </a:rPr>
              <a:t>Бабариха</a:t>
            </a:r>
            <a:r>
              <a:rPr lang="ru-RU" sz="1100" dirty="0">
                <a:solidFill>
                  <a:schemeClr val="bg1"/>
                </a:solidFill>
              </a:rPr>
              <a:t> рассказывает о царевне, затмевающей «днём свет божий», с месяцем под косой и горящей звездой во лбу. Услышав об этом чуде, </a:t>
            </a:r>
            <a:r>
              <a:rPr lang="ru-RU" sz="1100" dirty="0" err="1">
                <a:solidFill>
                  <a:schemeClr val="bg1"/>
                </a:solidFill>
              </a:rPr>
              <a:t>Салтан</a:t>
            </a:r>
            <a:r>
              <a:rPr lang="ru-RU" sz="1100" dirty="0">
                <a:solidFill>
                  <a:schemeClr val="bg1"/>
                </a:solidFill>
              </a:rPr>
              <a:t> в третий раз отказывается от поездки. За это шмель жалит </a:t>
            </a:r>
            <a:r>
              <a:rPr lang="ru-RU" sz="1100" dirty="0" err="1">
                <a:solidFill>
                  <a:schemeClr val="bg1"/>
                </a:solidFill>
              </a:rPr>
              <a:t>Бабариху</a:t>
            </a:r>
            <a:r>
              <a:rPr lang="ru-RU" sz="1100" dirty="0">
                <a:solidFill>
                  <a:schemeClr val="bg1"/>
                </a:solidFill>
              </a:rPr>
              <a:t> в нос, пожалев её глаза.</a:t>
            </a: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8194" name="Picture 2" descr="C:\Users\Компьютер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72" y="1124744"/>
            <a:ext cx="6745361" cy="50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3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920880" cy="7920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       После </a:t>
            </a:r>
            <a:r>
              <a:rPr lang="ru-RU" sz="1100" dirty="0">
                <a:solidFill>
                  <a:schemeClr val="bg1"/>
                </a:solidFill>
              </a:rPr>
              <a:t>возвращения </a:t>
            </a:r>
            <a:r>
              <a:rPr lang="ru-RU" sz="1100" dirty="0" err="1">
                <a:solidFill>
                  <a:schemeClr val="bg1"/>
                </a:solidFill>
              </a:rPr>
              <a:t>Гвидон</a:t>
            </a:r>
            <a:r>
              <a:rPr lang="ru-RU" sz="1100" dirty="0">
                <a:solidFill>
                  <a:schemeClr val="bg1"/>
                </a:solidFill>
              </a:rPr>
              <a:t> рассказывает лебеди о прекрасной царевне и говорит, что хочет на ней жениться. Та вновь исполняет желание </a:t>
            </a:r>
            <a:r>
              <a:rPr lang="ru-RU" sz="1100" dirty="0" err="1">
                <a:solidFill>
                  <a:schemeClr val="bg1"/>
                </a:solidFill>
              </a:rPr>
              <a:t>Гвидона</a:t>
            </a:r>
            <a:r>
              <a:rPr lang="ru-RU" sz="1100" dirty="0">
                <a:solidFill>
                  <a:schemeClr val="bg1"/>
                </a:solidFill>
              </a:rPr>
              <a:t>, потому что царевна со звездой во лбу — это она сама и есть. Купцы в очередной раз приезжают к царю </a:t>
            </a:r>
            <a:r>
              <a:rPr lang="ru-RU" sz="1100" dirty="0" err="1">
                <a:solidFill>
                  <a:schemeClr val="bg1"/>
                </a:solidFill>
              </a:rPr>
              <a:t>Салтану</a:t>
            </a:r>
            <a:r>
              <a:rPr lang="ru-RU" sz="1100" dirty="0">
                <a:solidFill>
                  <a:schemeClr val="bg1"/>
                </a:solidFill>
              </a:rPr>
              <a:t>, рассказывают ему о всех изменениях на острове и вновь передают приглашение </a:t>
            </a:r>
            <a:r>
              <a:rPr lang="ru-RU" sz="1100" dirty="0" err="1">
                <a:solidFill>
                  <a:schemeClr val="bg1"/>
                </a:solidFill>
              </a:rPr>
              <a:t>Гвидона</a:t>
            </a:r>
            <a:r>
              <a:rPr lang="ru-RU" sz="1100" dirty="0">
                <a:solidFill>
                  <a:schemeClr val="bg1"/>
                </a:solidFill>
              </a:rPr>
              <a:t> с укором: «К нам-де в гости обещался, а доселе не собрался».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        В </a:t>
            </a:r>
            <a:r>
              <a:rPr lang="ru-RU" sz="1100" dirty="0">
                <a:solidFill>
                  <a:schemeClr val="bg1"/>
                </a:solidFill>
              </a:rPr>
              <a:t>итоге царь </a:t>
            </a:r>
            <a:r>
              <a:rPr lang="ru-RU" sz="1100" dirty="0" err="1">
                <a:solidFill>
                  <a:schemeClr val="bg1"/>
                </a:solidFill>
              </a:rPr>
              <a:t>Салтан</a:t>
            </a:r>
            <a:r>
              <a:rPr lang="ru-RU" sz="1100" dirty="0">
                <a:solidFill>
                  <a:schemeClr val="bg1"/>
                </a:solidFill>
              </a:rPr>
              <a:t> отправляется в </a:t>
            </a:r>
            <a:r>
              <a:rPr lang="ru-RU" sz="1100" dirty="0" smtClean="0">
                <a:solidFill>
                  <a:schemeClr val="bg1"/>
                </a:solidFill>
              </a:rPr>
              <a:t>путь.  По </a:t>
            </a:r>
            <a:r>
              <a:rPr lang="ru-RU" sz="1100" dirty="0">
                <a:solidFill>
                  <a:schemeClr val="bg1"/>
                </a:solidFill>
              </a:rPr>
              <a:t>прибытии он узнаёт в царице свою жену, а в молодых князе с княгиней — своего сына и невестку. На радостях он прощает злых сестёр и сватью, после чего отпускает их домой. Устраивается весёлый пир на весь </a:t>
            </a:r>
            <a:r>
              <a:rPr lang="ru-RU" sz="1100" dirty="0" smtClean="0">
                <a:solidFill>
                  <a:schemeClr val="bg1"/>
                </a:solidFill>
              </a:rPr>
              <a:t>мир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  <a:endParaRPr lang="ru-RU" sz="1100" dirty="0">
              <a:solidFill>
                <a:schemeClr val="bg1"/>
              </a:solidFill>
            </a:endParaRPr>
          </a:p>
          <a:p>
            <a:pPr algn="just"/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9219" name="Picture 3" descr="C:\Users\Компьютер\Desktop\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990823" cy="45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3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7632848" cy="1584176"/>
          </a:xfrm>
        </p:spPr>
        <p:txBody>
          <a:bodyPr anchor="ctr"/>
          <a:lstStyle/>
          <a:p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endParaRPr lang="ru-RU" sz="1100" dirty="0">
              <a:latin typeface="+mn-lt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271837" y="40466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600" dirty="0" smtClean="0">
                <a:solidFill>
                  <a:schemeClr val="bg1"/>
                </a:solidFill>
              </a:rPr>
              <a:t>Сказка </a:t>
            </a:r>
            <a:r>
              <a:rPr lang="ru-RU" sz="1600" dirty="0">
                <a:solidFill>
                  <a:schemeClr val="bg1"/>
                </a:solidFill>
              </a:rPr>
              <a:t>говорит, </a:t>
            </a:r>
            <a:r>
              <a:rPr lang="ru-RU" sz="1600" dirty="0" smtClean="0">
                <a:solidFill>
                  <a:schemeClr val="bg1"/>
                </a:solidFill>
              </a:rPr>
              <a:t>о победе </a:t>
            </a:r>
            <a:r>
              <a:rPr lang="ru-RU" sz="1600" dirty="0">
                <a:solidFill>
                  <a:schemeClr val="bg1"/>
                </a:solidFill>
              </a:rPr>
              <a:t>добра над </a:t>
            </a:r>
            <a:r>
              <a:rPr lang="ru-RU" sz="1600" dirty="0" smtClean="0">
                <a:solidFill>
                  <a:schemeClr val="bg1"/>
                </a:solidFill>
              </a:rPr>
              <a:t>злом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Компьютер\Desktop\изображение_viber_2021-03-29_17-04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9" y="1412776"/>
            <a:ext cx="3270413" cy="43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ьютер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1741"/>
            <a:ext cx="4591688" cy="34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9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 anchor="ctr"/>
          <a:lstStyle/>
          <a:p>
            <a:r>
              <a:rPr lang="ru-RU" sz="4000" dirty="0" smtClean="0"/>
              <a:t>сс</a:t>
            </a:r>
            <a:r>
              <a:rPr lang="ru-RU" sz="4000" dirty="0" smtClean="0"/>
              <a:t>ылки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1"/>
            <a:ext cx="7776864" cy="2592287"/>
          </a:xfrm>
        </p:spPr>
        <p:txBody>
          <a:bodyPr/>
          <a:lstStyle/>
          <a:p>
            <a:r>
              <a:rPr lang="en-US" sz="1400" dirty="0" smtClean="0">
                <a:hlinkClick r:id="rId2"/>
              </a:rPr>
              <a:t>http://hronika.su/biografiya-pushkina-dlya-detey-doshkoln/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3"/>
              </a:rPr>
              <a:t>https://interesnyefakty.org/foto-pushkina/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://ru.wikipedia.org/wiki/%D0%A1%D0%BA%D0%B0%D0%B7%D0%BA%D0%B0_%D0%BE_%D1%86%D0%B0%D1%80%D0%B5_%</a:t>
            </a:r>
            <a:r>
              <a:rPr lang="en-US" sz="1400" dirty="0" smtClean="0">
                <a:hlinkClick r:id="rId4"/>
              </a:rPr>
              <a:t>D0%A1%D0%B0%D0%BB%D1%82%D0%B0%D0%BD%D0%B5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skazochnyj-domik.ru/skazka-o-care-saltane-kartinki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nukadeti.ru/skazki/pushkin_skazka_o_care_saltane</a:t>
            </a:r>
            <a:endParaRPr lang="ru-RU" sz="1400" dirty="0" smtClean="0"/>
          </a:p>
          <a:p>
            <a:r>
              <a:rPr lang="en-US" sz="1400" dirty="0"/>
              <a:t>https://www.wday.ru/deti/vospitanie-detei/chemu-uchit-skazka-o-tsare-saltane-napisannaya-pushkinyim-dlya-detey/</a:t>
            </a:r>
            <a:endParaRPr lang="ru-RU" sz="1400" dirty="0"/>
          </a:p>
          <a:p>
            <a:r>
              <a:rPr lang="en-US" sz="1400" dirty="0" smtClean="0">
                <a:solidFill>
                  <a:srgbClr val="600000"/>
                </a:solidFill>
                <a:hlinkClick r:id="rId7"/>
              </a:rPr>
              <a:t>https</a:t>
            </a:r>
            <a:r>
              <a:rPr lang="en-US" sz="1400" dirty="0">
                <a:solidFill>
                  <a:srgbClr val="600000"/>
                </a:solidFill>
                <a:hlinkClick r:id="rId7"/>
              </a:rPr>
              <a:t>://photoshop-master.ru/adds/scrapbooking/17371-skrap-nabor-schastlivyiy.html</a:t>
            </a:r>
            <a:r>
              <a:rPr lang="ru-RU" sz="1400" dirty="0">
                <a:solidFill>
                  <a:srgbClr val="600000"/>
                </a:solidFill>
              </a:rPr>
              <a:t> </a:t>
            </a:r>
            <a:endParaRPr lang="ru-RU" sz="1400" dirty="0" smtClean="0">
              <a:solidFill>
                <a:srgbClr val="600000"/>
              </a:solidFill>
            </a:endParaRPr>
          </a:p>
          <a:p>
            <a:endParaRPr lang="ru-RU" sz="1400" dirty="0">
              <a:solidFill>
                <a:srgbClr val="600000"/>
              </a:solidFill>
            </a:endParaRPr>
          </a:p>
          <a:p>
            <a:endParaRPr lang="ru-RU" sz="1400" dirty="0" smtClean="0">
              <a:solidFill>
                <a:srgbClr val="600000"/>
              </a:solidFill>
            </a:endParaRPr>
          </a:p>
          <a:p>
            <a:endParaRPr lang="en-US" sz="1400" dirty="0">
              <a:solidFill>
                <a:srgbClr val="600000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3312368" cy="446449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Александр </a:t>
            </a:r>
            <a:r>
              <a:rPr lang="ru-RU" sz="3200" dirty="0"/>
              <a:t>С</a:t>
            </a:r>
            <a:r>
              <a:rPr lang="ru-RU" sz="3200" dirty="0" smtClean="0"/>
              <a:t>ергеевич </a:t>
            </a:r>
            <a:br>
              <a:rPr lang="ru-RU" sz="3200" dirty="0" smtClean="0"/>
            </a:br>
            <a:r>
              <a:rPr lang="ru-RU" sz="3200" dirty="0" smtClean="0"/>
              <a:t>Пушкин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C:\Users\Компьютер\Desktop\a8c4fe60eb1e99e75ae3098c205f2b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6680"/>
            <a:ext cx="4392487" cy="57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475656" y="396438"/>
            <a:ext cx="7245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6" y="2547797"/>
            <a:ext cx="6195751" cy="38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4005" y="208695"/>
            <a:ext cx="79208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</a:rPr>
              <a:t>Александр Пушкин</a:t>
            </a:r>
            <a:r>
              <a:rPr lang="ru-RU" sz="1100" dirty="0">
                <a:solidFill>
                  <a:schemeClr val="bg1"/>
                </a:solidFill>
              </a:rPr>
              <a:t> — великий русский поэт. Его стихи известны во всем мире.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</a:rPr>
              <a:t>Он родился очень давно (6 июня 1799 года) в большой семье. У него была старшая сестра и младший брат.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</a:rPr>
              <a:t>Еще у маленького Саши была няня — </a:t>
            </a:r>
            <a:r>
              <a:rPr lang="ru-RU" sz="1100" b="1" dirty="0">
                <a:solidFill>
                  <a:schemeClr val="bg1"/>
                </a:solidFill>
              </a:rPr>
              <a:t>Арина Родионовна</a:t>
            </a:r>
            <a:r>
              <a:rPr lang="ru-RU" sz="1100" dirty="0">
                <a:solidFill>
                  <a:schemeClr val="bg1"/>
                </a:solidFill>
              </a:rPr>
              <a:t>. Она была очень доброй, и она знала много интересных сказок.</a:t>
            </a:r>
          </a:p>
          <a:p>
            <a:pPr algn="just"/>
            <a:r>
              <a:rPr lang="ru-RU" sz="1100" dirty="0" smtClean="0">
                <a:solidFill>
                  <a:schemeClr val="bg1"/>
                </a:solidFill>
              </a:rPr>
              <a:t>Маленький </a:t>
            </a:r>
            <a:r>
              <a:rPr lang="ru-RU" sz="1100" dirty="0">
                <a:solidFill>
                  <a:schemeClr val="bg1"/>
                </a:solidFill>
              </a:rPr>
              <a:t>Саша очень рано научился читать. В их доме всегда было много книг. </a:t>
            </a:r>
            <a:r>
              <a:rPr lang="ru-RU" sz="1100" b="1" dirty="0">
                <a:solidFill>
                  <a:schemeClr val="bg1"/>
                </a:solidFill>
              </a:rPr>
              <a:t>Чтение</a:t>
            </a:r>
            <a:r>
              <a:rPr lang="ru-RU" sz="1100" dirty="0">
                <a:solidFill>
                  <a:schemeClr val="bg1"/>
                </a:solidFill>
              </a:rPr>
              <a:t> стало его любимым занятием.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</a:rPr>
              <a:t>Папа Саши писал стихи. И скоро маленький Саша тоже начал сочинять стихотворения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4005" y="1439801"/>
            <a:ext cx="7737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bg1"/>
                </a:solidFill>
              </a:rPr>
              <a:t>В 12 лет Саша поступил </a:t>
            </a: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b="1" u="sng" dirty="0" smtClean="0">
                <a:solidFill>
                  <a:schemeClr val="bg1"/>
                </a:solidFill>
                <a:hlinkClick r:id="rId3"/>
              </a:rPr>
              <a:t>лицей</a:t>
            </a:r>
            <a:r>
              <a:rPr lang="ru-RU" sz="1100" dirty="0">
                <a:solidFill>
                  <a:schemeClr val="bg1"/>
                </a:solidFill>
              </a:rPr>
              <a:t>. Там он встретил друзей и начал писать прекрасные стихи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</a:rPr>
              <a:t>Пушкин при написании некоторых произведений использовал рассказы своей няни Арины Родионовны. Поэт слушал её сказки и народные песни, будучи уже взрослым, </a:t>
            </a:r>
            <a:r>
              <a:rPr lang="ru-RU" sz="1100" dirty="0" smtClean="0">
                <a:solidFill>
                  <a:schemeClr val="bg1"/>
                </a:solidFill>
              </a:rPr>
              <a:t>и </a:t>
            </a:r>
            <a:r>
              <a:rPr lang="ru-RU" sz="1100" dirty="0">
                <a:solidFill>
                  <a:schemeClr val="bg1"/>
                </a:solidFill>
              </a:rPr>
              <a:t>записывал.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</a:rPr>
              <a:t>Он написал много сказок и красивых стихов, которые стали известны по всему миру. Он стал великим русским поэтом.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</a:rPr>
              <a:t>Поэт умер 10 февраля 1837 года в Петербурге.</a:t>
            </a:r>
            <a:endParaRPr lang="ru-RU" sz="11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66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5123" name="Picture 3" descr="C:\Users\Компьютер\Desktop\10178627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6616"/>
            <a:ext cx="3987308" cy="5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2160" y="134076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Сказка в стихах Александра Пушкина, написанная в 1831 году и впервые изданная в следующем году в собрании стихотворений.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661248"/>
            <a:ext cx="74168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600000"/>
                </a:solidFill>
              </a:rPr>
              <a:t>Сказка посвящена истории женитьбы царя </a:t>
            </a:r>
            <a:r>
              <a:rPr lang="ru-RU" sz="1100" dirty="0" err="1">
                <a:solidFill>
                  <a:srgbClr val="600000"/>
                </a:solidFill>
              </a:rPr>
              <a:t>Салтана</a:t>
            </a:r>
            <a:r>
              <a:rPr lang="ru-RU" sz="1100" dirty="0">
                <a:solidFill>
                  <a:srgbClr val="600000"/>
                </a:solidFill>
              </a:rPr>
              <a:t> и рождению его сына, князя </a:t>
            </a:r>
            <a:r>
              <a:rPr lang="ru-RU" sz="1100" dirty="0" err="1">
                <a:solidFill>
                  <a:srgbClr val="600000"/>
                </a:solidFill>
              </a:rPr>
              <a:t>Гвидона</a:t>
            </a:r>
            <a:r>
              <a:rPr lang="ru-RU" sz="1100" dirty="0">
                <a:solidFill>
                  <a:srgbClr val="600000"/>
                </a:solidFill>
              </a:rPr>
              <a:t>, который из-за козней тёток попадает на необитаемый остров, встречает там волшебницу — царевну Лебедь, с её помощью становится могущественным владыкой и воссоединяется с отцом.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25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1518" y="489749"/>
            <a:ext cx="1418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СЮЕТ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3772" y="489749"/>
            <a:ext cx="162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Сюжет </a:t>
            </a:r>
            <a:endParaRPr lang="ru-RU" dirty="0"/>
          </a:p>
        </p:txBody>
      </p:sp>
      <p:pic>
        <p:nvPicPr>
          <p:cNvPr id="10245" name="Picture 5" descr="C:\Users\Компьютер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8" y="242369"/>
            <a:ext cx="5128348" cy="38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96" y="255207"/>
            <a:ext cx="552926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7070" y="4725144"/>
            <a:ext cx="72352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Сестры пряли у окошка и мечтали выйти замуж за царя. Одна, если станет царицей, хотела устроить большой пир, другая наткать полотна, а третья – родить сына царевича. Они не знали, что под окошком их слушает царь. Он выбрал в жёны ту, которая хотела родить сына. Сестры, назначенные при дворе на должность поварихи и ткачихи затаили обиду, и решили погубить царицу. Когда она родила красивого мальчика, злые сестры прислали письмо с ложными обвинениями </a:t>
            </a:r>
            <a:r>
              <a:rPr lang="ru-RU" sz="1100" dirty="0" err="1">
                <a:solidFill>
                  <a:schemeClr val="bg1"/>
                </a:solidFill>
              </a:rPr>
              <a:t>Салтану</a:t>
            </a:r>
            <a:r>
              <a:rPr lang="ru-RU" sz="1100" dirty="0">
                <a:solidFill>
                  <a:schemeClr val="bg1"/>
                </a:solidFill>
              </a:rPr>
              <a:t>. Царь возвратился с войны, и не нашёл свою жену. Бояре уже заточили царицу с сыном в бочку, и кинули в морские волны.</a:t>
            </a:r>
          </a:p>
        </p:txBody>
      </p:sp>
    </p:spTree>
    <p:extLst>
      <p:ext uri="{BB962C8B-B14F-4D97-AF65-F5344CB8AC3E}">
        <p14:creationId xmlns:p14="http://schemas.microsoft.com/office/powerpoint/2010/main" val="357225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7848872" cy="7920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Бочку </a:t>
            </a:r>
            <a:r>
              <a:rPr lang="ru-RU" sz="1100" dirty="0">
                <a:solidFill>
                  <a:schemeClr val="bg1"/>
                </a:solidFill>
              </a:rPr>
              <a:t>прибило к берегу острова. Из неё вышел уже взрослый царевич и его мать. На охоте юноша защитил лебедя от коршуна. Лебедь оказался девушкой волшебницей, она отблагодарила царевича </a:t>
            </a:r>
            <a:r>
              <a:rPr lang="ru-RU" sz="1100" dirty="0" err="1">
                <a:solidFill>
                  <a:schemeClr val="bg1"/>
                </a:solidFill>
              </a:rPr>
              <a:t>Гвидона</a:t>
            </a:r>
            <a:r>
              <a:rPr lang="ru-RU" sz="1100" dirty="0">
                <a:solidFill>
                  <a:schemeClr val="bg1"/>
                </a:solidFill>
              </a:rPr>
              <a:t>, создав для него город, в котором он стал царём.</a:t>
            </a:r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7056784" cy="548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5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3075" name="Picture 3" descr="C:\Users\Компьютер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573"/>
            <a:ext cx="4833393" cy="36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пьютер\Desktop\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76" y="3571931"/>
            <a:ext cx="4149064" cy="31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738"/>
            <a:ext cx="4379954" cy="330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56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4098" name="Picture 2" descr="C:\Users\Компьютер\Desktop\800px-Ivanbili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3609"/>
            <a:ext cx="3921224" cy="61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2" y="393361"/>
            <a:ext cx="31683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bg1"/>
                </a:solidFill>
              </a:rPr>
              <a:t>Мимо острова проплывают купцы и удивляются, видя на прежде необитаемом острове «город новый златоглавый, пристань с крепкою заставой». </a:t>
            </a:r>
            <a:r>
              <a:rPr lang="ru-RU" sz="1100" dirty="0" err="1" smtClean="0">
                <a:solidFill>
                  <a:schemeClr val="bg1"/>
                </a:solidFill>
              </a:rPr>
              <a:t>Гвидон</a:t>
            </a:r>
            <a:r>
              <a:rPr lang="ru-RU" sz="1100" dirty="0" smtClean="0">
                <a:solidFill>
                  <a:schemeClr val="bg1"/>
                </a:solidFill>
              </a:rPr>
              <a:t> принимает купцов как дорогих гостей, а в конце разговора передаёт поклон царю </a:t>
            </a:r>
            <a:r>
              <a:rPr lang="ru-RU" sz="1100" dirty="0" err="1" smtClean="0">
                <a:solidFill>
                  <a:schemeClr val="bg1"/>
                </a:solidFill>
              </a:rPr>
              <a:t>Салтану</a:t>
            </a:r>
            <a:r>
              <a:rPr lang="ru-RU" sz="1100" dirty="0" smtClean="0">
                <a:solidFill>
                  <a:schemeClr val="bg1"/>
                </a:solidFill>
              </a:rPr>
              <a:t>. По прибытии в царство </a:t>
            </a:r>
            <a:r>
              <a:rPr lang="ru-RU" sz="1100" dirty="0" err="1" smtClean="0">
                <a:solidFill>
                  <a:schemeClr val="bg1"/>
                </a:solidFill>
              </a:rPr>
              <a:t>Салтана</a:t>
            </a:r>
            <a:r>
              <a:rPr lang="ru-RU" sz="1100" dirty="0" smtClean="0">
                <a:solidFill>
                  <a:schemeClr val="bg1"/>
                </a:solidFill>
              </a:rPr>
              <a:t> они рассказывают ему о чудесном городе и приглашают его от имени князя </a:t>
            </a:r>
            <a:r>
              <a:rPr lang="ru-RU" sz="1100" dirty="0" err="1" smtClean="0">
                <a:solidFill>
                  <a:schemeClr val="bg1"/>
                </a:solidFill>
              </a:rPr>
              <a:t>Гвидона</a:t>
            </a:r>
            <a:r>
              <a:rPr lang="ru-RU" sz="1100" dirty="0" smtClean="0">
                <a:solidFill>
                  <a:schemeClr val="bg1"/>
                </a:solidFill>
              </a:rPr>
              <a:t> в гости.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1" y="2780928"/>
            <a:ext cx="31683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bg1"/>
                </a:solidFill>
              </a:rPr>
              <a:t>Сам царевич, превратившись с помощью лебеди в комара, приплывает с купцами к отцу и слушает этот разговор. Но одна из завистливых сестёр, повариха, рассказывает </a:t>
            </a:r>
            <a:r>
              <a:rPr lang="ru-RU" sz="1100" dirty="0" err="1" smtClean="0">
                <a:solidFill>
                  <a:schemeClr val="bg1"/>
                </a:solidFill>
              </a:rPr>
              <a:t>Салтану</a:t>
            </a:r>
            <a:r>
              <a:rPr lang="ru-RU" sz="1100" dirty="0" smtClean="0">
                <a:solidFill>
                  <a:schemeClr val="bg1"/>
                </a:solidFill>
              </a:rPr>
              <a:t> о новом чуде света: </a:t>
            </a:r>
            <a:r>
              <a:rPr lang="ru-RU" sz="1100" dirty="0" smtClean="0">
                <a:solidFill>
                  <a:schemeClr val="bg1"/>
                </a:solidFill>
                <a:hlinkClick r:id="rId3" tooltip="Разумные животные"/>
              </a:rPr>
              <a:t>поющей белке</a:t>
            </a:r>
            <a:r>
              <a:rPr lang="ru-RU" sz="1100" dirty="0" smtClean="0">
                <a:solidFill>
                  <a:schemeClr val="bg1"/>
                </a:solidFill>
              </a:rPr>
              <a:t>, которая живёт под елью и грызёт орешки с изумрудами и золотыми скорлупками. Услышав об этом, царь отказывается от поездки к </a:t>
            </a:r>
            <a:r>
              <a:rPr lang="ru-RU" sz="1100" dirty="0" err="1" smtClean="0">
                <a:solidFill>
                  <a:schemeClr val="bg1"/>
                </a:solidFill>
              </a:rPr>
              <a:t>Гвидону</a:t>
            </a:r>
            <a:r>
              <a:rPr lang="ru-RU" sz="1100" dirty="0" smtClean="0">
                <a:solidFill>
                  <a:schemeClr val="bg1"/>
                </a:solidFill>
              </a:rPr>
              <a:t>. За это комар жалит повариху в правый глаз.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rgbClr val="600000">
                    <a:lumMod val="50000"/>
                  </a:srgbClr>
                </a:solidFill>
                <a:cs typeface="Arial" charset="0"/>
              </a:endParaRPr>
            </a:p>
          </p:txBody>
        </p:sp>
      </p:grpSp>
      <p:pic>
        <p:nvPicPr>
          <p:cNvPr id="5123" name="Picture 3" descr="C:\Users\Компьютер\Desktop\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4" y="309640"/>
            <a:ext cx="4714231" cy="35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мпьютер\Desktop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65" y="309640"/>
            <a:ext cx="4608133" cy="35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омпьютер\Desktop\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52" y="3723801"/>
            <a:ext cx="3837140" cy="289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6189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668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Comic Sans MS</vt:lpstr>
      <vt:lpstr>1_Тема Office</vt:lpstr>
      <vt:lpstr>Презентация PowerPoint</vt:lpstr>
      <vt:lpstr>  Александр Сергеевич  Пушкин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возвращения в свои владения Гвидон рассказывает лебеди о белке, и та переселяет её в его город. Для белки князь строит хрустальный дом.</vt:lpstr>
      <vt:lpstr>Презентация PowerPoint</vt:lpstr>
      <vt:lpstr>Презентация PowerPoint</vt:lpstr>
      <vt:lpstr>Презентация PowerPoint</vt:lpstr>
      <vt:lpstr>                   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Компьютер</cp:lastModifiedBy>
  <cp:revision>75</cp:revision>
  <dcterms:created xsi:type="dcterms:W3CDTF">2014-07-06T18:18:01Z</dcterms:created>
  <dcterms:modified xsi:type="dcterms:W3CDTF">2021-03-29T12:23:57Z</dcterms:modified>
</cp:coreProperties>
</file>