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9" r:id="rId4"/>
    <p:sldId id="280" r:id="rId5"/>
    <p:sldId id="274" r:id="rId6"/>
    <p:sldId id="257" r:id="rId7"/>
    <p:sldId id="258" r:id="rId8"/>
    <p:sldId id="259" r:id="rId9"/>
    <p:sldId id="260" r:id="rId10"/>
    <p:sldId id="263" r:id="rId11"/>
    <p:sldId id="264" r:id="rId12"/>
    <p:sldId id="265" r:id="rId13"/>
    <p:sldId id="267" r:id="rId14"/>
    <p:sldId id="268" r:id="rId15"/>
    <p:sldId id="272" r:id="rId16"/>
    <p:sldId id="271" r:id="rId17"/>
    <p:sldId id="275" r:id="rId18"/>
    <p:sldId id="276" r:id="rId19"/>
    <p:sldId id="277"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523"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a:solidFill>
                  <a:schemeClr val="bg1"/>
                </a:solidFill>
              </a:rPr>
              <a:t>Уровень сформированности нравственных качеств </a:t>
            </a:r>
          </a:p>
        </c:rich>
      </c:tx>
    </c:title>
    <c:plotArea>
      <c:layout/>
      <c:pieChart>
        <c:varyColors val="1"/>
        <c:ser>
          <c:idx val="0"/>
          <c:order val="0"/>
          <c:tx>
            <c:strRef>
              <c:f>Лист1!$B$1</c:f>
              <c:strCache>
                <c:ptCount val="1"/>
                <c:pt idx="0">
                  <c:v>Уровень сформированности нравственных качеств </c:v>
                </c:pt>
              </c:strCache>
            </c:strRef>
          </c:tx>
          <c:dLbls>
            <c:dLbl>
              <c:idx val="1"/>
              <c:layout>
                <c:manualLayout>
                  <c:x val="-0.21540442151092135"/>
                  <c:y val="7.730562143658759E-2"/>
                </c:manualLayout>
              </c:layout>
              <c:tx>
                <c:rich>
                  <a:bodyPr/>
                  <a:lstStyle/>
                  <a:p>
                    <a:r>
                      <a:rPr lang="en-US" sz="2800" dirty="0"/>
                      <a:t>37,50%</a:t>
                    </a:r>
                  </a:p>
                </c:rich>
              </c:tx>
              <c:showVal val="1"/>
            </c:dLbl>
            <c:dLbl>
              <c:idx val="2"/>
              <c:layout>
                <c:manualLayout>
                  <c:x val="0.15631417741263076"/>
                  <c:y val="-0.16613290954789248"/>
                </c:manualLayout>
              </c:layout>
              <c:tx>
                <c:rich>
                  <a:bodyPr/>
                  <a:lstStyle/>
                  <a:p>
                    <a:r>
                      <a:rPr lang="en-US" sz="2800" dirty="0"/>
                      <a:t>62,50%</a:t>
                    </a:r>
                  </a:p>
                </c:rich>
              </c:tx>
              <c:showVal val="1"/>
            </c:dLbl>
            <c:showVal val="1"/>
            <c:showLeaderLines val="1"/>
          </c:dLbls>
          <c:cat>
            <c:strRef>
              <c:f>Лист1!$A$2:$A$5</c:f>
              <c:strCache>
                <c:ptCount val="3"/>
                <c:pt idx="0">
                  <c:v>высокий</c:v>
                </c:pt>
                <c:pt idx="1">
                  <c:v>средний</c:v>
                </c:pt>
                <c:pt idx="2">
                  <c:v>низкий</c:v>
                </c:pt>
              </c:strCache>
            </c:strRef>
          </c:cat>
          <c:val>
            <c:numRef>
              <c:f>Лист1!$B$2:$B$5</c:f>
              <c:numCache>
                <c:formatCode>0.00%</c:formatCode>
                <c:ptCount val="4"/>
                <c:pt idx="0" formatCode="General">
                  <c:v>0</c:v>
                </c:pt>
                <c:pt idx="1">
                  <c:v>0.37500000000000078</c:v>
                </c:pt>
                <c:pt idx="2">
                  <c:v>0.62500000000000167</c:v>
                </c:pt>
              </c:numCache>
            </c:numRef>
          </c:val>
        </c:ser>
        <c:firstSliceAng val="0"/>
      </c:pieChart>
    </c:plotArea>
    <c:legend>
      <c:legendPos val="r"/>
      <c:legendEntry>
        <c:idx val="3"/>
        <c:delete val="1"/>
      </c:legendEntry>
      <c:layout>
        <c:manualLayout>
          <c:xMode val="edge"/>
          <c:yMode val="edge"/>
          <c:x val="0.82061467867706672"/>
          <c:y val="0.45360767404074492"/>
          <c:w val="0.16549646298926093"/>
          <c:h val="0.29962331077545346"/>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a:solidFill>
                  <a:schemeClr val="bg1"/>
                </a:solidFill>
              </a:rPr>
              <a:t>Уровень сформированности нравственных качеств</a:t>
            </a:r>
          </a:p>
        </c:rich>
      </c:tx>
    </c:title>
    <c:plotArea>
      <c:layout/>
      <c:pieChart>
        <c:varyColors val="1"/>
        <c:ser>
          <c:idx val="0"/>
          <c:order val="0"/>
          <c:tx>
            <c:strRef>
              <c:f>Лист1!$B$1</c:f>
              <c:strCache>
                <c:ptCount val="1"/>
                <c:pt idx="0">
                  <c:v>Уровень сформированности нравственных качеств</c:v>
                </c:pt>
              </c:strCache>
            </c:strRef>
          </c:tx>
          <c:dLbls>
            <c:dLbl>
              <c:idx val="0"/>
              <c:layout>
                <c:manualLayout>
                  <c:x val="-0.23139479774114938"/>
                  <c:y val="6.7862830055919763E-3"/>
                </c:manualLayout>
              </c:layout>
              <c:tx>
                <c:rich>
                  <a:bodyPr/>
                  <a:lstStyle/>
                  <a:p>
                    <a:r>
                      <a:rPr lang="en-US" sz="2800" dirty="0"/>
                      <a:t>43,75%</a:t>
                    </a:r>
                  </a:p>
                </c:rich>
              </c:tx>
              <c:showVal val="1"/>
            </c:dLbl>
            <c:dLbl>
              <c:idx val="1"/>
              <c:layout>
                <c:manualLayout>
                  <c:x val="0.20309356879968418"/>
                  <c:y val="-5.227814193484677E-2"/>
                </c:manualLayout>
              </c:layout>
              <c:tx>
                <c:rich>
                  <a:bodyPr/>
                  <a:lstStyle/>
                  <a:p>
                    <a:r>
                      <a:rPr lang="en-US" sz="2800" dirty="0"/>
                      <a:t>56,25%</a:t>
                    </a:r>
                  </a:p>
                </c:rich>
              </c:tx>
              <c:showVal val="1"/>
            </c:dLbl>
            <c:dLbl>
              <c:idx val="2"/>
              <c:tx>
                <c:rich>
                  <a:bodyPr/>
                  <a:lstStyle/>
                  <a:p>
                    <a:r>
                      <a:rPr lang="en-US" sz="2400" dirty="0"/>
                      <a:t>0%</a:t>
                    </a:r>
                  </a:p>
                </c:rich>
              </c:tx>
              <c:showVal val="1"/>
            </c:dLbl>
            <c:showVal val="1"/>
            <c:showLeaderLines val="1"/>
          </c:dLbls>
          <c:cat>
            <c:strRef>
              <c:f>Лист1!$A$2:$A$5</c:f>
              <c:strCache>
                <c:ptCount val="3"/>
                <c:pt idx="0">
                  <c:v>высокий</c:v>
                </c:pt>
                <c:pt idx="1">
                  <c:v>средний</c:v>
                </c:pt>
                <c:pt idx="2">
                  <c:v>низкий</c:v>
                </c:pt>
              </c:strCache>
            </c:strRef>
          </c:cat>
          <c:val>
            <c:numRef>
              <c:f>Лист1!$B$2:$B$5</c:f>
              <c:numCache>
                <c:formatCode>0.00%</c:formatCode>
                <c:ptCount val="4"/>
                <c:pt idx="0">
                  <c:v>0.43750000000000078</c:v>
                </c:pt>
                <c:pt idx="1">
                  <c:v>0.5625</c:v>
                </c:pt>
                <c:pt idx="2" formatCode="0%">
                  <c:v>0</c:v>
                </c:pt>
              </c:numCache>
            </c:numRef>
          </c:val>
        </c:ser>
        <c:firstSliceAng val="0"/>
      </c:pieChart>
    </c:plotArea>
    <c:legend>
      <c:legendPos val="r"/>
      <c:legendEntry>
        <c:idx val="3"/>
        <c:delete val="1"/>
      </c:legendEntry>
      <c:layout>
        <c:manualLayout>
          <c:xMode val="edge"/>
          <c:yMode val="edge"/>
          <c:x val="0.82852865639042494"/>
          <c:y val="0.38063760111310391"/>
          <c:w val="0.16021372920739307"/>
          <c:h val="0.23865492017641779"/>
        </c:manualLayout>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20210119-WA0080.jpg"/>
          <p:cNvPicPr>
            <a:picLocks noGrp="1" noChangeAspect="1"/>
          </p:cNvPicPr>
          <p:nvPr>
            <p:ph type="pic" idx="1"/>
          </p:nvPr>
        </p:nvPicPr>
        <p:blipFill>
          <a:blip r:embed="rId2" cstate="print"/>
          <a:srcRect/>
          <a:stretch>
            <a:fillRect/>
          </a:stretch>
        </p:blipFill>
        <p:spPr>
          <a:xfrm>
            <a:off x="6444209" y="4833156"/>
            <a:ext cx="2699792" cy="2024844"/>
          </a:xfrm>
        </p:spPr>
      </p:pic>
      <p:sp>
        <p:nvSpPr>
          <p:cNvPr id="4" name="Текст 3"/>
          <p:cNvSpPr>
            <a:spLocks noGrp="1"/>
          </p:cNvSpPr>
          <p:nvPr>
            <p:ph type="body" sz="half" idx="2"/>
          </p:nvPr>
        </p:nvSpPr>
        <p:spPr>
          <a:xfrm>
            <a:off x="1907704" y="260648"/>
            <a:ext cx="5486400" cy="804862"/>
          </a:xfrm>
        </p:spPr>
        <p:txBody>
          <a:bodyPr>
            <a:noAutofit/>
          </a:bodyPr>
          <a:lstStyle/>
          <a:p>
            <a:pPr algn="ctr"/>
            <a:r>
              <a:rPr lang="ru-RU" sz="2400" b="1" dirty="0" smtClean="0">
                <a:solidFill>
                  <a:schemeClr val="bg1"/>
                </a:solidFill>
              </a:rPr>
              <a:t>МДОАУ «Детский сад № 115 «Белочка» комбинированного вида г.Орска»</a:t>
            </a:r>
          </a:p>
          <a:p>
            <a:pPr algn="ctr"/>
            <a:endParaRPr lang="ru-RU" sz="2400" b="1" dirty="0" smtClean="0">
              <a:solidFill>
                <a:schemeClr val="bg1"/>
              </a:solidFill>
            </a:endParaRPr>
          </a:p>
          <a:p>
            <a:pPr algn="ctr"/>
            <a:r>
              <a:rPr lang="ru-RU" sz="2400" b="1" dirty="0" smtClean="0">
                <a:solidFill>
                  <a:schemeClr val="bg1"/>
                </a:solidFill>
              </a:rPr>
              <a:t>Обобщение опыта работы по теме:</a:t>
            </a:r>
          </a:p>
          <a:p>
            <a:pPr algn="ctr"/>
            <a:endParaRPr lang="ru-RU" sz="2400" b="1" dirty="0" smtClean="0">
              <a:solidFill>
                <a:schemeClr val="bg1"/>
              </a:solidFill>
            </a:endParaRPr>
          </a:p>
          <a:p>
            <a:pPr algn="ctr"/>
            <a:r>
              <a:rPr lang="ru-RU" sz="3200" b="1" dirty="0" smtClean="0">
                <a:solidFill>
                  <a:schemeClr val="bg1"/>
                </a:solidFill>
              </a:rPr>
              <a:t>«Нравственное воспитание дошкольников  через художественную литературу»</a:t>
            </a:r>
          </a:p>
          <a:p>
            <a:pPr algn="ctr"/>
            <a:r>
              <a:rPr lang="ru-RU" sz="2400" b="1" dirty="0" smtClean="0">
                <a:solidFill>
                  <a:schemeClr val="bg1"/>
                </a:solidFill>
              </a:rPr>
              <a:t>воспитатель </a:t>
            </a:r>
          </a:p>
          <a:p>
            <a:pPr algn="ctr"/>
            <a:r>
              <a:rPr lang="ru-RU" sz="2400" b="1" dirty="0" smtClean="0">
                <a:solidFill>
                  <a:schemeClr val="bg1"/>
                </a:solidFill>
              </a:rPr>
              <a:t>Тамбулова Салтанат Кунсбаевна</a:t>
            </a:r>
          </a:p>
          <a:p>
            <a:pPr algn="ctr"/>
            <a:r>
              <a:rPr lang="ru-RU" sz="2400" b="1" dirty="0" smtClean="0">
                <a:solidFill>
                  <a:schemeClr val="bg1"/>
                </a:solidFill>
              </a:rPr>
              <a:t>2021 г.</a:t>
            </a:r>
          </a:p>
          <a:p>
            <a:pPr algn="ctr"/>
            <a:endParaRPr lang="ru-RU" sz="2400" b="1" dirty="0">
              <a:solidFill>
                <a:schemeClr val="bg1"/>
              </a:solidFill>
            </a:endParaRPr>
          </a:p>
        </p:txBody>
      </p:sp>
      <p:pic>
        <p:nvPicPr>
          <p:cNvPr id="6" name="Рисунок 5" descr="IMG-20210119-WA0021.jpg"/>
          <p:cNvPicPr>
            <a:picLocks noChangeAspect="1"/>
          </p:cNvPicPr>
          <p:nvPr/>
        </p:nvPicPr>
        <p:blipFill>
          <a:blip r:embed="rId3" cstate="print"/>
          <a:srcRect/>
          <a:stretch>
            <a:fillRect/>
          </a:stretch>
        </p:blipFill>
        <p:spPr>
          <a:xfrm>
            <a:off x="7116283" y="764704"/>
            <a:ext cx="2027717" cy="1520788"/>
          </a:xfrm>
          <a:prstGeom prst="rect">
            <a:avLst/>
          </a:prstGeom>
        </p:spPr>
      </p:pic>
      <p:pic>
        <p:nvPicPr>
          <p:cNvPr id="7" name="Рисунок 6" descr="IMG-20210119-WA0068.jpg"/>
          <p:cNvPicPr>
            <a:picLocks noChangeAspect="1"/>
          </p:cNvPicPr>
          <p:nvPr/>
        </p:nvPicPr>
        <p:blipFill>
          <a:blip r:embed="rId4" cstate="print"/>
          <a:srcRect/>
          <a:stretch>
            <a:fillRect/>
          </a:stretch>
        </p:blipFill>
        <p:spPr>
          <a:xfrm>
            <a:off x="0" y="1988840"/>
            <a:ext cx="2051720" cy="1538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21.jpg"/>
          <p:cNvPicPr>
            <a:picLocks noGrp="1" noChangeAspect="1"/>
          </p:cNvPicPr>
          <p:nvPr>
            <p:ph type="pic" idx="1"/>
          </p:nvPr>
        </p:nvPicPr>
        <p:blipFill>
          <a:blip r:embed="rId2" cstate="print"/>
          <a:srcRect/>
          <a:stretch>
            <a:fillRect/>
          </a:stretch>
        </p:blipFill>
        <p:spPr>
          <a:xfrm>
            <a:off x="467544" y="404664"/>
            <a:ext cx="8208912" cy="6156684"/>
          </a:xfrm>
        </p:spPr>
      </p:pic>
      <p:sp>
        <p:nvSpPr>
          <p:cNvPr id="4" name="Текст 3"/>
          <p:cNvSpPr>
            <a:spLocks noGrp="1"/>
          </p:cNvSpPr>
          <p:nvPr>
            <p:ph type="body" sz="half" idx="2"/>
          </p:nvPr>
        </p:nvSpPr>
        <p:spPr>
          <a:xfrm>
            <a:off x="2051720" y="5301208"/>
            <a:ext cx="6696744" cy="1158006"/>
          </a:xfrm>
        </p:spPr>
        <p:txBody>
          <a:bodyPr>
            <a:normAutofit/>
          </a:bodyPr>
          <a:lstStyle/>
          <a:p>
            <a:r>
              <a:rPr lang="ru-RU" sz="3200" b="1" dirty="0" smtClean="0">
                <a:solidFill>
                  <a:schemeClr val="bg1"/>
                </a:solidFill>
              </a:rPr>
              <a:t>Работа с пальчиковым театром</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24.jpg"/>
          <p:cNvPicPr>
            <a:picLocks noGrp="1" noChangeAspect="1"/>
          </p:cNvPicPr>
          <p:nvPr>
            <p:ph type="pic" idx="1"/>
          </p:nvPr>
        </p:nvPicPr>
        <p:blipFill>
          <a:blip r:embed="rId2" cstate="print"/>
          <a:srcRect/>
          <a:stretch>
            <a:fillRect/>
          </a:stretch>
        </p:blipFill>
        <p:spPr>
          <a:xfrm>
            <a:off x="395535" y="476672"/>
            <a:ext cx="8256917" cy="6192688"/>
          </a:xfrm>
        </p:spPr>
      </p:pic>
      <p:sp>
        <p:nvSpPr>
          <p:cNvPr id="4" name="Текст 3"/>
          <p:cNvSpPr>
            <a:spLocks noGrp="1"/>
          </p:cNvSpPr>
          <p:nvPr>
            <p:ph type="body" sz="half" idx="2"/>
          </p:nvPr>
        </p:nvSpPr>
        <p:spPr>
          <a:xfrm>
            <a:off x="1792288" y="5367338"/>
            <a:ext cx="6092080" cy="1158006"/>
          </a:xfrm>
        </p:spPr>
        <p:txBody>
          <a:bodyPr>
            <a:normAutofit/>
          </a:bodyPr>
          <a:lstStyle/>
          <a:p>
            <a:r>
              <a:rPr lang="ru-RU" sz="3200" b="1" dirty="0" smtClean="0">
                <a:solidFill>
                  <a:schemeClr val="bg1"/>
                </a:solidFill>
              </a:rPr>
              <a:t>Работа с масками сказочных героев</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33.jpg"/>
          <p:cNvPicPr>
            <a:picLocks noGrp="1" noChangeAspect="1"/>
          </p:cNvPicPr>
          <p:nvPr>
            <p:ph type="pic" idx="1"/>
          </p:nvPr>
        </p:nvPicPr>
        <p:blipFill>
          <a:blip r:embed="rId2" cstate="print"/>
          <a:srcRect/>
          <a:stretch>
            <a:fillRect/>
          </a:stretch>
        </p:blipFill>
        <p:spPr>
          <a:xfrm>
            <a:off x="395536" y="404664"/>
            <a:ext cx="8280920" cy="6210690"/>
          </a:xfrm>
        </p:spPr>
      </p:pic>
      <p:sp>
        <p:nvSpPr>
          <p:cNvPr id="4" name="Текст 3"/>
          <p:cNvSpPr>
            <a:spLocks noGrp="1"/>
          </p:cNvSpPr>
          <p:nvPr>
            <p:ph type="body" sz="half" idx="2"/>
          </p:nvPr>
        </p:nvSpPr>
        <p:spPr>
          <a:xfrm>
            <a:off x="1792288" y="5367338"/>
            <a:ext cx="6452120" cy="1158006"/>
          </a:xfrm>
        </p:spPr>
        <p:txBody>
          <a:bodyPr>
            <a:normAutofit/>
          </a:bodyPr>
          <a:lstStyle/>
          <a:p>
            <a:r>
              <a:rPr lang="ru-RU" sz="3200" b="1" dirty="0" smtClean="0">
                <a:solidFill>
                  <a:schemeClr val="bg1"/>
                </a:solidFill>
              </a:rPr>
              <a:t>Работа с перчаточными куклами</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67.jpg"/>
          <p:cNvPicPr>
            <a:picLocks noGrp="1" noChangeAspect="1"/>
          </p:cNvPicPr>
          <p:nvPr>
            <p:ph type="pic" idx="1"/>
          </p:nvPr>
        </p:nvPicPr>
        <p:blipFill>
          <a:blip r:embed="rId2" cstate="print"/>
          <a:srcRect/>
          <a:stretch>
            <a:fillRect/>
          </a:stretch>
        </p:blipFill>
        <p:spPr>
          <a:xfrm>
            <a:off x="395536" y="404664"/>
            <a:ext cx="8280920" cy="6210690"/>
          </a:xfrm>
        </p:spPr>
      </p:pic>
      <p:sp>
        <p:nvSpPr>
          <p:cNvPr id="4" name="Текст 3"/>
          <p:cNvSpPr>
            <a:spLocks noGrp="1"/>
          </p:cNvSpPr>
          <p:nvPr>
            <p:ph type="body" sz="half" idx="2"/>
          </p:nvPr>
        </p:nvSpPr>
        <p:spPr>
          <a:xfrm>
            <a:off x="1792288" y="5367338"/>
            <a:ext cx="6092080" cy="804862"/>
          </a:xfrm>
        </p:spPr>
        <p:txBody>
          <a:bodyPr>
            <a:normAutofit/>
          </a:bodyPr>
          <a:lstStyle/>
          <a:p>
            <a:r>
              <a:rPr lang="ru-RU" sz="3200" b="1" dirty="0" smtClean="0">
                <a:solidFill>
                  <a:schemeClr val="bg1"/>
                </a:solidFill>
              </a:rPr>
              <a:t>Работа с перчаточными куклами</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68.jpg"/>
          <p:cNvPicPr>
            <a:picLocks noGrp="1" noChangeAspect="1"/>
          </p:cNvPicPr>
          <p:nvPr>
            <p:ph type="pic" idx="1"/>
          </p:nvPr>
        </p:nvPicPr>
        <p:blipFill>
          <a:blip r:embed="rId2" cstate="print"/>
          <a:srcRect/>
          <a:stretch>
            <a:fillRect/>
          </a:stretch>
        </p:blipFill>
        <p:spPr>
          <a:xfrm>
            <a:off x="395536" y="404664"/>
            <a:ext cx="8352928" cy="6264696"/>
          </a:xfrm>
        </p:spPr>
      </p:pic>
      <p:sp>
        <p:nvSpPr>
          <p:cNvPr id="4" name="Текст 3"/>
          <p:cNvSpPr>
            <a:spLocks noGrp="1"/>
          </p:cNvSpPr>
          <p:nvPr>
            <p:ph type="body" sz="half" idx="2"/>
          </p:nvPr>
        </p:nvSpPr>
        <p:spPr>
          <a:xfrm>
            <a:off x="1792288" y="5367338"/>
            <a:ext cx="6812160" cy="1013990"/>
          </a:xfrm>
        </p:spPr>
        <p:txBody>
          <a:bodyPr>
            <a:normAutofit lnSpcReduction="10000"/>
          </a:bodyPr>
          <a:lstStyle/>
          <a:p>
            <a:r>
              <a:rPr lang="ru-RU" sz="3200" b="1" dirty="0" smtClean="0">
                <a:solidFill>
                  <a:schemeClr val="bg1"/>
                </a:solidFill>
              </a:rPr>
              <a:t>Работа с масками сказочных персонажей</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15.jpg"/>
          <p:cNvPicPr>
            <a:picLocks noGrp="1" noChangeAspect="1"/>
          </p:cNvPicPr>
          <p:nvPr>
            <p:ph type="pic" idx="1"/>
          </p:nvPr>
        </p:nvPicPr>
        <p:blipFill>
          <a:blip r:embed="rId2" cstate="print"/>
          <a:srcRect/>
          <a:stretch>
            <a:fillRect/>
          </a:stretch>
        </p:blipFill>
        <p:spPr>
          <a:xfrm>
            <a:off x="395536" y="404664"/>
            <a:ext cx="8280920" cy="6210690"/>
          </a:xfrm>
        </p:spPr>
      </p:pic>
      <p:sp>
        <p:nvSpPr>
          <p:cNvPr id="4" name="Текст 3"/>
          <p:cNvSpPr>
            <a:spLocks noGrp="1"/>
          </p:cNvSpPr>
          <p:nvPr>
            <p:ph type="body" sz="half" idx="2"/>
          </p:nvPr>
        </p:nvSpPr>
        <p:spPr/>
        <p:txBody>
          <a:bodyPr>
            <a:normAutofit/>
          </a:bodyPr>
          <a:lstStyle/>
          <a:p>
            <a:r>
              <a:rPr lang="ru-RU" sz="3200" b="1" dirty="0" smtClean="0">
                <a:solidFill>
                  <a:schemeClr val="bg1"/>
                </a:solidFill>
              </a:rPr>
              <a:t>Работа с иллюстрациями</a:t>
            </a: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76.jpg"/>
          <p:cNvPicPr>
            <a:picLocks noGrp="1" noChangeAspect="1"/>
          </p:cNvPicPr>
          <p:nvPr>
            <p:ph type="pic" idx="1"/>
          </p:nvPr>
        </p:nvPicPr>
        <p:blipFill>
          <a:blip r:embed="rId2" cstate="print"/>
          <a:srcRect t="11322" b="11322"/>
          <a:stretch>
            <a:fillRect/>
          </a:stretch>
        </p:blipFill>
        <p:spPr>
          <a:xfrm>
            <a:off x="467544" y="404664"/>
            <a:ext cx="8208912" cy="6156684"/>
          </a:xfrm>
        </p:spPr>
      </p:pic>
      <p:sp>
        <p:nvSpPr>
          <p:cNvPr id="4" name="Текст 3"/>
          <p:cNvSpPr>
            <a:spLocks noGrp="1"/>
          </p:cNvSpPr>
          <p:nvPr>
            <p:ph type="body" sz="half" idx="2"/>
          </p:nvPr>
        </p:nvSpPr>
        <p:spPr>
          <a:xfrm>
            <a:off x="1907704" y="5517232"/>
            <a:ext cx="5486400" cy="804862"/>
          </a:xfrm>
        </p:spPr>
        <p:txBody>
          <a:bodyPr>
            <a:normAutofit/>
          </a:bodyPr>
          <a:lstStyle/>
          <a:p>
            <a:r>
              <a:rPr lang="ru-RU" sz="3200" b="1" dirty="0" smtClean="0">
                <a:solidFill>
                  <a:schemeClr val="bg1"/>
                </a:solidFill>
              </a:rPr>
              <a:t>Работа с иллюстрациями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764704"/>
            <a:ext cx="5486400" cy="566738"/>
          </a:xfrm>
        </p:spPr>
        <p:txBody>
          <a:bodyPr>
            <a:noAutofit/>
          </a:bodyPr>
          <a:lstStyle/>
          <a:p>
            <a:pPr algn="ctr"/>
            <a:r>
              <a:rPr lang="ru-RU" dirty="0" smtClean="0">
                <a:solidFill>
                  <a:schemeClr val="bg1"/>
                </a:solidFill>
              </a:rPr>
              <a:t>Анализ динамики уровня сформированности </a:t>
            </a:r>
            <a:br>
              <a:rPr lang="ru-RU" dirty="0" smtClean="0">
                <a:solidFill>
                  <a:schemeClr val="bg1"/>
                </a:solidFill>
              </a:rPr>
            </a:br>
            <a:r>
              <a:rPr lang="ru-RU" dirty="0" smtClean="0">
                <a:solidFill>
                  <a:schemeClr val="bg1"/>
                </a:solidFill>
              </a:rPr>
              <a:t>нравственных качеств у старших дошкольников</a:t>
            </a:r>
            <a:endParaRPr lang="ru-RU" dirty="0">
              <a:solidFill>
                <a:schemeClr val="bg1"/>
              </a:solidFill>
            </a:endParaRPr>
          </a:p>
        </p:txBody>
      </p:sp>
      <p:sp>
        <p:nvSpPr>
          <p:cNvPr id="4" name="Текст 3"/>
          <p:cNvSpPr>
            <a:spLocks noGrp="1"/>
          </p:cNvSpPr>
          <p:nvPr>
            <p:ph type="body" sz="half" idx="2"/>
          </p:nvPr>
        </p:nvSpPr>
        <p:spPr>
          <a:xfrm>
            <a:off x="1259632" y="1628800"/>
            <a:ext cx="6408712" cy="804862"/>
          </a:xfrm>
        </p:spPr>
        <p:txBody>
          <a:bodyPr>
            <a:normAutofit fontScale="25000" lnSpcReduction="20000"/>
          </a:bodyPr>
          <a:lstStyle/>
          <a:p>
            <a:r>
              <a:rPr lang="ru-RU" sz="9600" b="1" dirty="0" smtClean="0">
                <a:solidFill>
                  <a:schemeClr val="bg1"/>
                </a:solidFill>
              </a:rPr>
              <a:t>Для диагностики нравственного развития дошкольников использовала методику «Закончи историю» (И.Б. </a:t>
            </a:r>
            <a:r>
              <a:rPr lang="ru-RU" sz="9600" b="1" dirty="0" err="1" smtClean="0">
                <a:solidFill>
                  <a:schemeClr val="bg1"/>
                </a:solidFill>
              </a:rPr>
              <a:t>Дерманов</a:t>
            </a:r>
            <a:r>
              <a:rPr lang="ru-RU" sz="9600" b="1" dirty="0" smtClean="0">
                <a:solidFill>
                  <a:schemeClr val="bg1"/>
                </a:solidFill>
              </a:rPr>
              <a:t>). </a:t>
            </a:r>
          </a:p>
          <a:p>
            <a:r>
              <a:rPr lang="ru-RU" sz="9600" b="1" dirty="0" smtClean="0">
                <a:solidFill>
                  <a:schemeClr val="bg1"/>
                </a:solidFill>
              </a:rPr>
              <a:t>Цель диагностики: изучить понимание детьми старшего дошкольного возраста нравственных норм (щедрость - жадность, трудолюбие - лень, правдивость - лживость, внимание к людям - равнодушие), определить умение детей соотносить эти нормы с реальными жизненными ситуациями, разрешать проблемные ситуации на основе нравственных норм, и давать элементарную нравственную оценку.</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91262"/>
            <a:ext cx="7848872" cy="566738"/>
          </a:xfrm>
        </p:spPr>
        <p:txBody>
          <a:bodyPr>
            <a:normAutofit fontScale="90000"/>
          </a:bodyPr>
          <a:lstStyle/>
          <a:p>
            <a:r>
              <a:rPr lang="ru-RU" dirty="0" smtClean="0">
                <a:solidFill>
                  <a:schemeClr val="bg1"/>
                </a:solidFill>
              </a:rPr>
              <a:t>В результате, проанализировав выполнение детьми заданий, было выявлено следующее, что из 15 диагностированных детей высоким уровнем не обладал ни один ребенок. </a:t>
            </a:r>
            <a:br>
              <a:rPr lang="ru-RU" dirty="0" smtClean="0">
                <a:solidFill>
                  <a:schemeClr val="bg1"/>
                </a:solidFill>
              </a:rPr>
            </a:br>
            <a:r>
              <a:rPr lang="ru-RU" dirty="0" smtClean="0">
                <a:solidFill>
                  <a:schemeClr val="bg1"/>
                </a:solidFill>
              </a:rPr>
              <a:t> Средний уровень показали 6 детей: 2 – 8 баллов, 2 – 6 баллов, 2 – 5 баллов. Большая часть детей (9) показала низкий уровень: 2 – 4 балла, 2 – 3 балла,  2 – 2 балла,  3 детей – 0 баллов.</a:t>
            </a:r>
            <a:r>
              <a:rPr lang="ru-RU" dirty="0" smtClean="0"/>
              <a:t/>
            </a:r>
            <a:br>
              <a:rPr lang="ru-RU" dirty="0" smtClean="0"/>
            </a:br>
            <a:endParaRPr lang="ru-RU" dirty="0"/>
          </a:p>
        </p:txBody>
      </p:sp>
      <p:graphicFrame>
        <p:nvGraphicFramePr>
          <p:cNvPr id="5" name="Диаграмма 4"/>
          <p:cNvGraphicFramePr/>
          <p:nvPr/>
        </p:nvGraphicFramePr>
        <p:xfrm>
          <a:off x="1043608" y="260648"/>
          <a:ext cx="7272808"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949280"/>
            <a:ext cx="8280920" cy="566738"/>
          </a:xfrm>
        </p:spPr>
        <p:txBody>
          <a:bodyPr>
            <a:normAutofit fontScale="90000"/>
          </a:bodyPr>
          <a:lstStyle/>
          <a:p>
            <a:r>
              <a:rPr lang="ru-RU" dirty="0" smtClean="0">
                <a:solidFill>
                  <a:schemeClr val="bg1"/>
                </a:solidFill>
              </a:rPr>
              <a:t>В конце подготовительной группы я провела повторную диагностику. В результате которой выяснилось, что  высокий уровень показали 7 детей: 2 - 12 баллов, 3 – 11 баллов, 1 – 10 баллов, 1 – 9 баллов.  На средний уровень вышли 8 детей: 2 – 8 баллов, 6 – 7 баллов. Повторная диагностика показала, что уровень нравственного  развития вырос. </a:t>
            </a:r>
            <a:endParaRPr lang="ru-RU" dirty="0">
              <a:solidFill>
                <a:schemeClr val="bg1"/>
              </a:solidFill>
            </a:endParaRPr>
          </a:p>
        </p:txBody>
      </p:sp>
      <p:graphicFrame>
        <p:nvGraphicFramePr>
          <p:cNvPr id="5" name="Диаграмма 4"/>
          <p:cNvGraphicFramePr/>
          <p:nvPr/>
        </p:nvGraphicFramePr>
        <p:xfrm>
          <a:off x="1331640" y="332656"/>
          <a:ext cx="7056784"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581128"/>
            <a:ext cx="5486400" cy="566738"/>
          </a:xfrm>
        </p:spPr>
        <p:txBody>
          <a:bodyPr>
            <a:normAutofit fontScale="90000"/>
          </a:bodyPr>
          <a:lstStyle/>
          <a:p>
            <a:r>
              <a:rPr lang="ru-RU" sz="2200" dirty="0" smtClean="0">
                <a:solidFill>
                  <a:schemeClr val="bg1"/>
                </a:solidFill>
              </a:rPr>
              <a:t>Тамбулова Салтанат Кунсбаевна</a:t>
            </a:r>
            <a:br>
              <a:rPr lang="ru-RU" sz="2200" dirty="0" smtClean="0">
                <a:solidFill>
                  <a:schemeClr val="bg1"/>
                </a:solidFill>
              </a:rPr>
            </a:br>
            <a:r>
              <a:rPr lang="ru-RU" sz="2200" dirty="0" smtClean="0">
                <a:solidFill>
                  <a:schemeClr val="bg1"/>
                </a:solidFill>
              </a:rPr>
              <a:t>Образование:</a:t>
            </a:r>
            <a:br>
              <a:rPr lang="ru-RU" sz="2200" dirty="0" smtClean="0">
                <a:solidFill>
                  <a:schemeClr val="bg1"/>
                </a:solidFill>
              </a:rPr>
            </a:br>
            <a:r>
              <a:rPr lang="ru-RU" sz="2200" dirty="0" smtClean="0">
                <a:solidFill>
                  <a:schemeClr val="bg1"/>
                </a:solidFill>
              </a:rPr>
              <a:t>Высшее </a:t>
            </a:r>
            <a:br>
              <a:rPr lang="ru-RU" sz="2200" dirty="0" smtClean="0">
                <a:solidFill>
                  <a:schemeClr val="bg1"/>
                </a:solidFill>
              </a:rPr>
            </a:br>
            <a:r>
              <a:rPr lang="ru-RU" sz="2200" dirty="0" smtClean="0">
                <a:solidFill>
                  <a:schemeClr val="bg1"/>
                </a:solidFill>
              </a:rPr>
              <a:t>Оренбургский государственный университет, 2010 г., </a:t>
            </a:r>
            <a:br>
              <a:rPr lang="ru-RU" sz="2200" dirty="0" smtClean="0">
                <a:solidFill>
                  <a:schemeClr val="bg1"/>
                </a:solidFill>
              </a:rPr>
            </a:br>
            <a:r>
              <a:rPr lang="ru-RU" sz="2200" dirty="0" smtClean="0">
                <a:solidFill>
                  <a:schemeClr val="bg1"/>
                </a:solidFill>
              </a:rPr>
              <a:t>Специальность – Педагогика и Психология, </a:t>
            </a:r>
            <a:br>
              <a:rPr lang="ru-RU" sz="2200" dirty="0" smtClean="0">
                <a:solidFill>
                  <a:schemeClr val="bg1"/>
                </a:solidFill>
              </a:rPr>
            </a:br>
            <a:r>
              <a:rPr lang="ru-RU" sz="2200" dirty="0" smtClean="0">
                <a:solidFill>
                  <a:schemeClr val="bg1"/>
                </a:solidFill>
              </a:rPr>
              <a:t>Квалификация – педагог-психолог</a:t>
            </a:r>
            <a:br>
              <a:rPr lang="ru-RU" sz="2200" dirty="0" smtClean="0">
                <a:solidFill>
                  <a:schemeClr val="bg1"/>
                </a:solidFill>
              </a:rPr>
            </a:br>
            <a:r>
              <a:rPr lang="ru-RU" sz="2200" dirty="0" smtClean="0">
                <a:solidFill>
                  <a:schemeClr val="bg1"/>
                </a:solidFill>
              </a:rPr>
              <a:t>Профессиональная переподготовка ЧОУ ДПО «Академия бизнеса и управления системами», 2017 г., Воспитатель детей дошкольного возраста.</a:t>
            </a:r>
            <a:r>
              <a:rPr lang="ru-RU" sz="2400" dirty="0" smtClean="0">
                <a:solidFill>
                  <a:schemeClr val="bg1"/>
                </a:solidFill>
              </a:rPr>
              <a:t/>
            </a:r>
            <a:br>
              <a:rPr lang="ru-RU" sz="2400" dirty="0" smtClean="0">
                <a:solidFill>
                  <a:schemeClr val="bg1"/>
                </a:solidFill>
              </a:rPr>
            </a:br>
            <a:endParaRPr lang="ru-RU" sz="2800" dirty="0">
              <a:solidFill>
                <a:schemeClr val="bg1"/>
              </a:solidFill>
            </a:endParaRPr>
          </a:p>
        </p:txBody>
      </p:sp>
      <p:sp>
        <p:nvSpPr>
          <p:cNvPr id="4" name="Текст 3"/>
          <p:cNvSpPr>
            <a:spLocks noGrp="1"/>
          </p:cNvSpPr>
          <p:nvPr>
            <p:ph type="body" sz="half" idx="2"/>
          </p:nvPr>
        </p:nvSpPr>
        <p:spPr>
          <a:xfrm>
            <a:off x="971600" y="3068960"/>
            <a:ext cx="5486400" cy="804862"/>
          </a:xfrm>
        </p:spPr>
        <p:txBody>
          <a:bodyPr>
            <a:noAutofit/>
          </a:bodyPr>
          <a:lstStyle/>
          <a:p>
            <a:endParaRPr lang="ru-RU" dirty="0" smtClean="0">
              <a:solidFill>
                <a:schemeClr val="bg1"/>
              </a:solidFill>
            </a:endParaRPr>
          </a:p>
          <a:p>
            <a:endParaRPr lang="ru-RU" dirty="0" smtClean="0">
              <a:solidFill>
                <a:schemeClr val="bg1"/>
              </a:solidFill>
            </a:endParaRPr>
          </a:p>
          <a:p>
            <a:endParaRPr lang="ru-RU" dirty="0">
              <a:solidFill>
                <a:schemeClr val="bg1"/>
              </a:solidFill>
            </a:endParaRPr>
          </a:p>
        </p:txBody>
      </p:sp>
      <p:pic>
        <p:nvPicPr>
          <p:cNvPr id="7" name="Рисунок 6" descr="D:\Работа психолога\27. АТТЕСТАЦИЯ-2015\для сайта.JPG"/>
          <p:cNvPicPr/>
          <p:nvPr/>
        </p:nvPicPr>
        <p:blipFill>
          <a:blip r:embed="rId2" cstate="print"/>
          <a:srcRect/>
          <a:stretch>
            <a:fillRect/>
          </a:stretch>
        </p:blipFill>
        <p:spPr bwMode="auto">
          <a:xfrm>
            <a:off x="6516216" y="1124744"/>
            <a:ext cx="2016224" cy="244827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91262"/>
            <a:ext cx="8064896" cy="566738"/>
          </a:xfrm>
        </p:spPr>
        <p:txBody>
          <a:bodyPr>
            <a:normAutofit fontScale="90000"/>
          </a:bodyPr>
          <a:lstStyle/>
          <a:p>
            <a:r>
              <a:rPr lang="ru-RU" sz="2200" dirty="0" smtClean="0">
                <a:solidFill>
                  <a:schemeClr val="bg1"/>
                </a:solidFill>
              </a:rPr>
              <a:t>                                                    </a:t>
            </a:r>
            <a:r>
              <a:rPr lang="ru-RU" sz="2700" dirty="0" smtClean="0">
                <a:solidFill>
                  <a:schemeClr val="bg1"/>
                </a:solidFill>
              </a:rPr>
              <a:t>Выводы:</a:t>
            </a:r>
            <a:r>
              <a:rPr lang="ru-RU" sz="2200" dirty="0" smtClean="0">
                <a:solidFill>
                  <a:schemeClr val="bg1"/>
                </a:solidFill>
              </a:rPr>
              <a:t/>
            </a:r>
            <a:br>
              <a:rPr lang="ru-RU" sz="2200" dirty="0" smtClean="0">
                <a:solidFill>
                  <a:schemeClr val="bg1"/>
                </a:solidFill>
              </a:rPr>
            </a:br>
            <a:r>
              <a:rPr lang="ru-RU" sz="2200" dirty="0" smtClean="0">
                <a:solidFill>
                  <a:schemeClr val="bg1"/>
                </a:solidFill>
              </a:rPr>
              <a:t>	</a:t>
            </a:r>
            <a:r>
              <a:rPr lang="ru-RU" dirty="0" smtClean="0">
                <a:solidFill>
                  <a:schemeClr val="bg1"/>
                </a:solidFill>
              </a:rPr>
              <a:t>Изучение литературы по проблеме нравственного воспитания детей дошкольного возраста и современного педагогического опыта позволило мне приступить к работе по формированию нравственных качеств у детей, используя средства народной педагогики: фольклор, сказки, пословицы, народные игры, театральные постановки, кукольный, пальчиковый, перчаточный театр. Особое внимание уделялось русским народным сказкам, которые являются  одним из важнейших педагогических средств духовно-нравственного формирования личности.</a:t>
            </a:r>
            <a:r>
              <a:rPr lang="ru-RU" dirty="0" smtClean="0"/>
              <a:t/>
            </a:r>
            <a:br>
              <a:rPr lang="ru-RU" dirty="0" smtClean="0"/>
            </a:br>
            <a:r>
              <a:rPr lang="ru-RU" dirty="0" smtClean="0"/>
              <a:t>	</a:t>
            </a:r>
            <a:r>
              <a:rPr lang="ru-RU" dirty="0" smtClean="0">
                <a:solidFill>
                  <a:schemeClr val="bg1"/>
                </a:solidFill>
              </a:rPr>
              <a:t>Была проведена работа по выявлению уровней сформированности нравственных качеств и повышению качества знаний о нравственности.</a:t>
            </a:r>
            <a:br>
              <a:rPr lang="ru-RU" dirty="0" smtClean="0">
                <a:solidFill>
                  <a:schemeClr val="bg1"/>
                </a:solidFill>
              </a:rPr>
            </a:br>
            <a:r>
              <a:rPr lang="ru-RU" dirty="0" smtClean="0">
                <a:solidFill>
                  <a:schemeClr val="bg1"/>
                </a:solidFill>
              </a:rPr>
              <a:t>Работа велась систематически. В ходе работы  решались ранее поставленные задачи. Расширялись и корректировались знания детей о положительных и отрицательных качествах людей, морали; дети усваивали новые понятия и учились употреблять их в повседневной жизни, анализировать себя и своё поведение.</a:t>
            </a:r>
            <a:br>
              <a:rPr lang="ru-RU" dirty="0" smtClean="0">
                <a:solidFill>
                  <a:schemeClr val="bg1"/>
                </a:solidFill>
              </a:rPr>
            </a:br>
            <a:r>
              <a:rPr lang="ru-RU" dirty="0" smtClean="0">
                <a:solidFill>
                  <a:schemeClr val="bg1"/>
                </a:solidFill>
              </a:rPr>
              <a:t>	В ходе работы, стало очевидным, что процесс формирования духовно-нравственных качеств у детей дошкольного возраста будет более успешным, если целенаправленно использовать русскую народную сказку, как на занятиях, так и в повседневной жизни. В результате проведенной работы, углубились знания и расширились понятия детей о нравственности и нравственных качествах человека.</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373216"/>
            <a:ext cx="7128792" cy="566738"/>
          </a:xfrm>
        </p:spPr>
        <p:txBody>
          <a:bodyPr>
            <a:normAutofit fontScale="90000"/>
          </a:bodyPr>
          <a:lstStyle/>
          <a:p>
            <a:r>
              <a:rPr lang="ru-RU" sz="4000" dirty="0" smtClean="0">
                <a:solidFill>
                  <a:schemeClr val="bg1"/>
                </a:solidFill>
              </a:rPr>
              <a:t>Цель работы: </a:t>
            </a:r>
            <a:br>
              <a:rPr lang="ru-RU" sz="4000" dirty="0" smtClean="0">
                <a:solidFill>
                  <a:schemeClr val="bg1"/>
                </a:solidFill>
              </a:rPr>
            </a:br>
            <a:r>
              <a:rPr lang="ru-RU" sz="4000" dirty="0" smtClean="0">
                <a:solidFill>
                  <a:schemeClr val="bg1"/>
                </a:solidFill>
              </a:rPr>
              <a:t/>
            </a:r>
            <a:br>
              <a:rPr lang="ru-RU" sz="4000" dirty="0" smtClean="0">
                <a:solidFill>
                  <a:schemeClr val="bg1"/>
                </a:solidFill>
              </a:rPr>
            </a:br>
            <a:r>
              <a:rPr lang="ru-RU" sz="3100" dirty="0" smtClean="0">
                <a:solidFill>
                  <a:schemeClr val="bg1"/>
                </a:solidFill>
              </a:rPr>
              <a:t>развивать </a:t>
            </a:r>
            <a:r>
              <a:rPr lang="ru-RU" sz="3100" dirty="0" smtClean="0">
                <a:solidFill>
                  <a:schemeClr val="bg1"/>
                </a:solidFill>
              </a:rPr>
              <a:t>и воспитывать в душе каждого ребенка духовное начало; формировать духовно-нравственные представления и воспитание нравственных качеств личности (милосердие, сострадание, уважение и послушание); формирование привычки советоваться со своею совестью в разных жизненных ситуациях.</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589240"/>
            <a:ext cx="7848872" cy="566738"/>
          </a:xfrm>
        </p:spPr>
        <p:txBody>
          <a:bodyPr>
            <a:normAutofit fontScale="90000"/>
          </a:bodyPr>
          <a:lstStyle/>
          <a:p>
            <a:r>
              <a:rPr lang="ru-RU" sz="3600" dirty="0" smtClean="0">
                <a:solidFill>
                  <a:schemeClr val="bg1"/>
                </a:solidFill>
              </a:rPr>
              <a:t>Для достижения цели я определила следующие задачи</a:t>
            </a:r>
            <a:r>
              <a:rPr lang="ru-RU" sz="3600" dirty="0" smtClean="0">
                <a:solidFill>
                  <a:schemeClr val="bg1"/>
                </a:solidFill>
              </a:rPr>
              <a:t>:</a:t>
            </a:r>
            <a:br>
              <a:rPr lang="ru-RU" sz="3600" dirty="0" smtClean="0">
                <a:solidFill>
                  <a:schemeClr val="bg1"/>
                </a:solidFill>
              </a:rPr>
            </a:br>
            <a:r>
              <a:rPr lang="ru-RU" sz="2200" dirty="0" smtClean="0">
                <a:solidFill>
                  <a:schemeClr val="bg1"/>
                </a:solidFill>
              </a:rPr>
              <a:t/>
            </a:r>
            <a:br>
              <a:rPr lang="ru-RU" sz="2200" dirty="0" smtClean="0">
                <a:solidFill>
                  <a:schemeClr val="bg1"/>
                </a:solidFill>
              </a:rPr>
            </a:br>
            <a:r>
              <a:rPr lang="ru-RU" sz="2200" dirty="0" smtClean="0">
                <a:solidFill>
                  <a:schemeClr val="bg1"/>
                </a:solidFill>
              </a:rPr>
              <a:t>1. помогать детям в освоении духовно- нравственных ценностей, формировать нравственные качества в процессе установления позитивных межличностных отношений.</a:t>
            </a:r>
            <a:br>
              <a:rPr lang="ru-RU" sz="2200" dirty="0" smtClean="0">
                <a:solidFill>
                  <a:schemeClr val="bg1"/>
                </a:solidFill>
              </a:rPr>
            </a:br>
            <a:r>
              <a:rPr lang="ru-RU" sz="2200" dirty="0" smtClean="0">
                <a:solidFill>
                  <a:schemeClr val="bg1"/>
                </a:solidFill>
              </a:rPr>
              <a:t>2. развивать способность детей отличать добро и зло, хорошее от плохого, умение делать правильный выбор.</a:t>
            </a:r>
            <a:br>
              <a:rPr lang="ru-RU" sz="2200" dirty="0" smtClean="0">
                <a:solidFill>
                  <a:schemeClr val="bg1"/>
                </a:solidFill>
              </a:rPr>
            </a:br>
            <a:r>
              <a:rPr lang="ru-RU" sz="2200" dirty="0" smtClean="0">
                <a:solidFill>
                  <a:schemeClr val="bg1"/>
                </a:solidFill>
              </a:rPr>
              <a:t>3. способствовать воспитанию послушания родителям на основе любви и уважения к близким людям.</a:t>
            </a:r>
            <a:br>
              <a:rPr lang="ru-RU" sz="2200" dirty="0" smtClean="0">
                <a:solidFill>
                  <a:schemeClr val="bg1"/>
                </a:solidFill>
              </a:rPr>
            </a:br>
            <a:r>
              <a:rPr lang="ru-RU" sz="2200" dirty="0" smtClean="0">
                <a:solidFill>
                  <a:schemeClr val="bg1"/>
                </a:solidFill>
              </a:rPr>
              <a:t>4. содействовать развитию эстетического вкуса, умение видеть, ценить и беречь красоту.</a:t>
            </a:r>
            <a:br>
              <a:rPr lang="ru-RU" sz="2200" dirty="0" smtClean="0">
                <a:solidFill>
                  <a:schemeClr val="bg1"/>
                </a:solidFill>
              </a:rPr>
            </a:br>
            <a:r>
              <a:rPr lang="ru-RU" sz="2200" dirty="0" smtClean="0">
                <a:solidFill>
                  <a:schemeClr val="bg1"/>
                </a:solidFill>
              </a:rPr>
              <a:t>5. развивать умение думать, сравнивать, анализировать поступки литературных героев, учить давать оценку своему поведению.</a:t>
            </a:r>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021288"/>
            <a:ext cx="8280920" cy="566738"/>
          </a:xfrm>
        </p:spPr>
        <p:txBody>
          <a:bodyPr>
            <a:normAutofit fontScale="90000"/>
          </a:bodyPr>
          <a:lstStyle/>
          <a:p>
            <a:pPr algn="ctr"/>
            <a:r>
              <a:rPr lang="ru-RU" sz="2200" dirty="0" smtClean="0">
                <a:solidFill>
                  <a:schemeClr val="bg1"/>
                </a:solidFill>
              </a:rPr>
              <a:t>Методы по ознакомлению дошкольников со сказкой.</a:t>
            </a:r>
            <a:br>
              <a:rPr lang="ru-RU" sz="2200" dirty="0" smtClean="0">
                <a:solidFill>
                  <a:schemeClr val="bg1"/>
                </a:solidFill>
              </a:rPr>
            </a:br>
            <a:r>
              <a:rPr lang="ru-RU" sz="2200" dirty="0" smtClean="0">
                <a:solidFill>
                  <a:schemeClr val="bg1"/>
                </a:solidFill>
              </a:rPr>
              <a:t/>
            </a:r>
            <a:br>
              <a:rPr lang="ru-RU" sz="2200" dirty="0" smtClean="0">
                <a:solidFill>
                  <a:schemeClr val="bg1"/>
                </a:solidFill>
              </a:rPr>
            </a:br>
            <a:r>
              <a:rPr lang="ru-RU" sz="2200" dirty="0" smtClean="0">
                <a:solidFill>
                  <a:schemeClr val="bg1"/>
                </a:solidFill>
              </a:rPr>
              <a:t>Самый распространенный метод ознакомления со сказкой – чтение воспитателя, т. е. дословная передача текста. Сказки, которые невелики по объему, я рассказываю детям наизусть, потому что при этом достигается наилучший контакт с детьми. Большую же часть произведений читаю по книге. Бережное обращение с книгой в момент чтения является примером для детей.</a:t>
            </a:r>
            <a:br>
              <a:rPr lang="ru-RU" sz="2200" dirty="0" smtClean="0">
                <a:solidFill>
                  <a:schemeClr val="bg1"/>
                </a:solidFill>
              </a:rPr>
            </a:br>
            <a:r>
              <a:rPr lang="ru-RU" sz="2200" dirty="0" smtClean="0">
                <a:solidFill>
                  <a:schemeClr val="bg1"/>
                </a:solidFill>
              </a:rPr>
              <a:t>Следующий метод – рассказывание, т. е. более свободная передача текста.</a:t>
            </a:r>
            <a:br>
              <a:rPr lang="ru-RU" sz="2200" dirty="0" smtClean="0">
                <a:solidFill>
                  <a:schemeClr val="bg1"/>
                </a:solidFill>
              </a:rPr>
            </a:br>
            <a:r>
              <a:rPr lang="ru-RU" sz="2200" dirty="0" smtClean="0">
                <a:solidFill>
                  <a:schemeClr val="bg1"/>
                </a:solidFill>
              </a:rPr>
              <a:t>При рассказывании допускаются сокращение текста, перестановка слов, включение пояснений и так далее. Главное в передаче рассказчика – выразительно рассказывать, чтобы дети заслушивались. Для закрепления знаний полезны такие методы, как дидактические игры на материале знакомых сказок, литературные викторины. Примерами дидактических игр могут служить игры “Отгадай мою сказку”, “Один начинает – другой продолжает”, “Откуда я? ” (описание героев) и другие.</a:t>
            </a:r>
            <a:r>
              <a:rPr lang="ru-RU" dirty="0" smtClean="0"/>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32.jpg"/>
          <p:cNvPicPr>
            <a:picLocks noGrp="1" noChangeAspect="1"/>
          </p:cNvPicPr>
          <p:nvPr>
            <p:ph type="pic" idx="1"/>
          </p:nvPr>
        </p:nvPicPr>
        <p:blipFill>
          <a:blip r:embed="rId2" cstate="print"/>
          <a:srcRect/>
          <a:stretch>
            <a:fillRect/>
          </a:stretch>
        </p:blipFill>
        <p:spPr>
          <a:xfrm>
            <a:off x="395536" y="404664"/>
            <a:ext cx="8352928" cy="6264696"/>
          </a:xfrm>
        </p:spPr>
      </p:pic>
      <p:sp>
        <p:nvSpPr>
          <p:cNvPr id="4" name="Текст 3"/>
          <p:cNvSpPr>
            <a:spLocks noGrp="1"/>
          </p:cNvSpPr>
          <p:nvPr>
            <p:ph type="body" sz="half" idx="2"/>
          </p:nvPr>
        </p:nvSpPr>
        <p:spPr/>
        <p:txBody>
          <a:bodyPr>
            <a:normAutofit/>
          </a:bodyPr>
          <a:lstStyle/>
          <a:p>
            <a:r>
              <a:rPr lang="ru-RU" sz="3200" b="1" dirty="0" smtClean="0">
                <a:solidFill>
                  <a:schemeClr val="bg1"/>
                </a:solidFill>
              </a:rPr>
              <a:t>Работа в книжном уголке</a:t>
            </a: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10.jpg"/>
          <p:cNvPicPr>
            <a:picLocks noGrp="1" noChangeAspect="1"/>
          </p:cNvPicPr>
          <p:nvPr>
            <p:ph type="pic" idx="1"/>
          </p:nvPr>
        </p:nvPicPr>
        <p:blipFill>
          <a:blip r:embed="rId2" cstate="print"/>
          <a:srcRect/>
          <a:stretch>
            <a:fillRect/>
          </a:stretch>
        </p:blipFill>
        <p:spPr>
          <a:xfrm>
            <a:off x="395536" y="404664"/>
            <a:ext cx="8280920" cy="6210690"/>
          </a:xfrm>
        </p:spPr>
      </p:pic>
      <p:sp>
        <p:nvSpPr>
          <p:cNvPr id="4" name="Текст 3"/>
          <p:cNvSpPr>
            <a:spLocks noGrp="1"/>
          </p:cNvSpPr>
          <p:nvPr>
            <p:ph type="body" sz="half" idx="2"/>
          </p:nvPr>
        </p:nvSpPr>
        <p:spPr/>
        <p:txBody>
          <a:bodyPr/>
          <a:lstStyle/>
          <a:p>
            <a:r>
              <a:rPr lang="ru-RU" sz="3200" b="1" dirty="0" smtClean="0">
                <a:solidFill>
                  <a:schemeClr val="bg1"/>
                </a:solidFill>
              </a:rPr>
              <a:t>Работа в книжном уголке</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03.jpg"/>
          <p:cNvPicPr>
            <a:picLocks noGrp="1" noChangeAspect="1"/>
          </p:cNvPicPr>
          <p:nvPr>
            <p:ph type="pic" idx="1"/>
          </p:nvPr>
        </p:nvPicPr>
        <p:blipFill>
          <a:blip r:embed="rId2" cstate="print"/>
          <a:srcRect/>
          <a:stretch>
            <a:fillRect/>
          </a:stretch>
        </p:blipFill>
        <p:spPr>
          <a:xfrm>
            <a:off x="467544" y="404664"/>
            <a:ext cx="8208912" cy="6156684"/>
          </a:xfrm>
        </p:spPr>
      </p:pic>
      <p:sp>
        <p:nvSpPr>
          <p:cNvPr id="4" name="Текст 3"/>
          <p:cNvSpPr>
            <a:spLocks noGrp="1"/>
          </p:cNvSpPr>
          <p:nvPr>
            <p:ph type="body" sz="half" idx="2"/>
          </p:nvPr>
        </p:nvSpPr>
        <p:spPr>
          <a:xfrm>
            <a:off x="1792288" y="5367338"/>
            <a:ext cx="5660032" cy="941982"/>
          </a:xfrm>
        </p:spPr>
        <p:txBody>
          <a:bodyPr>
            <a:normAutofit fontScale="85000" lnSpcReduction="20000"/>
          </a:bodyPr>
          <a:lstStyle/>
          <a:p>
            <a:r>
              <a:rPr lang="ru-RU" sz="3800" b="1" dirty="0" smtClean="0">
                <a:solidFill>
                  <a:schemeClr val="bg1"/>
                </a:solidFill>
              </a:rPr>
              <a:t>Работа с </a:t>
            </a:r>
            <a:r>
              <a:rPr lang="ru-RU" sz="3800" b="1" dirty="0" err="1" smtClean="0">
                <a:solidFill>
                  <a:schemeClr val="bg1"/>
                </a:solidFill>
              </a:rPr>
              <a:t>лепбуком</a:t>
            </a:r>
            <a:r>
              <a:rPr lang="ru-RU" sz="3800" b="1" dirty="0" smtClean="0">
                <a:solidFill>
                  <a:schemeClr val="bg1"/>
                </a:solidFill>
              </a:rPr>
              <a:t> «Путешествие по сказкам»</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IMG-20210119-WA0013.jpg"/>
          <p:cNvPicPr>
            <a:picLocks noGrp="1" noChangeAspect="1"/>
          </p:cNvPicPr>
          <p:nvPr>
            <p:ph type="pic" idx="1"/>
          </p:nvPr>
        </p:nvPicPr>
        <p:blipFill>
          <a:blip r:embed="rId2" cstate="print"/>
          <a:srcRect l="15312" r="15312"/>
          <a:stretch>
            <a:fillRect/>
          </a:stretch>
        </p:blipFill>
        <p:spPr>
          <a:xfrm>
            <a:off x="395536" y="404664"/>
            <a:ext cx="8208912" cy="6156684"/>
          </a:xfrm>
        </p:spPr>
      </p:pic>
      <p:sp>
        <p:nvSpPr>
          <p:cNvPr id="4" name="Текст 3"/>
          <p:cNvSpPr>
            <a:spLocks noGrp="1"/>
          </p:cNvSpPr>
          <p:nvPr>
            <p:ph type="body" sz="half" idx="2"/>
          </p:nvPr>
        </p:nvSpPr>
        <p:spPr>
          <a:xfrm>
            <a:off x="2915816" y="5589240"/>
            <a:ext cx="5804048" cy="1013990"/>
          </a:xfrm>
        </p:spPr>
        <p:txBody>
          <a:bodyPr>
            <a:normAutofit/>
          </a:bodyPr>
          <a:lstStyle/>
          <a:p>
            <a:r>
              <a:rPr lang="ru-RU" sz="3200" b="1" dirty="0" smtClean="0">
                <a:solidFill>
                  <a:schemeClr val="bg1"/>
                </a:solidFill>
              </a:rPr>
              <a:t>Работа с пальчиковым театром</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288</Words>
  <Application>Microsoft Office PowerPoint</Application>
  <PresentationFormat>Экран (4:3)</PresentationFormat>
  <Paragraphs>37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Тамбулова Салтанат Кунсбаевна Образование: Высшее  Оренбургский государственный университет, 2010 г.,  Специальность – Педагогика и Психология,  Квалификация – педагог-психолог Профессиональная переподготовка ЧОУ ДПО «Академия бизнеса и управления системами», 2017 г., Воспитатель детей дошкольного возраста. </vt:lpstr>
      <vt:lpstr>Цель работы:   развивать и воспитывать в душе каждого ребенка духовное начало; формировать духовно-нравственные представления и воспитание нравственных качеств личности (милосердие, сострадание, уважение и послушание); формирование привычки советоваться со своею совестью в разных жизненных ситуациях. </vt:lpstr>
      <vt:lpstr>Для достижения цели я определила следующие задачи:  1. помогать детям в освоении духовно- нравственных ценностей, формировать нравственные качества в процессе установления позитивных межличностных отношений. 2. развивать способность детей отличать добро и зло, хорошее от плохого, умение делать правильный выбор. 3. способствовать воспитанию послушания родителям на основе любви и уважения к близким людям. 4. содействовать развитию эстетического вкуса, умение видеть, ценить и беречь красоту. 5. развивать умение думать, сравнивать, анализировать поступки литературных героев, учить давать оценку своему поведению. </vt:lpstr>
      <vt:lpstr>Методы по ознакомлению дошкольников со сказкой.  Самый распространенный метод ознакомления со сказкой – чтение воспитателя, т. е. дословная передача текста. Сказки, которые невелики по объему, я рассказываю детям наизусть, потому что при этом достигается наилучший контакт с детьми. Большую же часть произведений читаю по книге. Бережное обращение с книгой в момент чтения является примером для детей. Следующий метод – рассказывание, т. е. более свободная передача текста. При рассказывании допускаются сокращение текста, перестановка слов, включение пояснений и так далее. Главное в передаче рассказчика – выразительно рассказывать, чтобы дети заслушивались. Для закрепления знаний полезны такие методы, как дидактические игры на материале знакомых сказок, литературные викторины. Примерами дидактических игр могут служить игры “Отгадай мою сказку”, “Один начинает – другой продолжает”, “Откуда я? ” (описание героев) и другие.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Анализ динамики уровня сформированности  нравственных качеств у старших дошкольников</vt:lpstr>
      <vt:lpstr>В результате, проанализировав выполнение детьми заданий, было выявлено следующее, что из 15 диагностированных детей высоким уровнем не обладал ни один ребенок.   Средний уровень показали 6 детей: 2 – 8 баллов, 2 – 6 баллов, 2 – 5 баллов. Большая часть детей (9) показала низкий уровень: 2 – 4 балла, 2 – 3 балла,  2 – 2 балла,  3 детей – 0 баллов. </vt:lpstr>
      <vt:lpstr>В конце подготовительной группы я провела повторную диагностику. В результате которой выяснилось, что  высокий уровень показали 7 детей: 2 - 12 баллов, 3 – 11 баллов, 1 – 10 баллов, 1 – 9 баллов.  На средний уровень вышли 8 детей: 2 – 8 баллов, 6 – 7 баллов. Повторная диагностика показала, что уровень нравственного  развития вырос. </vt:lpstr>
      <vt:lpstr>                                                    Выводы:  Изучение литературы по проблеме нравственного воспитания детей дошкольного возраста и современного педагогического опыта позволило мне приступить к работе по формированию нравственных качеств у детей, используя средства народной педагогики: фольклор, сказки, пословицы, народные игры, театральные постановки, кукольный, пальчиковый, перчаточный театр. Особое внимание уделялось русским народным сказкам, которые являются  одним из важнейших педагогических средств духовно-нравственного формирования личности.  Была проведена работа по выявлению уровней сформированности нравственных качеств и повышению качества знаний о нравственности. Работа велась систематически. В ходе работы  решались ранее поставленные задачи. Расширялись и корректировались знания детей о положительных и отрицательных качествах людей, морали; дети усваивали новые понятия и учились употреблять их в повседневной жизни, анализировать себя и своё поведение.  В ходе работы, стало очевидным, что процесс формирования духовно-нравственных качеств у детей дошкольного возраста будет более успешным, если целенаправленно использовать русскую народную сказку, как на занятиях, так и в повседневной жизни. В результате проведенной работы, углубились знания и расширились понятия детей о нравственности и нравственных качествах человека.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22</cp:revision>
  <dcterms:created xsi:type="dcterms:W3CDTF">2021-03-29T10:49:00Z</dcterms:created>
  <dcterms:modified xsi:type="dcterms:W3CDTF">2021-04-02T06:24:12Z</dcterms:modified>
</cp:coreProperties>
</file>