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"/>
  </p:notesMasterIdLst>
  <p:sldIdLst>
    <p:sldId id="256" r:id="rId2"/>
    <p:sldId id="257" r:id="rId3"/>
    <p:sldId id="259" r:id="rId4"/>
    <p:sldId id="261" r:id="rId5"/>
    <p:sldId id="263" r:id="rId6"/>
    <p:sldId id="271" r:id="rId7"/>
    <p:sldId id="262" r:id="rId8"/>
    <p:sldId id="281" r:id="rId9"/>
    <p:sldId id="272" r:id="rId10"/>
    <p:sldId id="276" r:id="rId11"/>
    <p:sldId id="266" r:id="rId12"/>
    <p:sldId id="268" r:id="rId13"/>
    <p:sldId id="277" r:id="rId14"/>
    <p:sldId id="278" r:id="rId15"/>
    <p:sldId id="269" r:id="rId16"/>
    <p:sldId id="280" r:id="rId17"/>
    <p:sldId id="270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576" y="91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4E1BCEF-DCFF-42DF-92DE-520B501A7FBA}" type="doc">
      <dgm:prSet loTypeId="urn:microsoft.com/office/officeart/2008/layout/HorizontalMultiLevelHierarchy" loCatId="hierarchy" qsTypeId="urn:microsoft.com/office/officeart/2005/8/quickstyle/3d3" qsCatId="3D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D8842CAC-2AE4-4A39-AD1E-12CE00F88272}">
      <dgm:prSet phldrT="[Текст]"/>
      <dgm:spPr/>
      <dgm:t>
        <a:bodyPr/>
        <a:lstStyle/>
        <a:p>
          <a:r>
            <a: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Реализация проекта</a:t>
          </a:r>
        </a:p>
      </dgm:t>
    </dgm:pt>
    <dgm:pt modelId="{49DDE3A7-A1C1-4447-8870-569C1406854D}" type="parTrans" cxnId="{3AF19F87-C3FD-4DC2-BF2A-02B3D99A123E}">
      <dgm:prSet/>
      <dgm:spPr/>
      <dgm:t>
        <a:bodyPr/>
        <a:lstStyle/>
        <a:p>
          <a:endParaRPr lang="ru-RU"/>
        </a:p>
      </dgm:t>
    </dgm:pt>
    <dgm:pt modelId="{0098913D-157B-4E99-AD50-0945C7943AA6}" type="sibTrans" cxnId="{3AF19F87-C3FD-4DC2-BF2A-02B3D99A123E}">
      <dgm:prSet/>
      <dgm:spPr/>
      <dgm:t>
        <a:bodyPr/>
        <a:lstStyle/>
        <a:p>
          <a:endParaRPr lang="ru-RU"/>
        </a:p>
      </dgm:t>
    </dgm:pt>
    <dgm:pt modelId="{AB79FF3F-C477-4ACE-A758-8E8164982BEF}">
      <dgm:prSet phldrT="[Текст]" custT="1"/>
      <dgm:spPr/>
      <dgm:t>
        <a:bodyPr/>
        <a:lstStyle/>
        <a:p>
          <a:r>
            <a:rPr lang="ru-RU" sz="1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 этап подготовительный (январь) Определена тема, цель и задачи проекта, изучен передовой опыт по взаимодействию с родителями; проведено анкетирование, проанализированы особенности семьи и семейного воспитания ребенка, выявлен уровень компетентности родителей</a:t>
          </a:r>
        </a:p>
      </dgm:t>
    </dgm:pt>
    <dgm:pt modelId="{1B0A579B-08EA-4334-95E1-D7B79276AFDB}" type="parTrans" cxnId="{B0807FFD-925D-4A21-ADC0-0A8EF209FC01}">
      <dgm:prSet/>
      <dgm:spPr/>
      <dgm:t>
        <a:bodyPr/>
        <a:lstStyle/>
        <a:p>
          <a:endParaRPr lang="ru-RU"/>
        </a:p>
      </dgm:t>
    </dgm:pt>
    <dgm:pt modelId="{0DDCCB4C-0598-4522-AB67-6E83049F0629}" type="sibTrans" cxnId="{B0807FFD-925D-4A21-ADC0-0A8EF209FC01}">
      <dgm:prSet/>
      <dgm:spPr/>
      <dgm:t>
        <a:bodyPr/>
        <a:lstStyle/>
        <a:p>
          <a:endParaRPr lang="ru-RU"/>
        </a:p>
      </dgm:t>
    </dgm:pt>
    <dgm:pt modelId="{F2ECCF68-B381-46E1-803F-6C915A6B42D8}">
      <dgm:prSet phldrT="[Текст]" custT="1"/>
      <dgm:spPr>
        <a:solidFill>
          <a:srgbClr val="92D050"/>
        </a:solidFill>
      </dgm:spPr>
      <dgm:t>
        <a:bodyPr/>
        <a:lstStyle/>
        <a:p>
          <a:r>
            <a:rPr lang="ru-RU" sz="1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 этап – заключительный (апрель). Досуг-развлечение «Поле Чудес», выставка пособий, изготовленных родителями и предназначенных для развития речи детей</a:t>
          </a:r>
          <a:r>
            <a:rPr lang="ru-RU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gm:t>
    </dgm:pt>
    <dgm:pt modelId="{8BD81E1F-478D-4E63-B5A5-5544F3A0DB5F}" type="parTrans" cxnId="{E97759B8-B9A5-4064-9C20-70A204AD019D}">
      <dgm:prSet/>
      <dgm:spPr/>
      <dgm:t>
        <a:bodyPr/>
        <a:lstStyle/>
        <a:p>
          <a:endParaRPr lang="ru-RU"/>
        </a:p>
      </dgm:t>
    </dgm:pt>
    <dgm:pt modelId="{481B0869-E96B-4F3A-AF1A-A0ED01952D1C}" type="sibTrans" cxnId="{E97759B8-B9A5-4064-9C20-70A204AD019D}">
      <dgm:prSet/>
      <dgm:spPr/>
      <dgm:t>
        <a:bodyPr/>
        <a:lstStyle/>
        <a:p>
          <a:endParaRPr lang="ru-RU"/>
        </a:p>
      </dgm:t>
    </dgm:pt>
    <dgm:pt modelId="{EF0A21CB-9B1D-42AA-B5EA-1CCF3AA74910}">
      <dgm:prSet phldrT="[Текст]" custT="1"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r>
            <a:rPr lang="ru-RU" sz="1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 этап основной (февраль – март). Совместные занятий «Пальчики играют — речь развивают», «Самомассаж для нас»; информационный журнал «Учимся, играя»; индивидуальные занятия-практикумы «</a:t>
          </a:r>
          <a:r>
            <a:rPr lang="ru-RU" sz="18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Логопед+Родитель+Ребенок</a:t>
          </a:r>
          <a:r>
            <a:rPr lang="ru-RU" sz="1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»; домашняя игротека </a:t>
          </a:r>
        </a:p>
      </dgm:t>
    </dgm:pt>
    <dgm:pt modelId="{5A8E983C-1CDB-408C-9BCE-22E4A7585CEB}" type="parTrans" cxnId="{9558E2F9-C9DA-40DA-BD9A-6CCB4C2CFE43}">
      <dgm:prSet/>
      <dgm:spPr/>
      <dgm:t>
        <a:bodyPr/>
        <a:lstStyle/>
        <a:p>
          <a:endParaRPr lang="ru-RU"/>
        </a:p>
      </dgm:t>
    </dgm:pt>
    <dgm:pt modelId="{8D523A31-98FE-4EFF-81A0-CC943601D44F}" type="sibTrans" cxnId="{9558E2F9-C9DA-40DA-BD9A-6CCB4C2CFE43}">
      <dgm:prSet/>
      <dgm:spPr/>
      <dgm:t>
        <a:bodyPr/>
        <a:lstStyle/>
        <a:p>
          <a:endParaRPr lang="ru-RU"/>
        </a:p>
      </dgm:t>
    </dgm:pt>
    <dgm:pt modelId="{5F6DBD8E-CCA0-4B2A-B6BE-F77F17D30CA5}" type="pres">
      <dgm:prSet presAssocID="{C4E1BCEF-DCFF-42DF-92DE-520B501A7FBA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0EBA0DA1-30B6-46C7-B9C0-6131C302C7E3}" type="pres">
      <dgm:prSet presAssocID="{D8842CAC-2AE4-4A39-AD1E-12CE00F88272}" presName="root1" presStyleCnt="0"/>
      <dgm:spPr/>
    </dgm:pt>
    <dgm:pt modelId="{A8339723-36EC-4475-9BC8-66FCE674FF71}" type="pres">
      <dgm:prSet presAssocID="{D8842CAC-2AE4-4A39-AD1E-12CE00F88272}" presName="LevelOneTextNode" presStyleLbl="node0" presStyleIdx="0" presStyleCnt="1">
        <dgm:presLayoutVars>
          <dgm:chPref val="3"/>
        </dgm:presLayoutVars>
      </dgm:prSet>
      <dgm:spPr/>
    </dgm:pt>
    <dgm:pt modelId="{84711234-051B-4443-A207-A8F693EE9F5F}" type="pres">
      <dgm:prSet presAssocID="{D8842CAC-2AE4-4A39-AD1E-12CE00F88272}" presName="level2hierChild" presStyleCnt="0"/>
      <dgm:spPr/>
    </dgm:pt>
    <dgm:pt modelId="{6190953F-9CCF-4CCA-B809-23E320B2FBA5}" type="pres">
      <dgm:prSet presAssocID="{1B0A579B-08EA-4334-95E1-D7B79276AFDB}" presName="conn2-1" presStyleLbl="parChTrans1D2" presStyleIdx="0" presStyleCnt="3"/>
      <dgm:spPr/>
    </dgm:pt>
    <dgm:pt modelId="{5606A4E0-296E-4D87-A524-092D8FDAB666}" type="pres">
      <dgm:prSet presAssocID="{1B0A579B-08EA-4334-95E1-D7B79276AFDB}" presName="connTx" presStyleLbl="parChTrans1D2" presStyleIdx="0" presStyleCnt="3"/>
      <dgm:spPr/>
    </dgm:pt>
    <dgm:pt modelId="{27F1D033-81AE-4C3B-84D4-066B997C18E3}" type="pres">
      <dgm:prSet presAssocID="{AB79FF3F-C477-4ACE-A758-8E8164982BEF}" presName="root2" presStyleCnt="0"/>
      <dgm:spPr/>
    </dgm:pt>
    <dgm:pt modelId="{968E2F39-C93D-4EDE-AB46-C28CBF07A788}" type="pres">
      <dgm:prSet presAssocID="{AB79FF3F-C477-4ACE-A758-8E8164982BEF}" presName="LevelTwoTextNode" presStyleLbl="node2" presStyleIdx="0" presStyleCnt="3" custScaleX="161670" custScaleY="175204">
        <dgm:presLayoutVars>
          <dgm:chPref val="3"/>
        </dgm:presLayoutVars>
      </dgm:prSet>
      <dgm:spPr/>
    </dgm:pt>
    <dgm:pt modelId="{0E48B417-691E-4A26-B017-57A3D7C379FD}" type="pres">
      <dgm:prSet presAssocID="{AB79FF3F-C477-4ACE-A758-8E8164982BEF}" presName="level3hierChild" presStyleCnt="0"/>
      <dgm:spPr/>
    </dgm:pt>
    <dgm:pt modelId="{0CEB45FF-8C1A-41ED-ACF9-FE95D16F0BCD}" type="pres">
      <dgm:prSet presAssocID="{5A8E983C-1CDB-408C-9BCE-22E4A7585CEB}" presName="conn2-1" presStyleLbl="parChTrans1D2" presStyleIdx="1" presStyleCnt="3"/>
      <dgm:spPr/>
    </dgm:pt>
    <dgm:pt modelId="{2212B3A5-30EB-44E1-A679-B0F75C4F8603}" type="pres">
      <dgm:prSet presAssocID="{5A8E983C-1CDB-408C-9BCE-22E4A7585CEB}" presName="connTx" presStyleLbl="parChTrans1D2" presStyleIdx="1" presStyleCnt="3"/>
      <dgm:spPr/>
    </dgm:pt>
    <dgm:pt modelId="{88C8C82D-97EA-4D53-BAE4-90A93CC6A662}" type="pres">
      <dgm:prSet presAssocID="{EF0A21CB-9B1D-42AA-B5EA-1CCF3AA74910}" presName="root2" presStyleCnt="0"/>
      <dgm:spPr/>
    </dgm:pt>
    <dgm:pt modelId="{DECE7D42-9955-460A-8D07-7253A652700E}" type="pres">
      <dgm:prSet presAssocID="{EF0A21CB-9B1D-42AA-B5EA-1CCF3AA74910}" presName="LevelTwoTextNode" presStyleLbl="node2" presStyleIdx="1" presStyleCnt="3" custScaleX="161670" custScaleY="125911">
        <dgm:presLayoutVars>
          <dgm:chPref val="3"/>
        </dgm:presLayoutVars>
      </dgm:prSet>
      <dgm:spPr/>
    </dgm:pt>
    <dgm:pt modelId="{43E18369-0275-44ED-8831-08630160E825}" type="pres">
      <dgm:prSet presAssocID="{EF0A21CB-9B1D-42AA-B5EA-1CCF3AA74910}" presName="level3hierChild" presStyleCnt="0"/>
      <dgm:spPr/>
    </dgm:pt>
    <dgm:pt modelId="{29DC4F77-5FB6-42F4-9228-93E5446F3397}" type="pres">
      <dgm:prSet presAssocID="{8BD81E1F-478D-4E63-B5A5-5544F3A0DB5F}" presName="conn2-1" presStyleLbl="parChTrans1D2" presStyleIdx="2" presStyleCnt="3"/>
      <dgm:spPr/>
    </dgm:pt>
    <dgm:pt modelId="{52D18107-9E70-4C2E-9F07-22A998D532B5}" type="pres">
      <dgm:prSet presAssocID="{8BD81E1F-478D-4E63-B5A5-5544F3A0DB5F}" presName="connTx" presStyleLbl="parChTrans1D2" presStyleIdx="2" presStyleCnt="3"/>
      <dgm:spPr/>
    </dgm:pt>
    <dgm:pt modelId="{5A698347-8429-418A-92FB-A4DC0164AE62}" type="pres">
      <dgm:prSet presAssocID="{F2ECCF68-B381-46E1-803F-6C915A6B42D8}" presName="root2" presStyleCnt="0"/>
      <dgm:spPr/>
    </dgm:pt>
    <dgm:pt modelId="{44B54D50-8B2C-4650-B193-6074CBD57A08}" type="pres">
      <dgm:prSet presAssocID="{F2ECCF68-B381-46E1-803F-6C915A6B42D8}" presName="LevelTwoTextNode" presStyleLbl="node2" presStyleIdx="2" presStyleCnt="3" custScaleX="162028" custScaleY="133688" custLinFactNeighborX="-186" custLinFactNeighborY="-1357">
        <dgm:presLayoutVars>
          <dgm:chPref val="3"/>
        </dgm:presLayoutVars>
      </dgm:prSet>
      <dgm:spPr/>
    </dgm:pt>
    <dgm:pt modelId="{11D66D86-D804-4348-841B-D3B47BCAD650}" type="pres">
      <dgm:prSet presAssocID="{F2ECCF68-B381-46E1-803F-6C915A6B42D8}" presName="level3hierChild" presStyleCnt="0"/>
      <dgm:spPr/>
    </dgm:pt>
  </dgm:ptLst>
  <dgm:cxnLst>
    <dgm:cxn modelId="{37F78E0E-225A-43DF-8BBC-3D47D0CAC6F0}" type="presOf" srcId="{1B0A579B-08EA-4334-95E1-D7B79276AFDB}" destId="{5606A4E0-296E-4D87-A524-092D8FDAB666}" srcOrd="1" destOrd="0" presId="urn:microsoft.com/office/officeart/2008/layout/HorizontalMultiLevelHierarchy"/>
    <dgm:cxn modelId="{0FFA8D29-253D-4FFE-A328-561BB6C00211}" type="presOf" srcId="{D8842CAC-2AE4-4A39-AD1E-12CE00F88272}" destId="{A8339723-36EC-4475-9BC8-66FCE674FF71}" srcOrd="0" destOrd="0" presId="urn:microsoft.com/office/officeart/2008/layout/HorizontalMultiLevelHierarchy"/>
    <dgm:cxn modelId="{03ECD22A-E22F-4D09-A877-AEC7AFA35B92}" type="presOf" srcId="{AB79FF3F-C477-4ACE-A758-8E8164982BEF}" destId="{968E2F39-C93D-4EDE-AB46-C28CBF07A788}" srcOrd="0" destOrd="0" presId="urn:microsoft.com/office/officeart/2008/layout/HorizontalMultiLevelHierarchy"/>
    <dgm:cxn modelId="{AFD3CE60-4BF8-4A5C-AB40-C59D5EBCACA6}" type="presOf" srcId="{5A8E983C-1CDB-408C-9BCE-22E4A7585CEB}" destId="{0CEB45FF-8C1A-41ED-ACF9-FE95D16F0BCD}" srcOrd="0" destOrd="0" presId="urn:microsoft.com/office/officeart/2008/layout/HorizontalMultiLevelHierarchy"/>
    <dgm:cxn modelId="{BD424B4F-C2F5-4438-A143-4054E7F8355A}" type="presOf" srcId="{EF0A21CB-9B1D-42AA-B5EA-1CCF3AA74910}" destId="{DECE7D42-9955-460A-8D07-7253A652700E}" srcOrd="0" destOrd="0" presId="urn:microsoft.com/office/officeart/2008/layout/HorizontalMultiLevelHierarchy"/>
    <dgm:cxn modelId="{7156E370-48A3-4BE6-914E-09E44882CA5F}" type="presOf" srcId="{8BD81E1F-478D-4E63-B5A5-5544F3A0DB5F}" destId="{29DC4F77-5FB6-42F4-9228-93E5446F3397}" srcOrd="0" destOrd="0" presId="urn:microsoft.com/office/officeart/2008/layout/HorizontalMultiLevelHierarchy"/>
    <dgm:cxn modelId="{38633B73-07FA-4F3F-93E3-3F6B3768C006}" type="presOf" srcId="{F2ECCF68-B381-46E1-803F-6C915A6B42D8}" destId="{44B54D50-8B2C-4650-B193-6074CBD57A08}" srcOrd="0" destOrd="0" presId="urn:microsoft.com/office/officeart/2008/layout/HorizontalMultiLevelHierarchy"/>
    <dgm:cxn modelId="{3AF19F87-C3FD-4DC2-BF2A-02B3D99A123E}" srcId="{C4E1BCEF-DCFF-42DF-92DE-520B501A7FBA}" destId="{D8842CAC-2AE4-4A39-AD1E-12CE00F88272}" srcOrd="0" destOrd="0" parTransId="{49DDE3A7-A1C1-4447-8870-569C1406854D}" sibTransId="{0098913D-157B-4E99-AD50-0945C7943AA6}"/>
    <dgm:cxn modelId="{E97759B8-B9A5-4064-9C20-70A204AD019D}" srcId="{D8842CAC-2AE4-4A39-AD1E-12CE00F88272}" destId="{F2ECCF68-B381-46E1-803F-6C915A6B42D8}" srcOrd="2" destOrd="0" parTransId="{8BD81E1F-478D-4E63-B5A5-5544F3A0DB5F}" sibTransId="{481B0869-E96B-4F3A-AF1A-A0ED01952D1C}"/>
    <dgm:cxn modelId="{A00313B9-D1BC-4001-8DE0-97305078B6A3}" type="presOf" srcId="{8BD81E1F-478D-4E63-B5A5-5544F3A0DB5F}" destId="{52D18107-9E70-4C2E-9F07-22A998D532B5}" srcOrd="1" destOrd="0" presId="urn:microsoft.com/office/officeart/2008/layout/HorizontalMultiLevelHierarchy"/>
    <dgm:cxn modelId="{939B15C6-A5C4-4989-94DA-5E049564CAEB}" type="presOf" srcId="{C4E1BCEF-DCFF-42DF-92DE-520B501A7FBA}" destId="{5F6DBD8E-CCA0-4B2A-B6BE-F77F17D30CA5}" srcOrd="0" destOrd="0" presId="urn:microsoft.com/office/officeart/2008/layout/HorizontalMultiLevelHierarchy"/>
    <dgm:cxn modelId="{196053F8-18B5-42C1-B396-21FB43EE123E}" type="presOf" srcId="{1B0A579B-08EA-4334-95E1-D7B79276AFDB}" destId="{6190953F-9CCF-4CCA-B809-23E320B2FBA5}" srcOrd="0" destOrd="0" presId="urn:microsoft.com/office/officeart/2008/layout/HorizontalMultiLevelHierarchy"/>
    <dgm:cxn modelId="{9558E2F9-C9DA-40DA-BD9A-6CCB4C2CFE43}" srcId="{D8842CAC-2AE4-4A39-AD1E-12CE00F88272}" destId="{EF0A21CB-9B1D-42AA-B5EA-1CCF3AA74910}" srcOrd="1" destOrd="0" parTransId="{5A8E983C-1CDB-408C-9BCE-22E4A7585CEB}" sibTransId="{8D523A31-98FE-4EFF-81A0-CC943601D44F}"/>
    <dgm:cxn modelId="{CF79E1FA-23B5-4225-A9C5-DDD1DEBEC049}" type="presOf" srcId="{5A8E983C-1CDB-408C-9BCE-22E4A7585CEB}" destId="{2212B3A5-30EB-44E1-A679-B0F75C4F8603}" srcOrd="1" destOrd="0" presId="urn:microsoft.com/office/officeart/2008/layout/HorizontalMultiLevelHierarchy"/>
    <dgm:cxn modelId="{B0807FFD-925D-4A21-ADC0-0A8EF209FC01}" srcId="{D8842CAC-2AE4-4A39-AD1E-12CE00F88272}" destId="{AB79FF3F-C477-4ACE-A758-8E8164982BEF}" srcOrd="0" destOrd="0" parTransId="{1B0A579B-08EA-4334-95E1-D7B79276AFDB}" sibTransId="{0DDCCB4C-0598-4522-AB67-6E83049F0629}"/>
    <dgm:cxn modelId="{F471B7D4-2A9B-49EE-9397-8C33A165BCE8}" type="presParOf" srcId="{5F6DBD8E-CCA0-4B2A-B6BE-F77F17D30CA5}" destId="{0EBA0DA1-30B6-46C7-B9C0-6131C302C7E3}" srcOrd="0" destOrd="0" presId="urn:microsoft.com/office/officeart/2008/layout/HorizontalMultiLevelHierarchy"/>
    <dgm:cxn modelId="{2DB4F2E2-8FAD-41B4-9A72-94CC11F484C5}" type="presParOf" srcId="{0EBA0DA1-30B6-46C7-B9C0-6131C302C7E3}" destId="{A8339723-36EC-4475-9BC8-66FCE674FF71}" srcOrd="0" destOrd="0" presId="urn:microsoft.com/office/officeart/2008/layout/HorizontalMultiLevelHierarchy"/>
    <dgm:cxn modelId="{37083E0F-32ED-4993-89CA-3647710C4617}" type="presParOf" srcId="{0EBA0DA1-30B6-46C7-B9C0-6131C302C7E3}" destId="{84711234-051B-4443-A207-A8F693EE9F5F}" srcOrd="1" destOrd="0" presId="urn:microsoft.com/office/officeart/2008/layout/HorizontalMultiLevelHierarchy"/>
    <dgm:cxn modelId="{5ACD37E7-B679-4B8B-AF27-19FF08DBE1E3}" type="presParOf" srcId="{84711234-051B-4443-A207-A8F693EE9F5F}" destId="{6190953F-9CCF-4CCA-B809-23E320B2FBA5}" srcOrd="0" destOrd="0" presId="urn:microsoft.com/office/officeart/2008/layout/HorizontalMultiLevelHierarchy"/>
    <dgm:cxn modelId="{527AAF61-A16F-446B-ADE3-5E9ABD19BB48}" type="presParOf" srcId="{6190953F-9CCF-4CCA-B809-23E320B2FBA5}" destId="{5606A4E0-296E-4D87-A524-092D8FDAB666}" srcOrd="0" destOrd="0" presId="urn:microsoft.com/office/officeart/2008/layout/HorizontalMultiLevelHierarchy"/>
    <dgm:cxn modelId="{8CB02382-16C2-4FFE-81ED-FF278208E3B3}" type="presParOf" srcId="{84711234-051B-4443-A207-A8F693EE9F5F}" destId="{27F1D033-81AE-4C3B-84D4-066B997C18E3}" srcOrd="1" destOrd="0" presId="urn:microsoft.com/office/officeart/2008/layout/HorizontalMultiLevelHierarchy"/>
    <dgm:cxn modelId="{7A6E85C9-72D6-436B-8661-C083DF2C6BE1}" type="presParOf" srcId="{27F1D033-81AE-4C3B-84D4-066B997C18E3}" destId="{968E2F39-C93D-4EDE-AB46-C28CBF07A788}" srcOrd="0" destOrd="0" presId="urn:microsoft.com/office/officeart/2008/layout/HorizontalMultiLevelHierarchy"/>
    <dgm:cxn modelId="{46142034-1699-46F3-9D65-24657242B4B0}" type="presParOf" srcId="{27F1D033-81AE-4C3B-84D4-066B997C18E3}" destId="{0E48B417-691E-4A26-B017-57A3D7C379FD}" srcOrd="1" destOrd="0" presId="urn:microsoft.com/office/officeart/2008/layout/HorizontalMultiLevelHierarchy"/>
    <dgm:cxn modelId="{FCC87F9E-8675-4832-B1FD-696907A895B0}" type="presParOf" srcId="{84711234-051B-4443-A207-A8F693EE9F5F}" destId="{0CEB45FF-8C1A-41ED-ACF9-FE95D16F0BCD}" srcOrd="2" destOrd="0" presId="urn:microsoft.com/office/officeart/2008/layout/HorizontalMultiLevelHierarchy"/>
    <dgm:cxn modelId="{EE8A6DD2-E741-47F3-85CE-A22F18DD998D}" type="presParOf" srcId="{0CEB45FF-8C1A-41ED-ACF9-FE95D16F0BCD}" destId="{2212B3A5-30EB-44E1-A679-B0F75C4F8603}" srcOrd="0" destOrd="0" presId="urn:microsoft.com/office/officeart/2008/layout/HorizontalMultiLevelHierarchy"/>
    <dgm:cxn modelId="{ACC845A8-74BF-48EF-AC2E-41F4BBA466DF}" type="presParOf" srcId="{84711234-051B-4443-A207-A8F693EE9F5F}" destId="{88C8C82D-97EA-4D53-BAE4-90A93CC6A662}" srcOrd="3" destOrd="0" presId="urn:microsoft.com/office/officeart/2008/layout/HorizontalMultiLevelHierarchy"/>
    <dgm:cxn modelId="{E4664208-409A-450B-8DD7-52F748BD6426}" type="presParOf" srcId="{88C8C82D-97EA-4D53-BAE4-90A93CC6A662}" destId="{DECE7D42-9955-460A-8D07-7253A652700E}" srcOrd="0" destOrd="0" presId="urn:microsoft.com/office/officeart/2008/layout/HorizontalMultiLevelHierarchy"/>
    <dgm:cxn modelId="{BAF831E8-DC2E-42A4-BABA-0730D174071E}" type="presParOf" srcId="{88C8C82D-97EA-4D53-BAE4-90A93CC6A662}" destId="{43E18369-0275-44ED-8831-08630160E825}" srcOrd="1" destOrd="0" presId="urn:microsoft.com/office/officeart/2008/layout/HorizontalMultiLevelHierarchy"/>
    <dgm:cxn modelId="{B3A41BF7-1EA3-44AF-968C-788246A4BC73}" type="presParOf" srcId="{84711234-051B-4443-A207-A8F693EE9F5F}" destId="{29DC4F77-5FB6-42F4-9228-93E5446F3397}" srcOrd="4" destOrd="0" presId="urn:microsoft.com/office/officeart/2008/layout/HorizontalMultiLevelHierarchy"/>
    <dgm:cxn modelId="{3BEE6892-EAE2-4B5D-BCF0-8F6EB6C09EBF}" type="presParOf" srcId="{29DC4F77-5FB6-42F4-9228-93E5446F3397}" destId="{52D18107-9E70-4C2E-9F07-22A998D532B5}" srcOrd="0" destOrd="0" presId="urn:microsoft.com/office/officeart/2008/layout/HorizontalMultiLevelHierarchy"/>
    <dgm:cxn modelId="{7821C5D6-65DA-4293-9C06-AB255B9DF78C}" type="presParOf" srcId="{84711234-051B-4443-A207-A8F693EE9F5F}" destId="{5A698347-8429-418A-92FB-A4DC0164AE62}" srcOrd="5" destOrd="0" presId="urn:microsoft.com/office/officeart/2008/layout/HorizontalMultiLevelHierarchy"/>
    <dgm:cxn modelId="{64B5A10E-BFC7-4153-8A7D-D78BD0105A8E}" type="presParOf" srcId="{5A698347-8429-418A-92FB-A4DC0164AE62}" destId="{44B54D50-8B2C-4650-B193-6074CBD57A08}" srcOrd="0" destOrd="0" presId="urn:microsoft.com/office/officeart/2008/layout/HorizontalMultiLevelHierarchy"/>
    <dgm:cxn modelId="{955D9805-92BD-45E3-9FE7-5AAE43C810DA}" type="presParOf" srcId="{5A698347-8429-418A-92FB-A4DC0164AE62}" destId="{11D66D86-D804-4348-841B-D3B47BCAD650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DC4F77-5FB6-42F4-9228-93E5446F3397}">
      <dsp:nvSpPr>
        <dsp:cNvPr id="0" name=""/>
        <dsp:cNvSpPr/>
      </dsp:nvSpPr>
      <dsp:spPr>
        <a:xfrm>
          <a:off x="1153452" y="3334680"/>
          <a:ext cx="744799" cy="199637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72399" y="0"/>
              </a:lnTo>
              <a:lnTo>
                <a:pt x="372399" y="1996377"/>
              </a:lnTo>
              <a:lnTo>
                <a:pt x="744799" y="1996377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700" kern="1200"/>
        </a:p>
      </dsp:txBody>
      <dsp:txXfrm>
        <a:off x="1472582" y="4279598"/>
        <a:ext cx="106539" cy="106539"/>
      </dsp:txXfrm>
    </dsp:sp>
    <dsp:sp modelId="{0CEB45FF-8C1A-41ED-ACF9-FE95D16F0BCD}">
      <dsp:nvSpPr>
        <dsp:cNvPr id="0" name=""/>
        <dsp:cNvSpPr/>
      </dsp:nvSpPr>
      <dsp:spPr>
        <a:xfrm>
          <a:off x="1153452" y="3334680"/>
          <a:ext cx="751790" cy="23789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75895" y="0"/>
              </a:lnTo>
              <a:lnTo>
                <a:pt x="375895" y="237891"/>
              </a:lnTo>
              <a:lnTo>
                <a:pt x="751790" y="237891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>
        <a:off x="1509634" y="3433912"/>
        <a:ext cx="39426" cy="39426"/>
      </dsp:txXfrm>
    </dsp:sp>
    <dsp:sp modelId="{6190953F-9CCF-4CCA-B809-23E320B2FBA5}">
      <dsp:nvSpPr>
        <dsp:cNvPr id="0" name=""/>
        <dsp:cNvSpPr/>
      </dsp:nvSpPr>
      <dsp:spPr>
        <a:xfrm>
          <a:off x="1153452" y="1560642"/>
          <a:ext cx="751790" cy="1774037"/>
        </a:xfrm>
        <a:custGeom>
          <a:avLst/>
          <a:gdLst/>
          <a:ahLst/>
          <a:cxnLst/>
          <a:rect l="0" t="0" r="0" b="0"/>
          <a:pathLst>
            <a:path>
              <a:moveTo>
                <a:pt x="0" y="1774037"/>
              </a:moveTo>
              <a:lnTo>
                <a:pt x="375895" y="1774037"/>
              </a:lnTo>
              <a:lnTo>
                <a:pt x="375895" y="0"/>
              </a:lnTo>
              <a:lnTo>
                <a:pt x="751790" y="0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700" kern="1200"/>
        </a:p>
      </dsp:txBody>
      <dsp:txXfrm>
        <a:off x="1481179" y="2399492"/>
        <a:ext cx="96337" cy="96337"/>
      </dsp:txXfrm>
    </dsp:sp>
    <dsp:sp modelId="{A8339723-36EC-4475-9BC8-66FCE674FF71}">
      <dsp:nvSpPr>
        <dsp:cNvPr id="0" name=""/>
        <dsp:cNvSpPr/>
      </dsp:nvSpPr>
      <dsp:spPr>
        <a:xfrm rot="16200000">
          <a:off x="-2435407" y="2761668"/>
          <a:ext cx="6031698" cy="1146022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000" dir="5400000" rotWithShape="0">
            <a:srgbClr val="000000">
              <a:alpha val="4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2385" tIns="32385" rIns="32385" bIns="32385" numCol="1" spcCol="1270" anchor="ctr" anchorCtr="0">
          <a:noAutofit/>
        </a:bodyPr>
        <a:lstStyle/>
        <a:p>
          <a:pPr marL="0" lvl="0" indent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5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Реализация проекта</a:t>
          </a:r>
        </a:p>
      </dsp:txBody>
      <dsp:txXfrm>
        <a:off x="-2435407" y="2761668"/>
        <a:ext cx="6031698" cy="1146022"/>
      </dsp:txXfrm>
    </dsp:sp>
    <dsp:sp modelId="{968E2F39-C93D-4EDE-AB46-C28CBF07A788}">
      <dsp:nvSpPr>
        <dsp:cNvPr id="0" name=""/>
        <dsp:cNvSpPr/>
      </dsp:nvSpPr>
      <dsp:spPr>
        <a:xfrm>
          <a:off x="1905243" y="556703"/>
          <a:ext cx="6077101" cy="2007877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000" dir="5400000" rotWithShape="0">
            <a:srgbClr val="000000">
              <a:alpha val="4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 этап подготовительный (январь) Определена тема, цель и задачи проекта, изучен передовой опыт по взаимодействию с родителями; проведено анкетирование, проанализированы особенности семьи и семейного воспитания ребенка, выявлен уровень компетентности родителей</a:t>
          </a:r>
        </a:p>
      </dsp:txBody>
      <dsp:txXfrm>
        <a:off x="1905243" y="556703"/>
        <a:ext cx="6077101" cy="2007877"/>
      </dsp:txXfrm>
    </dsp:sp>
    <dsp:sp modelId="{DECE7D42-9955-460A-8D07-7253A652700E}">
      <dsp:nvSpPr>
        <dsp:cNvPr id="0" name=""/>
        <dsp:cNvSpPr/>
      </dsp:nvSpPr>
      <dsp:spPr>
        <a:xfrm>
          <a:off x="1905243" y="2851087"/>
          <a:ext cx="6077101" cy="1442968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>
          <a:noFill/>
        </a:ln>
        <a:effectLst>
          <a:outerShdw blurRad="50800" dist="25000" dir="5400000" rotWithShape="0">
            <a:srgbClr val="000000">
              <a:alpha val="4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 этап основной (февраль – март). Совместные занятий «Пальчики играют — речь развивают», «Самомассаж для нас»; информационный журнал «Учимся, играя»; индивидуальные занятия-практикумы «</a:t>
          </a:r>
          <a:r>
            <a:rPr lang="ru-RU" sz="18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Логопед+Родитель+Ребенок</a:t>
          </a:r>
          <a:r>
            <a:rPr lang="ru-RU" sz="18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»; домашняя игротека </a:t>
          </a:r>
        </a:p>
      </dsp:txBody>
      <dsp:txXfrm>
        <a:off x="1905243" y="2851087"/>
        <a:ext cx="6077101" cy="1442968"/>
      </dsp:txXfrm>
    </dsp:sp>
    <dsp:sp modelId="{44B54D50-8B2C-4650-B193-6074CBD57A08}">
      <dsp:nvSpPr>
        <dsp:cNvPr id="0" name=""/>
        <dsp:cNvSpPr/>
      </dsp:nvSpPr>
      <dsp:spPr>
        <a:xfrm>
          <a:off x="1898251" y="4565009"/>
          <a:ext cx="6090558" cy="1532094"/>
        </a:xfrm>
        <a:prstGeom prst="rect">
          <a:avLst/>
        </a:prstGeom>
        <a:solidFill>
          <a:srgbClr val="92D050"/>
        </a:solidFill>
        <a:ln>
          <a:noFill/>
        </a:ln>
        <a:effectLst>
          <a:outerShdw blurRad="50800" dist="25000" dir="5400000" rotWithShape="0">
            <a:srgbClr val="000000">
              <a:alpha val="4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 этап – заключительный (апрель). Досуг-развлечение «Поле Чудес», выставка пособий, изготовленных родителями и предназначенных для развития речи детей</a:t>
          </a:r>
          <a:r>
            <a:rPr lang="ru-RU" sz="16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sp:txBody>
      <dsp:txXfrm>
        <a:off x="1898251" y="4565009"/>
        <a:ext cx="6090558" cy="153209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A126EE-31BF-4C77-AFA2-4BCE1BF14CBF}" type="datetimeFigureOut">
              <a:rPr lang="ru-RU" smtClean="0"/>
              <a:t>16.09.2024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795B6D-C473-4DDA-BE19-F262EDDCF8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75923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B4C71EC6-210F-42DE-9C53-41977AD35B3D}" type="datetimeFigureOut">
              <a:rPr lang="ru-RU" smtClean="0"/>
              <a:t>16.09.2024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8" name="Объект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B4C71EC6-210F-42DE-9C53-41977AD35B3D}" type="datetimeFigureOut">
              <a:rPr lang="ru-RU" smtClean="0"/>
              <a:t>16.09.2024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B4C71EC6-210F-42DE-9C53-41977AD35B3D}" type="datetimeFigureOut">
              <a:rPr lang="ru-RU" smtClean="0"/>
              <a:t>16.09.2024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Объект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16.09.2024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B4C71EC6-210F-42DE-9C53-41977AD35B3D}" type="datetimeFigureOut">
              <a:rPr lang="ru-RU" smtClean="0"/>
              <a:t>16.09.2024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16.09.2024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Объект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B4C71EC6-210F-42DE-9C53-41977AD35B3D}" type="datetimeFigureOut">
              <a:rPr lang="ru-RU" smtClean="0"/>
              <a:t>16.09.2024</a:t>
            </a:fld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B4C71EC6-210F-42DE-9C53-41977AD35B3D}" type="datetimeFigureOut">
              <a:rPr lang="ru-RU" smtClean="0"/>
              <a:t>16.09.2024</a:t>
            </a:fld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16.09.2024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microsoft.com/office/2007/relationships/hdphoto" Target="../media/hdphoto2.wdp"/><Relationship Id="rId4" Type="http://schemas.openxmlformats.org/officeDocument/2006/relationships/image" Target="../media/image15.png"/><Relationship Id="rId9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image" Target="../media/image2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microsoft.com/office/2007/relationships/hdphoto" Target="../media/hdphoto8.wdp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286000" y="620688"/>
            <a:ext cx="6172200" cy="3168352"/>
          </a:xfrm>
        </p:spPr>
        <p:txBody>
          <a:bodyPr>
            <a:normAutofit fontScale="90000"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3200" cap="none" dirty="0">
                <a:ln/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Планирование и организация совместных детско-родительских проектов как важного компонента успешной реализации ФОП ДО и профессионального развития педагога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355976" y="4869160"/>
            <a:ext cx="4302224" cy="1515616"/>
          </a:xfrm>
        </p:spPr>
        <p:txBody>
          <a:bodyPr>
            <a:normAutofit/>
          </a:bodyPr>
          <a:lstStyle/>
          <a:p>
            <a:r>
              <a:rPr lang="ru-RU" dirty="0"/>
              <a:t>Подготовил: </a:t>
            </a:r>
          </a:p>
          <a:p>
            <a:r>
              <a:rPr lang="ru-RU" dirty="0"/>
              <a:t>старший воспитатель </a:t>
            </a:r>
          </a:p>
          <a:p>
            <a:r>
              <a:rPr lang="ru-RU" dirty="0"/>
              <a:t>МДОАУ № 94 «Радуга» </a:t>
            </a:r>
          </a:p>
          <a:p>
            <a:r>
              <a:rPr lang="ru-RU" dirty="0" err="1"/>
              <a:t>Недрыгайлова</a:t>
            </a:r>
            <a:r>
              <a:rPr lang="ru-RU" dirty="0"/>
              <a:t> Н.А.</a:t>
            </a:r>
          </a:p>
        </p:txBody>
      </p:sp>
    </p:spTree>
    <p:extLst>
      <p:ext uri="{BB962C8B-B14F-4D97-AF65-F5344CB8AC3E}">
        <p14:creationId xmlns:p14="http://schemas.microsoft.com/office/powerpoint/2010/main" val="37138624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с двумя усеченными соседними углами 1"/>
          <p:cNvSpPr/>
          <p:nvPr/>
        </p:nvSpPr>
        <p:spPr>
          <a:xfrm flipV="1">
            <a:off x="174540" y="0"/>
            <a:ext cx="8969460" cy="2087130"/>
          </a:xfrm>
          <a:prstGeom prst="snip2SameRect">
            <a:avLst>
              <a:gd name="adj1" fmla="val 6907"/>
              <a:gd name="adj2" fmla="val 3703"/>
            </a:avLst>
          </a:prstGeom>
          <a:gradFill flip="none" rotWithShape="1">
            <a:gsLst>
              <a:gs pos="4000">
                <a:schemeClr val="accent4">
                  <a:lumMod val="75000"/>
                </a:schemeClr>
              </a:gs>
              <a:gs pos="90000">
                <a:schemeClr val="accent4">
                  <a:lumMod val="40000"/>
                  <a:lumOff val="60000"/>
                </a:schemeClr>
              </a:gs>
              <a:gs pos="3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ln w="28575">
            <a:solidFill>
              <a:srgbClr val="8A45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indent="542925" algn="just">
              <a:buNone/>
            </a:pPr>
            <a:endParaRPr lang="ru-RU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95535" y="0"/>
            <a:ext cx="8600425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457200">
              <a:spcBef>
                <a:spcPts val="1000"/>
              </a:spcBef>
              <a:buClr>
                <a:srgbClr val="F0A22E"/>
              </a:buClr>
              <a:defRPr/>
            </a:pPr>
            <a:r>
              <a:rPr lang="ru-RU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Подготовительный этап</a:t>
            </a:r>
            <a:r>
              <a:rPr lang="ru-RU" sz="2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(24 – 26 апреля):</a:t>
            </a:r>
          </a:p>
          <a:p>
            <a:pPr marL="177800" lvl="0" indent="-177800" algn="just" defTabSz="457200">
              <a:buClr>
                <a:srgbClr val="663300"/>
              </a:buClr>
              <a:buFont typeface="Times New Roman" panose="02020603050405020304" pitchFamily="18" charset="0"/>
              <a:buChar char="-"/>
              <a:tabLst>
                <a:tab pos="3590925" algn="l"/>
              </a:tabLst>
              <a:defRPr/>
            </a:pP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определение целей и задач, участников, сроков проекта, способов достижения результатов и подведения итогов; 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400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педагог-психолог)</a:t>
            </a: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7800" lvl="0" indent="-177800" algn="just" defTabSz="457200">
              <a:buClr>
                <a:srgbClr val="663300"/>
              </a:buClr>
              <a:buFont typeface="Times New Roman" panose="02020603050405020304" pitchFamily="18" charset="0"/>
              <a:buChar char="-"/>
              <a:tabLst>
                <a:tab pos="3590925" algn="l"/>
              </a:tabLst>
              <a:defRPr/>
            </a:pP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сбор и анализ информации по теме, подготовка мультимедийной презентации                             «Всё о «Бессмертном полке» для беседы с детьми, оформление стендовой информации для родителей (папка-передвижка в приемной группы); 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400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педагог-психолог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1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7800" lvl="0" indent="-177800" algn="just" defTabSz="457200">
              <a:buClr>
                <a:srgbClr val="663300"/>
              </a:buClr>
              <a:buFont typeface="Times New Roman" panose="02020603050405020304" pitchFamily="18" charset="0"/>
              <a:buChar char="-"/>
              <a:tabLst>
                <a:tab pos="3590925" algn="l"/>
              </a:tabLst>
              <a:defRPr/>
            </a:pP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банка фотографий «Героев Великой Отечественной Войны» (родственников детей). (</a:t>
            </a:r>
            <a:r>
              <a:rPr lang="ru-RU" sz="1400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воспитатель, родители воспитанников, педагог-психолог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4" name="Прямоугольник с двумя усеченными соседними углами 3"/>
          <p:cNvSpPr/>
          <p:nvPr/>
        </p:nvSpPr>
        <p:spPr>
          <a:xfrm>
            <a:off x="174541" y="2087129"/>
            <a:ext cx="8969459" cy="3938759"/>
          </a:xfrm>
          <a:prstGeom prst="snip2SameRect">
            <a:avLst>
              <a:gd name="adj1" fmla="val 5106"/>
              <a:gd name="adj2" fmla="val 3751"/>
            </a:avLst>
          </a:prstGeom>
          <a:gradFill flip="none" rotWithShape="1">
            <a:gsLst>
              <a:gs pos="3000">
                <a:schemeClr val="accent1">
                  <a:lumMod val="60000"/>
                  <a:lumOff val="40000"/>
                </a:schemeClr>
              </a:gs>
              <a:gs pos="0">
                <a:schemeClr val="accent1">
                  <a:lumMod val="75000"/>
                </a:schemeClr>
              </a:gs>
              <a:gs pos="12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ln w="28575">
            <a:solidFill>
              <a:srgbClr val="8A45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542925" algn="just">
              <a:buNone/>
            </a:pPr>
            <a:endParaRPr lang="ru-RU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48040" y="2006160"/>
            <a:ext cx="8929703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457200">
              <a:spcBef>
                <a:spcPts val="1000"/>
              </a:spcBef>
              <a:buClr>
                <a:srgbClr val="F0A22E"/>
              </a:buClr>
              <a:defRPr/>
            </a:pPr>
            <a:r>
              <a:rPr lang="ru-RU" sz="2000" b="1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Практический этап </a:t>
            </a:r>
            <a:r>
              <a:rPr lang="ru-RU" sz="2000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(27 апреля – 10 мая):</a:t>
            </a:r>
          </a:p>
          <a:p>
            <a:pPr marL="185738" lvl="0" indent="-185738" algn="just" defTabSz="457200">
              <a:buClr>
                <a:srgbClr val="663300"/>
              </a:buClr>
              <a:buFont typeface="Times New Roman" panose="02020603050405020304" pitchFamily="18" charset="0"/>
              <a:buChar char="-"/>
              <a:tabLst>
                <a:tab pos="185738" algn="l"/>
                <a:tab pos="542925" algn="l"/>
              </a:tabLst>
              <a:defRPr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просмотр с детьми мультимедийной презентации «Всё о «Бессмертном полке», беседа;</a:t>
            </a:r>
          </a:p>
          <a:p>
            <a:pPr marL="185738" lvl="0" indent="-185738" algn="just" defTabSz="457200">
              <a:buClr>
                <a:srgbClr val="663300"/>
              </a:buClr>
              <a:buFont typeface="Times New Roman" panose="02020603050405020304" pitchFamily="18" charset="0"/>
              <a:buChar char="-"/>
              <a:tabLst>
                <a:tab pos="92075" algn="l"/>
                <a:tab pos="542925" algn="l"/>
              </a:tabLst>
              <a:defRPr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стендовая информация для родителей «Всё о «Бессмертном полке» в приемной группы;</a:t>
            </a:r>
          </a:p>
          <a:p>
            <a:pPr marL="185738" lvl="0" indent="-185738" algn="just" defTabSz="457200">
              <a:buClr>
                <a:srgbClr val="663300"/>
              </a:buClr>
              <a:buFont typeface="Times New Roman" panose="02020603050405020304" pitchFamily="18" charset="0"/>
              <a:buChar char="-"/>
              <a:tabLst>
                <a:tab pos="92075" algn="l"/>
                <a:tab pos="542925" algn="l"/>
              </a:tabLst>
              <a:defRPr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мультимедийной презентации «Наши Герои Великой Отечественной войны», оформление фото родственников детей для «Стены Памяти» и шествия «Бессмертный полк»;</a:t>
            </a:r>
          </a:p>
          <a:p>
            <a:pPr marL="185738" lvl="0" indent="-185738" algn="just" defTabSz="457200">
              <a:buClr>
                <a:srgbClr val="663300"/>
              </a:buClr>
              <a:buFont typeface="Times New Roman" panose="02020603050405020304" pitchFamily="18" charset="0"/>
              <a:buChar char="-"/>
              <a:tabLst>
                <a:tab pos="92075" algn="l"/>
                <a:tab pos="542925" algn="l"/>
              </a:tabLst>
              <a:defRPr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просмотр презентации (рассказы детей о своих героях, беседа), изготовление с детьми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штендеров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бейджей с фотографиями героев;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педагог-психолог, дети, воспитатель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185738" lvl="0" indent="-185738" algn="just" defTabSz="457200">
              <a:buClr>
                <a:srgbClr val="663300"/>
              </a:buClr>
              <a:buFont typeface="Times New Roman" panose="02020603050405020304" pitchFamily="18" charset="0"/>
              <a:buChar char="-"/>
              <a:tabLst>
                <a:tab pos="92075" algn="l"/>
                <a:tab pos="542925" algn="l"/>
              </a:tabLst>
              <a:defRPr/>
            </a:pP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оформление в приемной группы «Стена памяти. Бессмертный полк»;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педагог-психолог, дети, родители воспитанников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5738" lvl="0" indent="-185738" algn="just" defTabSz="457200">
              <a:buClr>
                <a:srgbClr val="663300"/>
              </a:buClr>
              <a:buFont typeface="Times New Roman" panose="02020603050405020304" pitchFamily="18" charset="0"/>
              <a:buChar char="-"/>
              <a:tabLst>
                <a:tab pos="92075" algn="l"/>
                <a:tab pos="542925" algn="l"/>
              </a:tabLst>
              <a:defRPr/>
            </a:pP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шествие детей со штендерами на торжественном утреннике, посвященном Дню Победы; </a:t>
            </a:r>
            <a:r>
              <a:rPr lang="ru-RU" sz="1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(музыкальный руководитель, воспитатель, педагог-психолог)</a:t>
            </a:r>
          </a:p>
          <a:p>
            <a:pPr marL="185738" lvl="0" indent="-185738" algn="just" defTabSz="457200">
              <a:buClr>
                <a:srgbClr val="663300"/>
              </a:buClr>
              <a:buFont typeface="Times New Roman" panose="02020603050405020304" pitchFamily="18" charset="0"/>
              <a:buChar char="-"/>
              <a:tabLst>
                <a:tab pos="92075" algn="l"/>
                <a:tab pos="542925" algn="l"/>
              </a:tabLst>
              <a:defRPr/>
            </a:pP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родителями с детьми «Бессмертного полка» в новом формате дома, фотоотчет.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(дети, родители воспитанников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185738" lvl="0" indent="-185738" algn="just" defTabSz="457200">
              <a:buClr>
                <a:srgbClr val="663300"/>
              </a:buClr>
              <a:buFont typeface="Times New Roman" panose="02020603050405020304" pitchFamily="18" charset="0"/>
              <a:buChar char="-"/>
              <a:defRPr/>
            </a:pP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мультимедийной презентации </a:t>
            </a:r>
            <a:r>
              <a:rPr lang="ru-RU" sz="16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«Бессмертный полк 2023 год. Как это было»; </a:t>
            </a:r>
          </a:p>
          <a:p>
            <a:pPr marL="185738" lvl="0" indent="-185738" algn="just" defTabSz="457200">
              <a:buClr>
                <a:srgbClr val="663300"/>
              </a:buClr>
              <a:buFont typeface="Times New Roman" panose="02020603050405020304" pitchFamily="18" charset="0"/>
              <a:buChar char="-"/>
              <a:defRPr/>
            </a:pPr>
            <a:r>
              <a:rPr lang="ru-RU" sz="16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просмотр презентации, беседа с детьми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(обобщение полученных знаний и опыта, обсуждение впечатлений); (</a:t>
            </a:r>
            <a:r>
              <a:rPr lang="ru-RU" sz="1400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педагог-психолог, дети,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185738" lvl="0" indent="-185738" algn="just" defTabSz="457200">
              <a:buClr>
                <a:srgbClr val="663300"/>
              </a:buClr>
              <a:buFont typeface="Times New Roman" panose="02020603050405020304" pitchFamily="18" charset="0"/>
              <a:buChar char="-"/>
              <a:tabLst>
                <a:tab pos="92075" algn="l"/>
                <a:tab pos="542925" algn="l"/>
              </a:tabLst>
              <a:defRPr/>
            </a:pP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с двумя усеченными соседними углами 6"/>
          <p:cNvSpPr/>
          <p:nvPr/>
        </p:nvSpPr>
        <p:spPr>
          <a:xfrm>
            <a:off x="174539" y="6030126"/>
            <a:ext cx="8951187" cy="827874"/>
          </a:xfrm>
          <a:prstGeom prst="snip2SameRect">
            <a:avLst>
              <a:gd name="adj1" fmla="val 11369"/>
              <a:gd name="adj2" fmla="val 4592"/>
            </a:avLst>
          </a:prstGeom>
          <a:gradFill flip="none" rotWithShape="1">
            <a:gsLst>
              <a:gs pos="0">
                <a:schemeClr val="accent2">
                  <a:lumMod val="75000"/>
                </a:schemeClr>
              </a:gs>
              <a:gs pos="29000">
                <a:schemeClr val="accent2">
                  <a:lumMod val="60000"/>
                  <a:lumOff val="40000"/>
                </a:schemeClr>
              </a:gs>
              <a:gs pos="93000">
                <a:schemeClr val="accent2">
                  <a:lumMod val="40000"/>
                  <a:lumOff val="60000"/>
                </a:schemeClr>
              </a:gs>
            </a:gsLst>
            <a:lin ang="5400000" scaled="1"/>
            <a:tileRect/>
          </a:gradFill>
          <a:ln w="28575">
            <a:solidFill>
              <a:srgbClr val="8A45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542925" algn="just">
              <a:buNone/>
            </a:pPr>
            <a:endParaRPr lang="ru-RU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74539" y="6028618"/>
            <a:ext cx="8912341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457200">
              <a:spcBef>
                <a:spcPts val="1000"/>
              </a:spcBef>
              <a:buClr>
                <a:srgbClr val="F0A22E"/>
              </a:buClr>
              <a:defRPr/>
            </a:pPr>
            <a:r>
              <a:rPr lang="ru-RU" sz="2000" b="1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Аналитический этап (</a:t>
            </a:r>
            <a:r>
              <a:rPr lang="ru-RU" sz="2000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 – 14 мая):</a:t>
            </a:r>
          </a:p>
          <a:p>
            <a:pPr marL="185738" lvl="0" indent="-185738" algn="just" defTabSz="457200">
              <a:buClr>
                <a:srgbClr val="663300"/>
              </a:buClr>
              <a:defRPr/>
            </a:pP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подведение итогов: оценка достигнутых результатов, возникших проблем, оформление документации проекта. 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400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педагог-психолог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6448667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1406" y="4342507"/>
            <a:ext cx="1756930" cy="2342573"/>
          </a:xfrm>
          <a:prstGeom prst="snip2DiagRect">
            <a:avLst>
              <a:gd name="adj1" fmla="val 6568"/>
              <a:gd name="adj2" fmla="val 7505"/>
            </a:avLst>
          </a:prstGeom>
          <a:ln w="28575">
            <a:solidFill>
              <a:srgbClr val="800000"/>
            </a:solidFill>
          </a:ln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3641" y="2147721"/>
            <a:ext cx="2593776" cy="2008386"/>
          </a:xfrm>
          <a:prstGeom prst="rect">
            <a:avLst/>
          </a:prstGeom>
          <a:ln w="28575">
            <a:solidFill>
              <a:srgbClr val="800000"/>
            </a:solidFill>
          </a:ln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9421" r="113"/>
          <a:stretch/>
        </p:blipFill>
        <p:spPr>
          <a:xfrm>
            <a:off x="3934688" y="3366052"/>
            <a:ext cx="5107262" cy="3053983"/>
          </a:xfrm>
          <a:prstGeom prst="rect">
            <a:avLst/>
          </a:prstGeom>
          <a:ln w="28575">
            <a:solidFill>
              <a:srgbClr val="800000"/>
            </a:solidFill>
          </a:ln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228124" y="4342507"/>
            <a:ext cx="1853282" cy="2342573"/>
          </a:xfrm>
          <a:prstGeom prst="snip2DiagRect">
            <a:avLst>
              <a:gd name="adj1" fmla="val 6225"/>
              <a:gd name="adj2" fmla="val 5995"/>
            </a:avLst>
          </a:prstGeom>
          <a:ln w="28575">
            <a:solidFill>
              <a:srgbClr val="800000"/>
            </a:solidFill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4140" y="173190"/>
            <a:ext cx="3052779" cy="1788131"/>
          </a:xfrm>
          <a:prstGeom prst="rect">
            <a:avLst/>
          </a:prstGeom>
          <a:ln w="28575">
            <a:solidFill>
              <a:srgbClr val="800000"/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35208" y="392520"/>
            <a:ext cx="5506742" cy="2759394"/>
          </a:xfrm>
          <a:prstGeom prst="rect">
            <a:avLst/>
          </a:prstGeom>
          <a:ln w="28575">
            <a:solidFill>
              <a:srgbClr val="800000"/>
            </a:solidFill>
          </a:ln>
        </p:spPr>
      </p:pic>
    </p:spTree>
    <p:extLst>
      <p:ext uri="{BB962C8B-B14F-4D97-AF65-F5344CB8AC3E}">
        <p14:creationId xmlns:p14="http://schemas.microsoft.com/office/powerpoint/2010/main" val="818575227"/>
      </p:ext>
    </p:extLst>
  </p:cSld>
  <p:clrMapOvr>
    <a:masterClrMapping/>
  </p:clrMapOvr>
  <p:transition spd="slow">
    <p:comb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-2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3396"/>
          <a:stretch/>
        </p:blipFill>
        <p:spPr>
          <a:xfrm>
            <a:off x="6126706" y="2938516"/>
            <a:ext cx="2950387" cy="3800284"/>
          </a:xfrm>
          <a:prstGeom prst="round2SameRect">
            <a:avLst>
              <a:gd name="adj1" fmla="val 0"/>
              <a:gd name="adj2" fmla="val 13995"/>
            </a:avLst>
          </a:prstGeom>
          <a:ln w="28575">
            <a:solidFill>
              <a:srgbClr val="800000"/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28046" y="822061"/>
            <a:ext cx="5449047" cy="2116455"/>
          </a:xfrm>
          <a:prstGeom prst="round2DiagRect">
            <a:avLst>
              <a:gd name="adj1" fmla="val 0"/>
              <a:gd name="adj2" fmla="val 25672"/>
            </a:avLst>
          </a:prstGeom>
          <a:ln w="28575">
            <a:solidFill>
              <a:srgbClr val="800000"/>
            </a:solidFill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8930" y="1765413"/>
            <a:ext cx="3239644" cy="1889888"/>
          </a:xfrm>
          <a:prstGeom prst="snip1Rect">
            <a:avLst/>
          </a:prstGeom>
          <a:ln w="28575">
            <a:solidFill>
              <a:srgbClr val="800000"/>
            </a:solidFill>
          </a:ln>
        </p:spPr>
      </p:pic>
      <p:sp>
        <p:nvSpPr>
          <p:cNvPr id="17" name="Заголовок 1"/>
          <p:cNvSpPr>
            <a:spLocks noGrp="1"/>
          </p:cNvSpPr>
          <p:nvPr>
            <p:ph type="title"/>
          </p:nvPr>
        </p:nvSpPr>
        <p:spPr>
          <a:xfrm>
            <a:off x="795131" y="178619"/>
            <a:ext cx="3217590" cy="1444487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 </a:t>
            </a:r>
            <a:b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8930" y="3655301"/>
            <a:ext cx="5704548" cy="3083499"/>
          </a:xfrm>
          <a:prstGeom prst="snipRoundRect">
            <a:avLst>
              <a:gd name="adj1" fmla="val 0"/>
              <a:gd name="adj2" fmla="val 16667"/>
            </a:avLst>
          </a:prstGeom>
          <a:ln w="28575">
            <a:solidFill>
              <a:srgbClr val="800000"/>
            </a:solidFill>
          </a:ln>
        </p:spPr>
      </p:pic>
    </p:spTree>
    <p:extLst>
      <p:ext uri="{BB962C8B-B14F-4D97-AF65-F5344CB8AC3E}">
        <p14:creationId xmlns:p14="http://schemas.microsoft.com/office/powerpoint/2010/main" val="1365878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-99392"/>
            <a:ext cx="8003232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cap="none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«Важная профессия» </a:t>
            </a:r>
            <a:br>
              <a:rPr lang="ru-RU" b="1" cap="none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Picture background">
            <a:extLst>
              <a:ext uri="{FF2B5EF4-FFF2-40B4-BE49-F238E27FC236}">
                <a16:creationId xmlns:a16="http://schemas.microsoft.com/office/drawing/2014/main" id="{0B4CE8D5-BB34-67CA-677D-379BA516DB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5209469"/>
            <a:ext cx="2448272" cy="1629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251520" y="684274"/>
            <a:ext cx="8147248" cy="5985085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ru-RU" sz="3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Тип проекта: </a:t>
            </a:r>
            <a:r>
              <a:rPr lang="ru-RU" sz="3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практико-ориентированный, краткосрочный (февраль-март)</a:t>
            </a:r>
          </a:p>
          <a:p>
            <a:pPr marL="0" indent="0">
              <a:buNone/>
            </a:pPr>
            <a:r>
              <a:rPr lang="ru-RU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проекта:</a:t>
            </a:r>
            <a:r>
              <a:rPr lang="ru-RU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Формирование интереса к профессии врача (медицинской сестры) посредством ознакомления дошкольников с трудом сотрудников медицинских учреждений.</a:t>
            </a:r>
          </a:p>
          <a:p>
            <a:pPr marL="0" indent="0">
              <a:buNone/>
            </a:pPr>
            <a:endParaRPr lang="ru-RU" sz="3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проекта для детей: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Обогатить представления о медицинских профессиях.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Научить различать функциональные обязанности врача и медсестры. Формировать интерес к деятельности медицинских работников.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Обогащать словарный запас посредством ознакомления с предметами, необходимыми в медицинской работе.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Создать условия для закрепления представлений о трудовых действиях, совершаемых взрослыми, о результатах труда, об оборудовании. Воспитывать чувство уважения к труду взрослых, желание оказать помощь.</a:t>
            </a:r>
          </a:p>
          <a:p>
            <a:pPr marL="0" indent="0">
              <a:buNone/>
            </a:pPr>
            <a:r>
              <a:rPr lang="ru-RU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проекта для педагогов: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Создать условия для формирования знаний о профессии врача (медицинской сестры) и формировании познавательной активности детей в ходе проекта. Разработать методические рекомендации родителям по ознакомлению детей с профессиями взрослых.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Способствовать ранней «предпрофессиональной ориентации» детей старшего дошкольного возраста.</a:t>
            </a:r>
          </a:p>
          <a:p>
            <a:pPr marL="0" indent="0">
              <a:buNone/>
            </a:pPr>
            <a:r>
              <a:rPr lang="ru-RU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проекта для родителей: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Оказывать содействие в организации мероприятий проекта.</a:t>
            </a:r>
          </a:p>
          <a:p>
            <a:pPr marL="0" indent="0">
              <a:buNone/>
            </a:pPr>
            <a:endParaRPr lang="ru-RU" b="1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868225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с двумя усеченными соседними углами 1"/>
          <p:cNvSpPr/>
          <p:nvPr/>
        </p:nvSpPr>
        <p:spPr>
          <a:xfrm flipV="1">
            <a:off x="174540" y="0"/>
            <a:ext cx="8969460" cy="1228266"/>
          </a:xfrm>
          <a:prstGeom prst="snip2SameRect">
            <a:avLst>
              <a:gd name="adj1" fmla="val 6907"/>
              <a:gd name="adj2" fmla="val 3703"/>
            </a:avLst>
          </a:prstGeom>
          <a:gradFill flip="none" rotWithShape="1">
            <a:gsLst>
              <a:gs pos="4000">
                <a:schemeClr val="accent1">
                  <a:lumMod val="60000"/>
                  <a:lumOff val="40000"/>
                </a:schemeClr>
              </a:gs>
              <a:gs pos="0">
                <a:schemeClr val="accent1">
                  <a:lumMod val="75000"/>
                </a:schemeClr>
              </a:gs>
              <a:gs pos="16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28575">
            <a:solidFill>
              <a:srgbClr val="8A45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indent="542925" algn="just">
              <a:buNone/>
            </a:pPr>
            <a:endParaRPr lang="ru-RU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48042" y="-53032"/>
            <a:ext cx="892970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I. этап. Поисково-информационный: поиск литературы, изготовление атрибутов к сюжетно ролевой игре: масок, медицинских карт, талонов к врачу; создание дидактических пособий иллюстраций; собрание коллекции картинок врачей: окулиста, стоматолога, педиатра, лора, и медицинская сестра, ветеринарный врач.</a:t>
            </a:r>
            <a:endParaRPr lang="ru-RU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с двумя усеченными соседними углами 3"/>
          <p:cNvSpPr/>
          <p:nvPr/>
        </p:nvSpPr>
        <p:spPr>
          <a:xfrm>
            <a:off x="165402" y="1356011"/>
            <a:ext cx="8969459" cy="3938759"/>
          </a:xfrm>
          <a:prstGeom prst="snip2SameRect">
            <a:avLst>
              <a:gd name="adj1" fmla="val 5106"/>
              <a:gd name="adj2" fmla="val 3751"/>
            </a:avLst>
          </a:prstGeom>
          <a:gradFill flip="none" rotWithShape="1">
            <a:gsLst>
              <a:gs pos="3000">
                <a:schemeClr val="accent1">
                  <a:lumMod val="60000"/>
                  <a:lumOff val="40000"/>
                </a:schemeClr>
              </a:gs>
              <a:gs pos="0">
                <a:schemeClr val="accent1">
                  <a:lumMod val="75000"/>
                </a:schemeClr>
              </a:gs>
              <a:gs pos="12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ln w="28575">
            <a:solidFill>
              <a:srgbClr val="8A45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542925" algn="just">
              <a:buNone/>
            </a:pPr>
            <a:endParaRPr lang="ru-RU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38756" y="1436980"/>
            <a:ext cx="8929703" cy="3662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 этап. Основной</a:t>
            </a:r>
            <a:endParaRPr lang="ru-RU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Беседа «Врач - педиатр»; чтение художественной литературы К. Чуковский «Доктор Айболит», А. Кардашова «Наш доктор»</a:t>
            </a:r>
            <a:r>
              <a:rPr lang="ru-RU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стихотворения И. Драг «Врач»; сюжетно- ролевая игра «Больница», «Поликлиника», «Скорая помощь», «Аптека», «Регистратура»;</a:t>
            </a:r>
            <a:r>
              <a:rPr lang="ru-RU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экскурсия в медицинский кабинет ДОУ и беседа с медсестрой, виртуальная экскурсия по больнице; дидактическая игра «Скажи, что делают этими предметами?», «Узнай на ощупь»; познавательно-исследовательская деятельность «Оказание первой помощи», </a:t>
            </a:r>
            <a:r>
              <a:rPr lang="ru-RU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презентация «Профессия-врач»; конструирование «Постройка больницы».</a:t>
            </a:r>
            <a:endParaRPr lang="ru-RU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Взаимодействие с родителями: изготовление атрибутов к сюжетно-ролевым играм; организация экскурсий; встреча-беседа с родителями, представителями медицинских профессий. Консультация для родителей: «Здоровый образ жизни ваших детей, или 10 заповедей здоровья»; «Начинаем знакомство с профессиями с дошкольного возраста».</a:t>
            </a:r>
            <a:endParaRPr lang="ru-RU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85738" lvl="0" indent="-185738" algn="just" defTabSz="457200">
              <a:buClr>
                <a:srgbClr val="663300"/>
              </a:buClr>
              <a:buFont typeface="Times New Roman" panose="02020603050405020304" pitchFamily="18" charset="0"/>
              <a:buChar char="-"/>
              <a:tabLst>
                <a:tab pos="92075" algn="l"/>
                <a:tab pos="542925" algn="l"/>
              </a:tabLst>
              <a:defRPr/>
            </a:pP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с двумя усеченными соседними углами 6"/>
          <p:cNvSpPr/>
          <p:nvPr/>
        </p:nvSpPr>
        <p:spPr>
          <a:xfrm>
            <a:off x="174539" y="5422514"/>
            <a:ext cx="8969461" cy="1246845"/>
          </a:xfrm>
          <a:prstGeom prst="snip2SameRect">
            <a:avLst>
              <a:gd name="adj1" fmla="val 11369"/>
              <a:gd name="adj2" fmla="val 4592"/>
            </a:avLst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38000">
                <a:schemeClr val="accent1">
                  <a:tint val="44500"/>
                  <a:satMod val="160000"/>
                </a:schemeClr>
              </a:gs>
              <a:gs pos="51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ln w="28575">
            <a:solidFill>
              <a:srgbClr val="8A45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542925" algn="just">
              <a:buNone/>
            </a:pPr>
            <a:endParaRPr lang="ru-RU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31657" y="5422514"/>
            <a:ext cx="8903204" cy="13593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457200">
              <a:spcBef>
                <a:spcPts val="1000"/>
              </a:spcBef>
              <a:buClr>
                <a:srgbClr val="F0A22E"/>
              </a:buClr>
              <a:defRPr/>
            </a:pP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 этап. Заключительный.</a:t>
            </a:r>
          </a:p>
          <a:p>
            <a:pPr lvl="0" algn="ctr" defTabSz="457200">
              <a:spcBef>
                <a:spcPts val="1000"/>
              </a:spcBef>
              <a:buClr>
                <a:srgbClr val="F0A22E"/>
              </a:buClr>
              <a:defRPr/>
            </a:pP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Обобщение результатов работы, анализ деятельности, презентация проекта для родителей, оформление фотовыставки «В гостях у Доктора Айболита».</a:t>
            </a:r>
          </a:p>
          <a:p>
            <a:pPr marL="185738" lvl="0" indent="-185738" algn="just" defTabSz="457200">
              <a:buClr>
                <a:srgbClr val="663300"/>
              </a:buClr>
              <a:defRPr/>
            </a:pP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7298446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0ED98282-8473-7B98-2E3B-DAE94D7E70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793718"/>
            <a:ext cx="3534603" cy="26371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7861A0BC-5717-5A7B-C0BD-909CE06E0012}"/>
              </a:ext>
            </a:extLst>
          </p:cNvPr>
          <p:cNvSpPr/>
          <p:nvPr/>
        </p:nvSpPr>
        <p:spPr>
          <a:xfrm>
            <a:off x="1551087" y="0"/>
            <a:ext cx="6011902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ru-RU" sz="405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Реализация проекта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2631B19-2703-FD69-7938-C50DC2387967}"/>
              </a:ext>
            </a:extLst>
          </p:cNvPr>
          <p:cNvSpPr txBox="1"/>
          <p:nvPr/>
        </p:nvSpPr>
        <p:spPr>
          <a:xfrm>
            <a:off x="386217" y="3186626"/>
            <a:ext cx="2613739" cy="5078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350" b="1" dirty="0"/>
              <a:t>Экскурсия в медицинский кабинет ДОУ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C9BC49B-A841-8FC8-BD93-FA6BFE54EEE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2137" t="19251" r="7075" b="4666"/>
          <a:stretch/>
        </p:blipFill>
        <p:spPr>
          <a:xfrm>
            <a:off x="4792524" y="855581"/>
            <a:ext cx="3667908" cy="25734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2E9C95A-EBF7-F46B-13A1-7FB3CD3E4150}"/>
              </a:ext>
            </a:extLst>
          </p:cNvPr>
          <p:cNvSpPr txBox="1"/>
          <p:nvPr/>
        </p:nvSpPr>
        <p:spPr>
          <a:xfrm>
            <a:off x="6105403" y="3060569"/>
            <a:ext cx="2890319" cy="5078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350" b="1" dirty="0"/>
              <a:t>Экскурсия в стоматологический  кабинет</a:t>
            </a:r>
          </a:p>
        </p:txBody>
      </p:sp>
      <p:pic>
        <p:nvPicPr>
          <p:cNvPr id="1026" name="Picture 2" descr="Picture background">
            <a:extLst>
              <a:ext uri="{FF2B5EF4-FFF2-40B4-BE49-F238E27FC236}">
                <a16:creationId xmlns:a16="http://schemas.microsoft.com/office/drawing/2014/main" id="{D9A705BB-AD73-024D-634F-43778C58AA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1" t="12190" r="22670" b="6451"/>
          <a:stretch/>
        </p:blipFill>
        <p:spPr bwMode="auto">
          <a:xfrm>
            <a:off x="367975" y="3694457"/>
            <a:ext cx="3998899" cy="26371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F008933-CE94-8392-E107-6C231A10C5A6}"/>
              </a:ext>
            </a:extLst>
          </p:cNvPr>
          <p:cNvSpPr txBox="1"/>
          <p:nvPr/>
        </p:nvSpPr>
        <p:spPr>
          <a:xfrm>
            <a:off x="338157" y="6181563"/>
            <a:ext cx="2613739" cy="30008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350" b="1" dirty="0" err="1"/>
              <a:t>Видеотуры</a:t>
            </a:r>
            <a:r>
              <a:rPr lang="ru-RU" sz="1350" b="1" dirty="0"/>
              <a:t> по клиникам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CF08CA0-5294-32CC-14F7-181020CDFD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l="10273" t="15645" r="6569" b="4337"/>
          <a:stretch/>
        </p:blipFill>
        <p:spPr>
          <a:xfrm>
            <a:off x="4716016" y="3694457"/>
            <a:ext cx="3654299" cy="26371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E82DA40-5697-FF31-841A-D5029CE72602}"/>
              </a:ext>
            </a:extLst>
          </p:cNvPr>
          <p:cNvSpPr txBox="1"/>
          <p:nvPr/>
        </p:nvSpPr>
        <p:spPr>
          <a:xfrm>
            <a:off x="4530969" y="6129388"/>
            <a:ext cx="4245056" cy="5078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350" b="1" dirty="0"/>
              <a:t>Встречи-беседы с родителями, представителями медицинских профессий</a:t>
            </a:r>
          </a:p>
        </p:txBody>
      </p:sp>
    </p:spTree>
    <p:extLst>
      <p:ext uri="{BB962C8B-B14F-4D97-AF65-F5344CB8AC3E}">
        <p14:creationId xmlns:p14="http://schemas.microsoft.com/office/powerpoint/2010/main" val="12870683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188640"/>
            <a:ext cx="7467600" cy="79208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800" b="1" cap="none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395536" y="1543303"/>
            <a:ext cx="8043664" cy="3771394"/>
          </a:xfrm>
        </p:spPr>
        <p:txBody>
          <a:bodyPr>
            <a:normAutofit fontScale="85000" lnSpcReduction="10000"/>
          </a:bodyPr>
          <a:lstStyle/>
          <a:p>
            <a:pPr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ru-RU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Дети познакомились со специальностями врачей.</a:t>
            </a:r>
            <a:endParaRPr lang="ru-RU" b="1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ru-RU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 детей сформировалось представление о работе врача.</a:t>
            </a:r>
            <a:endParaRPr lang="ru-RU" b="1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ru-RU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сюжетно - ролевых играх просматривается четкая сюжетная линия.</a:t>
            </a:r>
            <a:endParaRPr lang="ru-RU" b="1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ru-RU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 результате проведенной работы разработан перспективный тематический план, создана картотека игр сюжетно-ролевых и дидактических игр по теме «Профессия - врач».</a:t>
            </a:r>
            <a:endParaRPr lang="ru-RU" b="1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102519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F9F3FA-CCA0-08F0-371F-4D6924CA86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447" y="378817"/>
            <a:ext cx="6683765" cy="692497"/>
          </a:xfrm>
        </p:spPr>
        <p:txBody>
          <a:bodyPr>
            <a:normAutofit fontScale="90000"/>
          </a:bodyPr>
          <a:lstStyle/>
          <a:p>
            <a:r>
              <a:rPr lang="ru-RU" sz="3300" b="1" dirty="0">
                <a:solidFill>
                  <a:schemeClr val="accent1"/>
                </a:solidFill>
              </a:rPr>
              <a:t>Результат проекта </a:t>
            </a:r>
            <a:br>
              <a:rPr lang="ru-RU" dirty="0"/>
            </a:br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C69C68BA-4B5D-D83A-A318-001DA4F17D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8160" y="3832913"/>
            <a:ext cx="3877939" cy="29084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C4A1961-3FC5-E787-8408-769F42FED0E2}"/>
              </a:ext>
            </a:extLst>
          </p:cNvPr>
          <p:cNvSpPr txBox="1"/>
          <p:nvPr/>
        </p:nvSpPr>
        <p:spPr>
          <a:xfrm>
            <a:off x="2915816" y="6233537"/>
            <a:ext cx="3564059" cy="5078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r>
              <a:rPr lang="ru-RU" sz="1350" b="1" dirty="0"/>
              <a:t>Обогатились сюжетно-ролевые игры</a:t>
            </a:r>
          </a:p>
        </p:txBody>
      </p:sp>
      <p:pic>
        <p:nvPicPr>
          <p:cNvPr id="1026" name="Picture 2" descr="Picture background">
            <a:extLst>
              <a:ext uri="{FF2B5EF4-FFF2-40B4-BE49-F238E27FC236}">
                <a16:creationId xmlns:a16="http://schemas.microsoft.com/office/drawing/2014/main" id="{F917045B-8221-78E2-3005-C38EA65211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3320" r="4078" b="25578"/>
          <a:stretch/>
        </p:blipFill>
        <p:spPr bwMode="auto">
          <a:xfrm>
            <a:off x="244135" y="836712"/>
            <a:ext cx="6917842" cy="34563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AC30C9C-2716-36EF-6770-7A2E8708AA3F}"/>
              </a:ext>
            </a:extLst>
          </p:cNvPr>
          <p:cNvSpPr txBox="1"/>
          <p:nvPr/>
        </p:nvSpPr>
        <p:spPr>
          <a:xfrm>
            <a:off x="244135" y="3719244"/>
            <a:ext cx="5613454" cy="55399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500" b="1" dirty="0"/>
              <a:t>Предметно-развивающая среда стала намного насыщеннее</a:t>
            </a:r>
          </a:p>
        </p:txBody>
      </p:sp>
    </p:spTree>
    <p:extLst>
      <p:ext uri="{BB962C8B-B14F-4D97-AF65-F5344CB8AC3E}">
        <p14:creationId xmlns:p14="http://schemas.microsoft.com/office/powerpoint/2010/main" val="40879181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655676" y="361703"/>
            <a:ext cx="5832648" cy="180020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Детско-родительские проекты</a:t>
            </a:r>
            <a:endParaRPr lang="ru-RU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606388" y="2685655"/>
            <a:ext cx="3619444" cy="1872208"/>
          </a:xfrm>
          <a:prstGeom prst="roundRect">
            <a:avLst/>
          </a:prstGeom>
          <a:solidFill>
            <a:srgbClr val="FFC000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accent3">
                    <a:lumMod val="75000"/>
                  </a:schemeClr>
                </a:solidFill>
              </a:rPr>
              <a:t>Повышение творческой и профессиональной активности педагогов</a:t>
            </a:r>
          </a:p>
        </p:txBody>
      </p:sp>
      <p:sp>
        <p:nvSpPr>
          <p:cNvPr id="8" name="Объект 7"/>
          <p:cNvSpPr>
            <a:spLocks noGrp="1"/>
          </p:cNvSpPr>
          <p:nvPr>
            <p:ph sz="quarter" idx="1"/>
          </p:nvPr>
        </p:nvSpPr>
        <p:spPr>
          <a:xfrm>
            <a:off x="4998877" y="2685655"/>
            <a:ext cx="3538736" cy="1803304"/>
          </a:xfrm>
          <a:prstGeom prst="round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92500" lnSpcReduction="10000"/>
          </a:bodyPr>
          <a:lstStyle/>
          <a:p>
            <a:pPr marL="0" indent="0" algn="ctr">
              <a:buNone/>
            </a:pPr>
            <a:r>
              <a:rPr lang="ru-RU" b="1" dirty="0">
                <a:solidFill>
                  <a:schemeClr val="accent3">
                    <a:lumMod val="75000"/>
                  </a:schemeClr>
                </a:solidFill>
              </a:rPr>
              <a:t>Развитие у детей познавательных, коммуникативных, регуляторных способностей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339752" y="4797152"/>
            <a:ext cx="4491566" cy="1818202"/>
          </a:xfrm>
          <a:prstGeom prst="roundRect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accent3">
                    <a:lumMod val="75000"/>
                  </a:schemeClr>
                </a:solidFill>
              </a:rPr>
              <a:t>Установление доверительных </a:t>
            </a:r>
            <a:r>
              <a:rPr lang="ru-RU" sz="2400" b="1" dirty="0" err="1">
                <a:solidFill>
                  <a:schemeClr val="accent3">
                    <a:lumMod val="75000"/>
                  </a:schemeClr>
                </a:solidFill>
              </a:rPr>
              <a:t>детско</a:t>
            </a:r>
            <a:r>
              <a:rPr lang="ru-RU" sz="2400" b="1" dirty="0">
                <a:solidFill>
                  <a:schemeClr val="accent3">
                    <a:lumMod val="75000"/>
                  </a:schemeClr>
                </a:solidFill>
              </a:rPr>
              <a:t> – родительских отношений </a:t>
            </a:r>
          </a:p>
        </p:txBody>
      </p:sp>
      <p:sp>
        <p:nvSpPr>
          <p:cNvPr id="6" name="Стрелка влево 5"/>
          <p:cNvSpPr/>
          <p:nvPr/>
        </p:nvSpPr>
        <p:spPr>
          <a:xfrm rot="16200000">
            <a:off x="2051721" y="2057369"/>
            <a:ext cx="439003" cy="64807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лево 10"/>
          <p:cNvSpPr/>
          <p:nvPr/>
        </p:nvSpPr>
        <p:spPr>
          <a:xfrm rot="16200000">
            <a:off x="6287780" y="2059368"/>
            <a:ext cx="439003" cy="648072"/>
          </a:xfrm>
          <a:prstGeom prst="lef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лево 11"/>
          <p:cNvSpPr/>
          <p:nvPr/>
        </p:nvSpPr>
        <p:spPr>
          <a:xfrm rot="16200000">
            <a:off x="3362384" y="3155487"/>
            <a:ext cx="2491241" cy="648072"/>
          </a:xfrm>
          <a:prstGeom prst="leftArrow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30418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03232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cap="none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«Мама – первый логопед</a:t>
            </a:r>
            <a:r>
              <a:rPr lang="ru-RU" b="1" cap="none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br>
              <a:rPr lang="ru-RU" b="1" cap="none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4" name="Picture 6" descr="Picture background">
            <a:extLst>
              <a:ext uri="{FF2B5EF4-FFF2-40B4-BE49-F238E27FC236}">
                <a16:creationId xmlns:a16="http://schemas.microsoft.com/office/drawing/2014/main" id="{596EA47D-E5B0-493F-428E-8D06B38350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6179" y="4857284"/>
            <a:ext cx="3002285" cy="1998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395536" y="980728"/>
            <a:ext cx="8136904" cy="468052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b="1" i="1" dirty="0"/>
              <a:t>Тип проекта: </a:t>
            </a:r>
            <a:r>
              <a:rPr lang="ru-RU" dirty="0"/>
              <a:t>среднесрочный (января – апрель)</a:t>
            </a:r>
          </a:p>
          <a:p>
            <a:pPr marL="0" indent="0">
              <a:buNone/>
            </a:pPr>
            <a:r>
              <a:rPr lang="ru-RU" b="1" i="1" dirty="0"/>
              <a:t>Цель проекта</a:t>
            </a:r>
            <a:r>
              <a:rPr lang="ru-RU" dirty="0"/>
              <a:t>: повысить эффективность взаимодействия учителя – логопеда и семьи в вопросах коррекции речи детей дошкольного возраста; популяризировать деятельность учителя – логопеда среди родителей.</a:t>
            </a:r>
          </a:p>
          <a:p>
            <a:pPr marL="0" indent="0">
              <a:buNone/>
            </a:pPr>
            <a:r>
              <a:rPr lang="ru-RU" b="1" i="1" dirty="0"/>
              <a:t>Задачи: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dirty="0"/>
              <a:t>получение родителями необходимых знаний, формирование умений для оказания помощи детям в исправлении речевых недостатков;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dirty="0"/>
              <a:t>формирование правильного отношения к речевому недостатку ребенка, логопедическим занятиям;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dirty="0"/>
              <a:t>оказание помощи в правильной организации логопедических занятий дома.</a:t>
            </a:r>
          </a:p>
          <a:p>
            <a:pPr marL="0" indent="0">
              <a:buNone/>
            </a:pPr>
            <a:endParaRPr lang="ru-RU" b="1" dirty="0"/>
          </a:p>
          <a:p>
            <a:endParaRPr lang="ru-RU" u="sng" dirty="0"/>
          </a:p>
        </p:txBody>
      </p:sp>
    </p:spTree>
    <p:extLst>
      <p:ext uri="{BB962C8B-B14F-4D97-AF65-F5344CB8AC3E}">
        <p14:creationId xmlns:p14="http://schemas.microsoft.com/office/powerpoint/2010/main" val="22648338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680723162"/>
              </p:ext>
            </p:extLst>
          </p:nvPr>
        </p:nvGraphicFramePr>
        <p:xfrm>
          <a:off x="457200" y="188640"/>
          <a:ext cx="8003232" cy="66693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917496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4273"/>
            <a:ext cx="8147248" cy="582109"/>
          </a:xfrm>
        </p:spPr>
        <p:txBody>
          <a:bodyPr>
            <a:normAutofit/>
          </a:bodyPr>
          <a:lstStyle/>
          <a:p>
            <a:pPr algn="ctr"/>
            <a:r>
              <a:rPr lang="ru-RU" b="1" cap="none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Реализация проекта:</a:t>
            </a:r>
          </a:p>
        </p:txBody>
      </p:sp>
      <p:pic>
        <p:nvPicPr>
          <p:cNvPr id="1026" name="Picture 2" descr="Picture background">
            <a:extLst>
              <a:ext uri="{FF2B5EF4-FFF2-40B4-BE49-F238E27FC236}">
                <a16:creationId xmlns:a16="http://schemas.microsoft.com/office/drawing/2014/main" id="{31B13176-D42A-4785-EC84-B1CA7544E7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1" t="21102" r="5641" b="11854"/>
          <a:stretch/>
        </p:blipFill>
        <p:spPr bwMode="auto">
          <a:xfrm>
            <a:off x="467544" y="1134601"/>
            <a:ext cx="4901511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FC72908B-203B-62BC-7698-5418A6B5D5F6}"/>
              </a:ext>
            </a:extLst>
          </p:cNvPr>
          <p:cNvSpPr txBox="1">
            <a:spLocks/>
          </p:cNvSpPr>
          <p:nvPr/>
        </p:nvSpPr>
        <p:spPr>
          <a:xfrm>
            <a:off x="529208" y="422104"/>
            <a:ext cx="4176464" cy="582109"/>
          </a:xfrm>
          <a:prstGeom prst="rect">
            <a:avLst/>
          </a:prstGeom>
        </p:spPr>
        <p:txBody>
          <a:bodyPr vert="horz" anchor="b">
            <a:normAutofit fontScale="775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00" b="0" kern="1200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u="sng" cap="none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F0"/>
                </a:solidFill>
              </a:rPr>
              <a:t>Логопедический журнал</a:t>
            </a:r>
          </a:p>
        </p:txBody>
      </p:sp>
      <p:pic>
        <p:nvPicPr>
          <p:cNvPr id="1028" name="Picture 4" descr="Picture background">
            <a:extLst>
              <a:ext uri="{FF2B5EF4-FFF2-40B4-BE49-F238E27FC236}">
                <a16:creationId xmlns:a16="http://schemas.microsoft.com/office/drawing/2014/main" id="{87C21F50-CB2E-CE94-FB88-633C214298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3071" y="692696"/>
            <a:ext cx="2536696" cy="3596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icture background">
            <a:extLst>
              <a:ext uri="{FF2B5EF4-FFF2-40B4-BE49-F238E27FC236}">
                <a16:creationId xmlns:a16="http://schemas.microsoft.com/office/drawing/2014/main" id="{1F886EE8-05B3-68D9-7C5B-18842AB424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289326"/>
            <a:ext cx="3312368" cy="2480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Picture background">
            <a:extLst>
              <a:ext uri="{FF2B5EF4-FFF2-40B4-BE49-F238E27FC236}">
                <a16:creationId xmlns:a16="http://schemas.microsoft.com/office/drawing/2014/main" id="{C3B27278-7140-8B5C-5B88-D9141477CB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4" t="3143" r="3550" b="4957"/>
          <a:stretch/>
        </p:blipFill>
        <p:spPr bwMode="auto">
          <a:xfrm>
            <a:off x="4283968" y="4289325"/>
            <a:ext cx="3528392" cy="2485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98164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0622BDB-1BF8-B2A1-CDCA-5E318FBB924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2201" r="-1742" b="33483"/>
          <a:stretch/>
        </p:blipFill>
        <p:spPr>
          <a:xfrm>
            <a:off x="611560" y="651287"/>
            <a:ext cx="3338331" cy="23762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844D432-B8EB-0983-080A-F64A2B04DE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4008" y="651287"/>
            <a:ext cx="3452460" cy="23762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5639A7A-60B3-9514-B4BC-9A9B07D90D6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6401" r="-1800" b="27951"/>
          <a:stretch/>
        </p:blipFill>
        <p:spPr>
          <a:xfrm>
            <a:off x="251108" y="3451515"/>
            <a:ext cx="4059233" cy="29586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D9BB030-5F97-547A-3FA8-C3F334BD7A0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24801" r="-399" b="16401"/>
          <a:stretch/>
        </p:blipFill>
        <p:spPr>
          <a:xfrm>
            <a:off x="4611148" y="3429000"/>
            <a:ext cx="3788940" cy="29586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936FE344-DF09-6569-3276-68E84D2911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34273"/>
            <a:ext cx="8147248" cy="582109"/>
          </a:xfrm>
        </p:spPr>
        <p:txBody>
          <a:bodyPr>
            <a:normAutofit/>
          </a:bodyPr>
          <a:lstStyle/>
          <a:p>
            <a:pPr algn="ctr"/>
            <a:r>
              <a:rPr lang="ru-RU" b="1" cap="none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Реализация проекта: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5C789D2-1A72-06E1-7306-FA0724EB2B00}"/>
              </a:ext>
            </a:extLst>
          </p:cNvPr>
          <p:cNvSpPr txBox="1"/>
          <p:nvPr/>
        </p:nvSpPr>
        <p:spPr>
          <a:xfrm>
            <a:off x="552415" y="3020047"/>
            <a:ext cx="7664278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57150">
            <a:solidFill>
              <a:schemeClr val="accent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ru-RU" sz="2400" dirty="0"/>
              <a:t>Совместные занятия «</a:t>
            </a:r>
            <a:r>
              <a:rPr lang="ru-RU" sz="2400" dirty="0" err="1"/>
              <a:t>Родитель+ребенок+логопед</a:t>
            </a:r>
            <a:r>
              <a:rPr lang="ru-RU" sz="2400" dirty="0"/>
              <a:t>»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66F9841-43B3-28D6-0AAE-5DD655E5E2CD}"/>
              </a:ext>
            </a:extLst>
          </p:cNvPr>
          <p:cNvSpPr txBox="1"/>
          <p:nvPr/>
        </p:nvSpPr>
        <p:spPr>
          <a:xfrm>
            <a:off x="611560" y="6304382"/>
            <a:ext cx="3187091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57150">
            <a:solidFill>
              <a:schemeClr val="accent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ru-RU" sz="2400" dirty="0"/>
              <a:t>Домашняя игротека</a:t>
            </a:r>
          </a:p>
        </p:txBody>
      </p:sp>
    </p:spTree>
    <p:extLst>
      <p:ext uri="{BB962C8B-B14F-4D97-AF65-F5344CB8AC3E}">
        <p14:creationId xmlns:p14="http://schemas.microsoft.com/office/powerpoint/2010/main" val="17593369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188640"/>
            <a:ext cx="7467600" cy="79208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800" b="1" cap="none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550168" y="953750"/>
            <a:ext cx="8043664" cy="3771394"/>
          </a:xfrm>
        </p:spPr>
        <p:txBody>
          <a:bodyPr>
            <a:normAutofit/>
          </a:bodyPr>
          <a:lstStyle/>
          <a:p>
            <a:r>
              <a:rPr lang="ru-RU" dirty="0"/>
              <a:t>родители из «зрителей» и «наблюдателей» стали активными участниками и помощниками учителя-логопеда и своих детей</a:t>
            </a:r>
          </a:p>
          <a:p>
            <a:r>
              <a:rPr lang="ru-RU" dirty="0"/>
              <a:t>сформировалось желание помогать ребенку</a:t>
            </a:r>
          </a:p>
          <a:p>
            <a:r>
              <a:rPr lang="ru-RU" dirty="0"/>
              <a:t>повысилась грамотность родителей в области развивающей и коррекционной педагогики</a:t>
            </a:r>
          </a:p>
          <a:p>
            <a:r>
              <a:rPr lang="ru-RU" dirty="0"/>
              <a:t>заинтересованность в успехах своего ребенка и информированность с точки зрения вопросов его речевого развития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873464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cture background">
            <a:extLst>
              <a:ext uri="{FF2B5EF4-FFF2-40B4-BE49-F238E27FC236}">
                <a16:creationId xmlns:a16="http://schemas.microsoft.com/office/drawing/2014/main" id="{5DC0F29D-4E2D-64D7-6122-AC9F9263E430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988840"/>
            <a:ext cx="7800867" cy="46805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9E2CDA26-ECD3-F822-B282-379C79C7B192}"/>
              </a:ext>
            </a:extLst>
          </p:cNvPr>
          <p:cNvSpPr/>
          <p:nvPr/>
        </p:nvSpPr>
        <p:spPr>
          <a:xfrm>
            <a:off x="1041224" y="0"/>
            <a:ext cx="7061549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В</a:t>
            </a:r>
            <a:r>
              <a:rPr lang="ru-RU" sz="36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ыставка пособий, </a:t>
            </a:r>
          </a:p>
          <a:p>
            <a:pPr algn="ctr"/>
            <a:r>
              <a:rPr lang="ru-RU" sz="36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изготовленных родителями</a:t>
            </a:r>
          </a:p>
          <a:p>
            <a:pPr algn="ctr"/>
            <a:r>
              <a:rPr lang="ru-RU" sz="36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для развития речи детей</a:t>
            </a:r>
          </a:p>
        </p:txBody>
      </p:sp>
    </p:spTree>
    <p:extLst>
      <p:ext uri="{BB962C8B-B14F-4D97-AF65-F5344CB8AC3E}">
        <p14:creationId xmlns:p14="http://schemas.microsoft.com/office/powerpoint/2010/main" val="31445037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-99392"/>
            <a:ext cx="8003232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cap="none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«Бессмертный полк</a:t>
            </a:r>
            <a:r>
              <a:rPr lang="ru-RU" b="1" cap="none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br>
              <a:rPr lang="ru-RU" b="1" cap="none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251520" y="684274"/>
            <a:ext cx="8147248" cy="5985085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ru-RU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Тип проекта: </a:t>
            </a:r>
            <a:r>
              <a:rPr lang="ru-RU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информационно-практико-ориентированный</a:t>
            </a:r>
          </a:p>
          <a:p>
            <a:pPr marL="0" indent="0">
              <a:buNone/>
            </a:pPr>
            <a:r>
              <a:rPr lang="ru-RU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Сроки реализации проекта:       </a:t>
            </a:r>
            <a:r>
              <a:rPr lang="ru-RU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краткосрочный (24.04.2023г. – 14.05.2023г.)</a:t>
            </a:r>
          </a:p>
          <a:p>
            <a:pPr marL="0" indent="0">
              <a:buNone/>
            </a:pPr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Воспитание у детей старшего дошкольного возраста патриотизма посредством сохранения исторической памяти о героическом подвиге людей поколения Великой Отечественной войны 1941-1945 годов. </a:t>
            </a:r>
          </a:p>
          <a:p>
            <a:pPr marL="0" indent="0" algn="ctr">
              <a:buSzPct val="64000"/>
              <a:buNone/>
            </a:pPr>
            <a:r>
              <a:rPr lang="ru-RU" sz="26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Задачи:</a:t>
            </a:r>
          </a:p>
          <a:p>
            <a:pPr marL="185738" indent="-185738" algn="just">
              <a:buSzPct val="64000"/>
              <a:buFont typeface="Wingdings" panose="05000000000000000000" pitchFamily="2" charset="2"/>
              <a:buChar char="Ø"/>
            </a:pPr>
            <a:r>
              <a:rPr lang="ru-RU" sz="26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Развитие интереса к истории страны, своей семьи и биографии родственников-героев. </a:t>
            </a:r>
          </a:p>
          <a:p>
            <a:pPr marL="185738" indent="-185738" algn="just">
              <a:buSzPct val="64000"/>
              <a:buFont typeface="Wingdings" panose="05000000000000000000" pitchFamily="2" charset="2"/>
              <a:buChar char="Ø"/>
            </a:pPr>
            <a:r>
              <a:rPr lang="ru-RU" sz="26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Расширение знаний об истории возникновения и особенностях движения «Бессмертный полк».</a:t>
            </a:r>
          </a:p>
          <a:p>
            <a:pPr marL="185738" indent="-185738" algn="just">
              <a:buSzPct val="64000"/>
              <a:buFont typeface="Wingdings" panose="05000000000000000000" pitchFamily="2" charset="2"/>
              <a:buChar char="Ø"/>
            </a:pPr>
            <a:r>
              <a:rPr lang="ru-RU" sz="26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Сохранение исторической памяти о поколении Великой Отечественной войны: сбор воспитанниками информации о своих родственниках - солдатах, участниках трудового фронта и детях войны. </a:t>
            </a:r>
          </a:p>
          <a:p>
            <a:pPr marL="185738" indent="-185738" algn="just">
              <a:buSzPct val="64000"/>
              <a:buFont typeface="Wingdings" panose="05000000000000000000" pitchFamily="2" charset="2"/>
              <a:buChar char="Ø"/>
            </a:pPr>
            <a:r>
              <a:rPr lang="ru-RU" sz="26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Формирование преемственности поколений: привлечение родителей воспитанников к формированию уважения к памяти предков и гордости за их подвиги на благо Родины. </a:t>
            </a:r>
          </a:p>
          <a:p>
            <a:pPr marL="185738" indent="-185738" algn="just">
              <a:buSzPct val="64000"/>
              <a:buFont typeface="Wingdings" panose="05000000000000000000" pitchFamily="2" charset="2"/>
              <a:buChar char="Ø"/>
            </a:pPr>
            <a:r>
              <a:rPr lang="ru-RU" sz="26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Воспитание бережного отношения к семейным фотографиям и наградам старшего поколения.</a:t>
            </a:r>
          </a:p>
          <a:p>
            <a:pPr marL="185738" indent="-185738" algn="just">
              <a:buSzPct val="64000"/>
              <a:buFont typeface="Wingdings" panose="05000000000000000000" pitchFamily="2" charset="2"/>
              <a:buChar char="Ø"/>
            </a:pPr>
            <a:r>
              <a:rPr lang="ru-RU" sz="26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Приобщение к традициям страны чтить память победителей </a:t>
            </a:r>
            <a:r>
              <a:rPr lang="ru-RU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Великой Отечественной войне:</a:t>
            </a:r>
            <a:r>
              <a:rPr lang="ru-RU" sz="26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ежегодно участвовать в акциях и шествиях «Бессмертный полк».</a:t>
            </a:r>
          </a:p>
          <a:p>
            <a:pPr marL="185738" indent="-185738" algn="just">
              <a:buSzPct val="64000"/>
              <a:buFont typeface="Wingdings" panose="05000000000000000000" pitchFamily="2" charset="2"/>
              <a:buChar char="Ø"/>
            </a:pPr>
            <a:r>
              <a:rPr lang="ru-RU" sz="26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Формирование нравственно-патриотических качеств: храбрость, мужество, стремление защищать свою Родину.</a:t>
            </a:r>
          </a:p>
          <a:p>
            <a:pPr marL="185738" indent="-185738" algn="just">
              <a:buSzPct val="64000"/>
              <a:buFont typeface="Wingdings" panose="05000000000000000000" pitchFamily="2" charset="2"/>
              <a:buChar char="Ø"/>
            </a:pPr>
            <a:r>
              <a:rPr lang="ru-RU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познавательной активности. </a:t>
            </a:r>
          </a:p>
          <a:p>
            <a:pPr marL="185738" indent="-185738" algn="just">
              <a:buSzPct val="64000"/>
              <a:buFont typeface="Wingdings" panose="05000000000000000000" pitchFamily="2" charset="2"/>
              <a:buChar char="Ø"/>
            </a:pPr>
            <a:r>
              <a:rPr lang="ru-RU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коммуникативных навыков и умений: обогащение словарного запаса, умения составлять рассказ и выступать с ним перед аудиторией.</a:t>
            </a:r>
          </a:p>
          <a:p>
            <a:pPr marL="0" indent="0">
              <a:buNone/>
            </a:pPr>
            <a:endParaRPr lang="ru-RU" b="1" dirty="0"/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701D8A2-2E83-0A9B-F147-9C7B893DE730}"/>
              </a:ext>
            </a:extLst>
          </p:cNvPr>
          <p:cNvPicPr/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532715" y="4472153"/>
            <a:ext cx="2579237" cy="238584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1104197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269</TotalTime>
  <Words>1266</Words>
  <Application>Microsoft Office PowerPoint</Application>
  <PresentationFormat>Экран (4:3)</PresentationFormat>
  <Paragraphs>98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4" baseType="lpstr">
      <vt:lpstr>Arial</vt:lpstr>
      <vt:lpstr>Calibri</vt:lpstr>
      <vt:lpstr>Century Schoolbook</vt:lpstr>
      <vt:lpstr>Times New Roman</vt:lpstr>
      <vt:lpstr>Wingdings</vt:lpstr>
      <vt:lpstr>Wingdings 2</vt:lpstr>
      <vt:lpstr>Эркер</vt:lpstr>
      <vt:lpstr>Планирование и организация совместных детско-родительских проектов как важного компонента успешной реализации ФОП ДО и профессионального развития педагога</vt:lpstr>
      <vt:lpstr>Презентация PowerPoint</vt:lpstr>
      <vt:lpstr>«Мама – первый логопед» </vt:lpstr>
      <vt:lpstr>Презентация PowerPoint</vt:lpstr>
      <vt:lpstr>Реализация проекта:</vt:lpstr>
      <vt:lpstr>Реализация проекта:</vt:lpstr>
      <vt:lpstr>Результат</vt:lpstr>
      <vt:lpstr>Презентация PowerPoint</vt:lpstr>
      <vt:lpstr>«Бессмертный полк» </vt:lpstr>
      <vt:lpstr>Презентация PowerPoint</vt:lpstr>
      <vt:lpstr>Презентация PowerPoint</vt:lpstr>
      <vt:lpstr>Результат  проекта</vt:lpstr>
      <vt:lpstr>«Важная профессия»  </vt:lpstr>
      <vt:lpstr>Презентация PowerPoint</vt:lpstr>
      <vt:lpstr>Презентация PowerPoint</vt:lpstr>
      <vt:lpstr>Результат</vt:lpstr>
      <vt:lpstr>Результат проекта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Оказание методической поддержки родителям детей, не посещающим дошкольное учреждение, по вопросам подготовки ребенка к условиям ДОУ</dc:title>
  <dc:creator>ПК-94</dc:creator>
  <cp:lastModifiedBy>ПК 94</cp:lastModifiedBy>
  <cp:revision>21</cp:revision>
  <dcterms:created xsi:type="dcterms:W3CDTF">2022-12-14T04:52:25Z</dcterms:created>
  <dcterms:modified xsi:type="dcterms:W3CDTF">2024-09-16T07:00:41Z</dcterms:modified>
</cp:coreProperties>
</file>