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7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6948B-5F2F-4652-8EAB-C87F7E0DE16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C9F3D-C3BB-4E79-AAD5-999C73E8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3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C9F3D-C3BB-4E79-AAD5-999C73E86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6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0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8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0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5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8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2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9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43F1-B5F5-49DB-B33C-7395F9CD692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D874F-7D11-4EEE-A597-06E3568947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1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0973" cy="68523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932" y="248907"/>
            <a:ext cx="9144000" cy="69278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Comic Sans MS" panose="030F0702030302020204" pitchFamily="66" charset="0"/>
              </a:rPr>
              <a:t>Муниципальное общеобразовательное автономное учреждение «Средняя общеобразовательная школа № 24 г. Орска» дошкольные группы</a:t>
            </a:r>
            <a:endParaRPr lang="ru-RU" sz="18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558" y="1774209"/>
            <a:ext cx="10890914" cy="4326340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«Обогащение словарного запаса детей дошкольного возраста средствами художественной литературы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</a:t>
            </a:r>
          </a:p>
          <a:p>
            <a:endParaRPr lang="ru-RU" sz="3600" b="1" dirty="0">
              <a:latin typeface="Comic Sans MS" panose="030F0702030302020204" pitchFamily="66" charset="0"/>
            </a:endParaRPr>
          </a:p>
          <a:p>
            <a:pPr algn="r"/>
            <a:endParaRPr lang="ru-RU" sz="2000" b="1" dirty="0" smtClean="0">
              <a:latin typeface="Comic Sans MS" panose="030F0702030302020204" pitchFamily="66" charset="0"/>
            </a:endParaRPr>
          </a:p>
          <a:p>
            <a:pPr algn="r"/>
            <a:r>
              <a:rPr lang="ru-RU" sz="2000" b="1" dirty="0" smtClean="0">
                <a:latin typeface="Comic Sans MS" panose="030F0702030302020204" pitchFamily="66" charset="0"/>
              </a:rPr>
              <a:t>Подготовила воспитатель </a:t>
            </a:r>
          </a:p>
          <a:p>
            <a:pPr algn="r"/>
            <a:r>
              <a:rPr lang="ru-RU" sz="2000" b="1" dirty="0" smtClean="0">
                <a:latin typeface="Comic Sans MS" panose="030F0702030302020204" pitchFamily="66" charset="0"/>
              </a:rPr>
              <a:t>МОАУ «СОШ № 24 г. Орска»</a:t>
            </a:r>
          </a:p>
          <a:p>
            <a:pPr algn="r"/>
            <a:r>
              <a:rPr lang="ru-RU" sz="2000" b="1" dirty="0" smtClean="0">
                <a:latin typeface="Comic Sans MS" panose="030F0702030302020204" pitchFamily="66" charset="0"/>
              </a:rPr>
              <a:t> Бутакова А.Г.</a:t>
            </a:r>
            <a:endParaRPr lang="ru-RU" sz="2000" dirty="0">
              <a:latin typeface="Comic Sans MS" panose="030F0702030302020204" pitchFamily="66" charset="0"/>
            </a:endParaRPr>
          </a:p>
          <a:p>
            <a:endParaRPr lang="ru-RU" sz="3600" dirty="0" smtClean="0">
              <a:latin typeface="Comic Sans MS" panose="030F0702030302020204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47949" cy="61448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Дидактическая игра «Разложи сказку последовательно»</a:t>
            </a:r>
            <a:b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Цель: Обучение детей пересказу.</a:t>
            </a:r>
            <a:br>
              <a:rPr lang="ru-RU" sz="3200" dirty="0"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791" y="283375"/>
            <a:ext cx="3261815" cy="657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Сказка в картинках «У страха глаза велики»</a:t>
            </a:r>
            <a:b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200" dirty="0">
                <a:latin typeface="Comic Sans MS" panose="030F0702030302020204" pitchFamily="66" charset="0"/>
              </a:rPr>
              <a:t>Цель: Обучение детей пересказу.</a:t>
            </a:r>
            <a:br>
              <a:rPr lang="ru-RU" sz="3200" dirty="0">
                <a:latin typeface="Comic Sans MS" panose="030F0702030302020204" pitchFamily="66" charset="0"/>
              </a:rPr>
            </a:b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390" y="1214651"/>
            <a:ext cx="6565807" cy="541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2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Дидактическая игра «Расскажи сказку по таблице»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>Цель: обучение детей пересказу с опорой на картинку.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34" y="1841068"/>
            <a:ext cx="5646332" cy="50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1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3" y="177422"/>
            <a:ext cx="11627893" cy="59995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Comic Sans MS" panose="030F0702030302020204" pitchFamily="66" charset="0"/>
              </a:rPr>
              <a:t>Овладение </a:t>
            </a:r>
            <a:r>
              <a:rPr lang="ru-RU" sz="3200" dirty="0">
                <a:latin typeface="Comic Sans MS" panose="030F0702030302020204" pitchFamily="66" charset="0"/>
              </a:rPr>
              <a:t>словарем является важным условием умственного развития, поскольку содержание исторического опыта, присваиваемого ребенком в онтогенезе, обобщено и отражено в речевой форме и прежде всего в значениях слов.</a:t>
            </a:r>
          </a:p>
          <a:p>
            <a:pPr marL="0" indent="0" algn="ctr">
              <a:buNone/>
            </a:pPr>
            <a:r>
              <a:rPr lang="ru-RU" sz="3200" dirty="0">
                <a:latin typeface="Comic Sans MS" panose="030F0702030302020204" pitchFamily="66" charset="0"/>
              </a:rPr>
              <a:t>Таким образом, для обеспечения успешного развития речи дошкольников и активизации их словаря посредством художественной литературы, педагог должен грамотно и последовательно строить педагогический процесс на основе организации специальной развивающей среды.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4709"/>
            <a:ext cx="10515600" cy="3802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12" y="323557"/>
            <a:ext cx="12023188" cy="58534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ru-RU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Comic Sans MS" panose="030F0702030302020204" pitchFamily="66" charset="0"/>
              </a:rPr>
              <a:t>«</a:t>
            </a:r>
            <a:r>
              <a:rPr lang="ru-RU" sz="4400" b="1" dirty="0" smtClean="0">
                <a:latin typeface="Comic Sans MS" panose="030F0702030302020204" pitchFamily="66" charset="0"/>
              </a:rPr>
              <a:t>Чтение книг – тропинка, по которой умелый, умный, думающий воспитатель находит путь к сердцу ребенка».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Comic Sans MS" panose="030F0702030302020204" pitchFamily="66" charset="0"/>
              </a:rPr>
              <a:t>В. А. Сухомлинский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365125"/>
            <a:ext cx="11039901" cy="6294982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Актуальность</a:t>
            </a:r>
            <a:r>
              <a:rPr lang="ru-RU" sz="3100" dirty="0" smtClean="0">
                <a:latin typeface="Comic Sans MS" panose="030F0702030302020204" pitchFamily="66" charset="0"/>
              </a:rPr>
              <a:t/>
            </a:r>
            <a:br>
              <a:rPr lang="ru-RU" sz="3100" dirty="0" smtClean="0">
                <a:latin typeface="Comic Sans MS" panose="030F0702030302020204" pitchFamily="66" charset="0"/>
              </a:rPr>
            </a:br>
            <a:r>
              <a:rPr lang="ru-RU" sz="3100" dirty="0">
                <a:latin typeface="Comic Sans MS" panose="030F0702030302020204" pitchFamily="66" charset="0"/>
              </a:rPr>
              <a:t>	</a:t>
            </a:r>
            <a:r>
              <a:rPr lang="ru-RU" sz="3100" dirty="0" smtClean="0">
                <a:latin typeface="Comic Sans MS" panose="030F0702030302020204" pitchFamily="66" charset="0"/>
              </a:rPr>
              <a:t>Богатый </a:t>
            </a:r>
            <a:r>
              <a:rPr lang="ru-RU" sz="3100" dirty="0">
                <a:latin typeface="Comic Sans MS" panose="030F0702030302020204" pitchFamily="66" charset="0"/>
              </a:rPr>
              <a:t>и хорошо развитый словарный запас служит средством полноценного общения и развития личности, а богатый словарный запас ребенка - это признак высокоразвитой </a:t>
            </a:r>
            <a:r>
              <a:rPr lang="ru-RU" sz="3100" dirty="0" smtClean="0">
                <a:latin typeface="Comic Sans MS" panose="030F0702030302020204" pitchFamily="66" charset="0"/>
              </a:rPr>
              <a:t>речи.</a:t>
            </a:r>
            <a:br>
              <a:rPr lang="ru-RU" sz="3100" dirty="0" smtClean="0">
                <a:latin typeface="Comic Sans MS" panose="030F0702030302020204" pitchFamily="66" charset="0"/>
              </a:rPr>
            </a:br>
            <a:r>
              <a:rPr lang="ru-RU" sz="3100" dirty="0">
                <a:latin typeface="Comic Sans MS" panose="030F0702030302020204" pitchFamily="66" charset="0"/>
              </a:rPr>
              <a:t>	</a:t>
            </a:r>
            <a:r>
              <a:rPr lang="ru-RU" sz="3100" dirty="0" smtClean="0">
                <a:latin typeface="Comic Sans MS" panose="030F0702030302020204" pitchFamily="66" charset="0"/>
              </a:rPr>
              <a:t>Развитие </a:t>
            </a:r>
            <a:r>
              <a:rPr lang="ru-RU" sz="3100" dirty="0">
                <a:latin typeface="Comic Sans MS" panose="030F0702030302020204" pitchFamily="66" charset="0"/>
              </a:rPr>
              <a:t>речи, в том числе и активизации словаря, посредством художественной литературы, направленного на увеличение количества используемых в речи слов, содержание которых точно понимается ребенком,  особенно важно сегодня,  так как  растет значимость не только  правильного, но и убедительного слова, ведь зачастую именно недостаточное овладение речью является объективной причиной, которая не дает им возможности свободно соучаствовать в жизни общества.   </a:t>
            </a:r>
            <a:br>
              <a:rPr lang="ru-RU" sz="3100" dirty="0">
                <a:latin typeface="Comic Sans MS" panose="030F0702030302020204" pitchFamily="66" charset="0"/>
              </a:rPr>
            </a:br>
            <a:endParaRPr lang="ru-RU" sz="3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Основные этапы обогащения словарного запаса:</a:t>
            </a:r>
            <a:br>
              <a:rPr lang="ru-RU" sz="31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460310"/>
            <a:ext cx="11750722" cy="4716653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Comic Sans MS" panose="030F0702030302020204" pitchFamily="66" charset="0"/>
              </a:rPr>
              <a:t>I этап</a:t>
            </a:r>
            <a:r>
              <a:rPr lang="ru-RU" sz="3200" dirty="0" smtClean="0">
                <a:latin typeface="Comic Sans MS" panose="030F0702030302020204" pitchFamily="66" charset="0"/>
              </a:rPr>
              <a:t> -  это этап непосредственного обогащения словаря. </a:t>
            </a:r>
          </a:p>
          <a:p>
            <a:pPr algn="just"/>
            <a:r>
              <a:rPr lang="ru-RU" sz="3200" b="1" dirty="0">
                <a:latin typeface="Comic Sans MS" panose="030F0702030302020204" pitchFamily="66" charset="0"/>
              </a:rPr>
              <a:t>II этап</a:t>
            </a:r>
            <a:r>
              <a:rPr lang="ru-RU" sz="3200" dirty="0">
                <a:latin typeface="Comic Sans MS" panose="030F0702030302020204" pitchFamily="66" charset="0"/>
              </a:rPr>
              <a:t> - это этап закрепления и уточнения словарного запаса в процессе проведения работы по углублению знаний, как о предметах, так  и явлениях окружающего мира</a:t>
            </a:r>
            <a:r>
              <a:rPr lang="ru-RU" sz="32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3200" b="1" dirty="0">
                <a:latin typeface="Comic Sans MS" panose="030F0702030302020204" pitchFamily="66" charset="0"/>
              </a:rPr>
              <a:t>III этап </a:t>
            </a:r>
            <a:r>
              <a:rPr lang="ru-RU" sz="3200" dirty="0">
                <a:latin typeface="Comic Sans MS" panose="030F0702030302020204" pitchFamily="66" charset="0"/>
              </a:rPr>
              <a:t>-  это этап непосредственной работы по активизации словаря и работа над смысловой стороной слова. 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3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436098"/>
            <a:ext cx="11563643" cy="5740865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sz="3900" dirty="0">
                <a:latin typeface="Comic Sans MS" panose="030F0702030302020204" pitchFamily="66" charset="0"/>
              </a:rPr>
              <a:t>Проведение работы по обогащению словарного запаса у дошкольников возможно на основе применения таких жанров, как: песенки, потешки, проза, поэзия, сказка, литературная сказка, прибаутки, небылицы, былины.  </a:t>
            </a:r>
            <a:endParaRPr lang="ru-RU" sz="3900" dirty="0" smtClean="0">
              <a:latin typeface="Comic Sans MS" panose="030F0702030302020204" pitchFamily="66" charset="0"/>
            </a:endParaRPr>
          </a:p>
          <a:p>
            <a:pPr marL="0" indent="457200" algn="just">
              <a:buNone/>
            </a:pPr>
            <a:r>
              <a:rPr lang="ru-RU" sz="3900" dirty="0">
                <a:latin typeface="Comic Sans MS" panose="030F0702030302020204" pitchFamily="66" charset="0"/>
              </a:rPr>
              <a:t>При проведении работы по приобщению детей дошкольного возраста к художественной литературе, необходимо не только  развивать у них  интерес к книгам, но и формировать потребность в регулярном </a:t>
            </a:r>
            <a:r>
              <a:rPr lang="ru-RU" sz="3900" dirty="0" smtClean="0">
                <a:latin typeface="Comic Sans MS" panose="030F0702030302020204" pitchFamily="66" charset="0"/>
              </a:rPr>
              <a:t>чтении.</a:t>
            </a:r>
            <a:endParaRPr lang="ru-RU" sz="39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0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Необходимые условия для обогащения словарного запаса дошкольников средствами художественной литературы: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1690688"/>
            <a:ext cx="11941791" cy="51673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1</a:t>
            </a:r>
            <a:r>
              <a:rPr lang="ru-RU" sz="3800" b="1" dirty="0"/>
              <a:t>.  Наличие или создание на занятиях  при проведении работы по обогащению словарного запаса особой атмосферы постоянного вни­мания, любви, уважения детей к сло­вам педагога  и своих товарищей</a:t>
            </a:r>
            <a:r>
              <a:rPr lang="ru-RU" sz="3800" b="1" dirty="0" smtClean="0"/>
              <a:t>.</a:t>
            </a:r>
          </a:p>
          <a:p>
            <a:pPr marL="0" indent="0">
              <a:buNone/>
            </a:pPr>
            <a:r>
              <a:rPr lang="ru-RU" sz="3800" b="1" dirty="0"/>
              <a:t>2.  Восприятие педагогом  каждого ребенка  как субъекта, а не объекта учебной </a:t>
            </a:r>
            <a:r>
              <a:rPr lang="ru-RU" sz="3800" b="1" dirty="0" smtClean="0"/>
              <a:t>деятельности.</a:t>
            </a:r>
            <a:endParaRPr lang="ru-RU" sz="3800" b="1" dirty="0"/>
          </a:p>
          <a:p>
            <a:pPr marL="0" indent="0">
              <a:buNone/>
            </a:pPr>
            <a:r>
              <a:rPr lang="ru-RU" sz="3800" b="1" dirty="0"/>
              <a:t>3. Для того чтобы словарный запас детей активизировался, педагог дол­жен преодолеть молчание детей, по­стараться создать «тёплый климат» на занятии, стимулирующий детей к говорению.</a:t>
            </a:r>
          </a:p>
          <a:p>
            <a:pPr marL="0" indent="0">
              <a:buNone/>
            </a:pPr>
            <a:r>
              <a:rPr lang="ru-RU" sz="3800" b="1" dirty="0"/>
              <a:t>4.  Приучение детей при проведении работы по обогащению словарного запаса к формулиро­ванию развёрнутых устных ответов на поставленные педагогом вопросы.</a:t>
            </a:r>
          </a:p>
          <a:p>
            <a:pPr marL="0" indent="0">
              <a:buNone/>
            </a:pPr>
            <a:r>
              <a:rPr lang="ru-RU" sz="3800" b="1" dirty="0"/>
              <a:t>5. Использование   на занятиях известных форм активизации словаря детей дошкольного возраста,  к </a:t>
            </a:r>
            <a:r>
              <a:rPr lang="ru-RU" sz="3800" b="1" smtClean="0"/>
              <a:t>которым,относятся</a:t>
            </a:r>
            <a:r>
              <a:rPr lang="ru-RU" sz="3800" b="1" dirty="0"/>
              <a:t>:</a:t>
            </a:r>
          </a:p>
          <a:p>
            <a:r>
              <a:rPr lang="ru-RU" sz="3800" dirty="0"/>
              <a:t>а)  составление словосочетания с нужным словом;</a:t>
            </a:r>
          </a:p>
          <a:p>
            <a:r>
              <a:rPr lang="ru-RU" sz="3800" dirty="0"/>
              <a:t>б)  составление предложений с за­данными </a:t>
            </a:r>
            <a:r>
              <a:rPr lang="ru-RU" sz="3800" dirty="0" smtClean="0"/>
              <a:t>словами;</a:t>
            </a:r>
          </a:p>
          <a:p>
            <a:r>
              <a:rPr lang="ru-RU" sz="3800" dirty="0"/>
              <a:t>в)  близкий к тексту пересказ с использованием важнейшей лексики оригинала.  </a:t>
            </a:r>
          </a:p>
          <a:p>
            <a:r>
              <a:rPr lang="ru-RU" sz="3800" dirty="0"/>
              <a:t>г) рассказы по наблюдениям с ис­пользованием опор­ных слов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r>
              <a:rPr lang="ru-RU" sz="3800" b="1" dirty="0"/>
              <a:t>6.    Организация  педагогом работы над словами, вводимыми в словарь </a:t>
            </a:r>
            <a:r>
              <a:rPr lang="ru-RU" sz="3800" b="1" dirty="0" smtClean="0"/>
              <a:t>дошкольника.</a:t>
            </a:r>
            <a:endParaRPr lang="ru-RU" sz="3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2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092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Дидактические игры на развитие словарного запаса у дошкольников средствами художественной литературы: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97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Игра – сказка «Жили – были»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39253"/>
            <a:ext cx="10515600" cy="217357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Цель: Обучение детей пересказу.</a:t>
            </a:r>
          </a:p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Задачи: Учить правильно отражать в речи воспринятое, рассказывать последовательно, с достаточной полнотой и законченностью, не отвлекавшись от темы, рассказывать не торопясь.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948" y="3230940"/>
            <a:ext cx="3254433" cy="303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29" y="4903773"/>
            <a:ext cx="5395788" cy="201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91" y="2702904"/>
            <a:ext cx="3890709" cy="248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302" y="433363"/>
            <a:ext cx="4540240" cy="51076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Игра «Расскажи сказку»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Comic Sans MS" panose="030F0702030302020204" pitchFamily="66" charset="0"/>
              </a:rPr>
              <a:t>Цель: Обучение </a:t>
            </a:r>
            <a:r>
              <a:rPr lang="ru-RU" sz="3200" dirty="0">
                <a:latin typeface="Comic Sans MS" panose="030F0702030302020204" pitchFamily="66" charset="0"/>
              </a:rPr>
              <a:t>детей пересказу.</a:t>
            </a:r>
            <a:br>
              <a:rPr lang="ru-RU" sz="3200" dirty="0">
                <a:latin typeface="Comic Sans MS" panose="030F0702030302020204" pitchFamily="66" charset="0"/>
              </a:rPr>
            </a:br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844" y="576162"/>
            <a:ext cx="5975360" cy="570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8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441</Words>
  <Application>Microsoft Office PowerPoint</Application>
  <PresentationFormat>Широкоэкранный</PresentationFormat>
  <Paragraphs>44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Тема Office</vt:lpstr>
      <vt:lpstr>Муниципальное общеобразовательное автономное учреждение «Средняя общеобразовательная школа № 24 г. Орска» дошкольные группы</vt:lpstr>
      <vt:lpstr>Презентация PowerPoint</vt:lpstr>
      <vt:lpstr> Актуальность  Богатый и хорошо развитый словарный запас служит средством полноценного общения и развития личности, а богатый словарный запас ребенка - это признак высокоразвитой речи.  Развитие речи, в том числе и активизации словаря, посредством художественной литературы, направленного на увеличение количества используемых в речи слов, содержание которых точно понимается ребенком,  особенно важно сегодня,  так как  растет значимость не только  правильного, но и убедительного слова, ведь зачастую именно недостаточное овладение речью является объективной причиной, которая не дает им возможности свободно соучаствовать в жизни общества.    </vt:lpstr>
      <vt:lpstr>Основные этапы обогащения словарного запаса: </vt:lpstr>
      <vt:lpstr>Презентация PowerPoint</vt:lpstr>
      <vt:lpstr>Необходимые условия для обогащения словарного запаса дошкольников средствами художественной литературы:</vt:lpstr>
      <vt:lpstr>Дидактические игры на развитие словарного запаса у дошкольников средствами художественной литературы:  </vt:lpstr>
      <vt:lpstr>Игра – сказка «Жили – были»</vt:lpstr>
      <vt:lpstr>Игра «Расскажи сказку»  Цель: Обучение детей пересказу. </vt:lpstr>
      <vt:lpstr>Дидактическая игра «Разложи сказку последовательно» Цель: Обучение детей пересказу.   </vt:lpstr>
      <vt:lpstr>Сказка в картинках «У страха глаза велики» Цель: Обучение детей пересказу. </vt:lpstr>
      <vt:lpstr>Дидактическая игра «Расскажи сказку по таблице» Цель: обучение детей пересказу с опорой на картинку.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 24 г. Орска» дошкольные группы</dc:title>
  <dc:creator>Пользователь Windows</dc:creator>
  <cp:lastModifiedBy>Пользователь Windows</cp:lastModifiedBy>
  <cp:revision>17</cp:revision>
  <dcterms:created xsi:type="dcterms:W3CDTF">2022-02-14T10:22:43Z</dcterms:created>
  <dcterms:modified xsi:type="dcterms:W3CDTF">2022-02-15T11:13:38Z</dcterms:modified>
</cp:coreProperties>
</file>