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7" r:id="rId5"/>
    <p:sldId id="266" r:id="rId6"/>
    <p:sldId id="263" r:id="rId7"/>
    <p:sldId id="262" r:id="rId8"/>
    <p:sldId id="261" r:id="rId9"/>
    <p:sldId id="270" r:id="rId10"/>
    <p:sldId id="269" r:id="rId11"/>
    <p:sldId id="271" r:id="rId12"/>
    <p:sldId id="268" r:id="rId13"/>
    <p:sldId id="260" r:id="rId14"/>
    <p:sldId id="25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3484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577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D97-64C0-485D-9477-9688137E966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E57-64D7-4E48-9994-59480EC81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D97-64C0-485D-9477-9688137E966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E57-64D7-4E48-9994-59480EC81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D97-64C0-485D-9477-9688137E966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E57-64D7-4E48-9994-59480EC81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D97-64C0-485D-9477-9688137E966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E57-64D7-4E48-9994-59480EC81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D97-64C0-485D-9477-9688137E966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E57-64D7-4E48-9994-59480EC81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D97-64C0-485D-9477-9688137E966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E57-64D7-4E48-9994-59480EC81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D97-64C0-485D-9477-9688137E966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E57-64D7-4E48-9994-59480EC81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D97-64C0-485D-9477-9688137E966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E57-64D7-4E48-9994-59480EC81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D97-64C0-485D-9477-9688137E966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E57-64D7-4E48-9994-59480EC81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D97-64C0-485D-9477-9688137E966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E57-64D7-4E48-9994-59480EC81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D97-64C0-485D-9477-9688137E966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E57-64D7-4E48-9994-59480EC81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17D97-64C0-485D-9477-9688137E966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AE57-64D7-4E48-9994-59480EC811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F:\vector-illustration-of-kids-showing-open-book_29937-2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572428" cy="6000792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000100" y="1714488"/>
            <a:ext cx="7215238" cy="342902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48441"/>
                </a:solidFill>
                <a:cs typeface="Aharoni" pitchFamily="2" charset="-79"/>
              </a:rPr>
              <a:t/>
            </a:r>
            <a:br>
              <a:rPr lang="ru-RU" sz="4000" b="1" dirty="0" smtClean="0">
                <a:solidFill>
                  <a:srgbClr val="348441"/>
                </a:solidFill>
                <a:cs typeface="Aharoni" pitchFamily="2" charset="-79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У ДЕТСКИХ КНИЖЕК ЮБИЛЕЙ!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КНИГИ ЮБИЛЯРЫ</a:t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2021 года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21442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Ганган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 Елена Владимировна, 6 лет,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Голенкова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 Юлия Викторовна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МДОАУ «Детский сад № 65 г. Орска»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г. Орск, Оренбургская область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07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428604"/>
            <a:ext cx="3971924" cy="57864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>
                <a:solidFill>
                  <a:srgbClr val="FF0000"/>
                </a:solidFill>
              </a:rPr>
              <a:t>95 лет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920000"/>
                </a:solidFill>
              </a:rPr>
              <a:t>Веселое </a:t>
            </a:r>
            <a:r>
              <a:rPr lang="ru-RU" sz="2000" b="1" dirty="0">
                <a:solidFill>
                  <a:srgbClr val="920000"/>
                </a:solidFill>
              </a:rPr>
              <a:t>стихотворение, подарившее миру множество крылатых фраз. У автора весь день разрывается телефон. Это звонят звери и просят выполнить разные просьбы. Слону нужен шоколад, крокодилам — калоши, свинье – соловей, мартышкам – книжки. И так весь день нет покоя и отдыха…</a:t>
            </a:r>
          </a:p>
        </p:txBody>
      </p:sp>
      <p:pic>
        <p:nvPicPr>
          <p:cNvPr id="30722" name="Picture 2" descr="https://for-kidsandmum.ru/images/1021513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71646"/>
            <a:ext cx="3714776" cy="4914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" y="0"/>
            <a:ext cx="91307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62261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85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920000"/>
                </a:solidFill>
              </a:rPr>
              <a:t>Потрясающая </a:t>
            </a:r>
            <a:r>
              <a:rPr lang="ru-RU" sz="2000" b="1" dirty="0">
                <a:solidFill>
                  <a:srgbClr val="920000"/>
                </a:solidFill>
              </a:rPr>
              <a:t>сказка </a:t>
            </a:r>
            <a:r>
              <a:rPr lang="ru-RU" sz="2000" b="1" dirty="0" smtClean="0">
                <a:solidFill>
                  <a:srgbClr val="920000"/>
                </a:solidFill>
              </a:rPr>
              <a:t>об </a:t>
            </a:r>
            <a:r>
              <a:rPr lang="ru-RU" sz="2000" b="1" dirty="0">
                <a:solidFill>
                  <a:srgbClr val="920000"/>
                </a:solidFill>
              </a:rPr>
              <a:t>веселых и опасных приключениях необычного мальчика из полена учит детей ценить и беречь своих друзей, помогать слабым и беззащитным, быть честным и добрым. Буратино был совершенно особенным мальчуганом. Столяр Джузеппе вытесал его из деревяшки и совсем не ожидал, что его творение оживет. Буратино оказался очень смышленым, но ужасно непоседливым и любопытным мальчишкой. И поэтому стал попадать в самые разнообразные приключения.</a:t>
            </a:r>
          </a:p>
        </p:txBody>
      </p:sp>
      <p:pic>
        <p:nvPicPr>
          <p:cNvPr id="32772" name="Picture 4" descr="https://cdn1.ozone.ru/multimedia/10142116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3482603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" y="0"/>
            <a:ext cx="91307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45116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55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920000"/>
                </a:solidFill>
              </a:rPr>
              <a:t>Сказка </a:t>
            </a:r>
            <a:r>
              <a:rPr lang="ru-RU" sz="2000" b="1" dirty="0">
                <a:solidFill>
                  <a:srgbClr val="920000"/>
                </a:solidFill>
              </a:rPr>
              <a:t>про крокодила Гену, работавшего в зоопарке крокодилом и необычного зверька с большими ушами Чебурашку. Гена, Чебурашка и девочка Галя решили построить дом Дружбы.</a:t>
            </a:r>
          </a:p>
        </p:txBody>
      </p:sp>
      <p:pic>
        <p:nvPicPr>
          <p:cNvPr id="31746" name="Picture 2" descr="https://cdn1.ozone.ru/s3/multimedia-0/60111523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642918"/>
            <a:ext cx="370487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" y="0"/>
            <a:ext cx="91307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29090" cy="615475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165 лет</a:t>
            </a:r>
            <a:r>
              <a:rPr lang="ru-RU" sz="1600" b="1" dirty="0">
                <a:solidFill>
                  <a:srgbClr val="920000"/>
                </a:solidFill>
              </a:rPr>
              <a:t/>
            </a:r>
            <a:br>
              <a:rPr lang="ru-RU" sz="1600" b="1" dirty="0">
                <a:solidFill>
                  <a:srgbClr val="920000"/>
                </a:solidFill>
              </a:rPr>
            </a:br>
            <a:r>
              <a:rPr lang="ru-RU" sz="1600" b="1" dirty="0" smtClean="0">
                <a:solidFill>
                  <a:srgbClr val="920000"/>
                </a:solidFill>
              </a:rPr>
              <a:t/>
            </a:r>
            <a:br>
              <a:rPr lang="ru-RU" sz="1600" b="1" dirty="0" smtClean="0">
                <a:solidFill>
                  <a:srgbClr val="920000"/>
                </a:solidFill>
              </a:rPr>
            </a:br>
            <a:r>
              <a:rPr lang="ru-RU" sz="1600" b="1" dirty="0" smtClean="0">
                <a:solidFill>
                  <a:srgbClr val="920000"/>
                </a:solidFill>
              </a:rPr>
              <a:t/>
            </a:r>
            <a:br>
              <a:rPr lang="ru-RU" sz="1600" b="1" dirty="0" smtClean="0">
                <a:solidFill>
                  <a:srgbClr val="920000"/>
                </a:solidFill>
              </a:rPr>
            </a:br>
            <a:r>
              <a:rPr lang="ru-RU" sz="1600" b="1" dirty="0" smtClean="0">
                <a:solidFill>
                  <a:srgbClr val="920000"/>
                </a:solidFill>
              </a:rPr>
              <a:t>Сказка </a:t>
            </a:r>
            <a:r>
              <a:rPr lang="ru-RU" sz="1600" b="1" dirty="0">
                <a:solidFill>
                  <a:srgbClr val="920000"/>
                </a:solidFill>
              </a:rPr>
              <a:t>«Конёк-Горбунок» учит детей тому, что с настоящими друзьями можно горы свернуть. Нужно с пониманием воспринимать ошибки друга, помогать ему в их исправлении, не сердиться и поддерживать в трудную минуту. Главному герою повествования удалось пройти через массу различных испытаний со своим верным Коньком-Горбунком. И в конечном результате достичь того, о чём Иван, которого все воспринимали </a:t>
            </a:r>
            <a:r>
              <a:rPr lang="ru-RU" sz="1600" b="1" dirty="0" err="1">
                <a:solidFill>
                  <a:srgbClr val="920000"/>
                </a:solidFill>
              </a:rPr>
              <a:t>дурачком</a:t>
            </a:r>
            <a:r>
              <a:rPr lang="ru-RU" sz="1600" b="1" dirty="0">
                <a:solidFill>
                  <a:srgbClr val="920000"/>
                </a:solidFill>
              </a:rPr>
              <a:t>, в начале истории даже мечтать не мог: жениться на первой красавице и стать царём. А образ Конька-Горбунка, который мал ростом, имеет два горба и большие уши, показывает детям, что не важно, какой внешний вид у друзей. Главное, что представляют они собой изнутри.</a:t>
            </a:r>
          </a:p>
        </p:txBody>
      </p:sp>
      <p:pic>
        <p:nvPicPr>
          <p:cNvPr id="7170" name="Picture 2" descr="https://media.b-stock.ru/gallery/327087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5"/>
            <a:ext cx="3694518" cy="4968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" y="0"/>
            <a:ext cx="91307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642919"/>
            <a:ext cx="33575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920000"/>
                </a:solidFill>
              </a:rPr>
              <a:t>Читайте, девчонки! Читайте, мальчишки! Плохому не учат любимые книжки!</a:t>
            </a:r>
          </a:p>
        </p:txBody>
      </p:sp>
      <p:pic>
        <p:nvPicPr>
          <p:cNvPr id="8194" name="Picture 2" descr="https://megaboo.ru/upload/000/u1/2/3/skazka-doktor-kornei-ivanovich-chukovskii-picture-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1887364"/>
            <a:ext cx="3571900" cy="2970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" y="0"/>
            <a:ext cx="91307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115328" cy="3286148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FF0000"/>
                </a:solidFill>
              </a:rPr>
              <a:t>  СПАСИБО ЗА ВНИМАНИЕ!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920000"/>
                </a:solidFill>
              </a:rPr>
              <a:t>Используемые ресурсы: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920000"/>
                </a:solidFill>
              </a:rPr>
              <a:t>h</a:t>
            </a:r>
            <a:r>
              <a:rPr lang="en-US" sz="1600" b="1" dirty="0" smtClean="0">
                <a:solidFill>
                  <a:srgbClr val="920000"/>
                </a:solidFill>
              </a:rPr>
              <a:t>ttps://deti123.ru/</a:t>
            </a:r>
            <a:r>
              <a:rPr lang="ru-RU" sz="1600" b="1" dirty="0" smtClean="0">
                <a:solidFill>
                  <a:srgbClr val="920000"/>
                </a:solidFill>
              </a:rPr>
              <a:t/>
            </a:r>
            <a:br>
              <a:rPr lang="ru-RU" sz="1600" b="1" dirty="0" smtClean="0">
                <a:solidFill>
                  <a:srgbClr val="920000"/>
                </a:solidFill>
              </a:rPr>
            </a:br>
            <a:r>
              <a:rPr lang="ru-RU" sz="1600" b="1" dirty="0" smtClean="0">
                <a:solidFill>
                  <a:srgbClr val="920000"/>
                </a:solidFill>
              </a:rPr>
              <a:t/>
            </a:r>
            <a:br>
              <a:rPr lang="ru-RU" sz="1600" b="1" dirty="0" smtClean="0">
                <a:solidFill>
                  <a:srgbClr val="920000"/>
                </a:solidFill>
              </a:rPr>
            </a:br>
            <a:r>
              <a:rPr lang="en-US" sz="1600" b="1" dirty="0" smtClean="0">
                <a:solidFill>
                  <a:srgbClr val="920000"/>
                </a:solidFill>
              </a:rPr>
              <a:t>https://mishka-knizhka.ru/</a:t>
            </a:r>
            <a:endParaRPr lang="ru-RU" sz="1600" b="1" dirty="0">
              <a:solidFill>
                <a:srgbClr val="9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" y="0"/>
            <a:ext cx="9130700" cy="6858000"/>
          </a:xfrm>
          <a:prstGeom prst="rect">
            <a:avLst/>
          </a:prstGeom>
          <a:noFill/>
        </p:spPr>
      </p:pic>
      <p:pic>
        <p:nvPicPr>
          <p:cNvPr id="2054" name="Picture 6" descr="F:\scree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" y="0"/>
            <a:ext cx="9130700" cy="6858000"/>
          </a:xfrm>
          <a:prstGeom prst="rect">
            <a:avLst/>
          </a:prstGeom>
          <a:noFill/>
        </p:spPr>
      </p:pic>
      <p:pic>
        <p:nvPicPr>
          <p:cNvPr id="3074" name="Picture 2" descr="https://sun9-70.userapi.com/impg/T-H9_RjJlSefe0KesxkBP3D6MCklG5KyNGdPyg/GRxuE_Y2xLM.jpg?size=500x657&amp;quality=96&amp;sign=fffb279b6f1fbb295e3703eac656d049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3751292" cy="49291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608332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>
                <a:solidFill>
                  <a:srgbClr val="FF0000"/>
                </a:solidFill>
              </a:rPr>
              <a:t>95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200" b="1" dirty="0" smtClean="0">
                <a:solidFill>
                  <a:srgbClr val="920000"/>
                </a:solidFill>
              </a:rPr>
              <a:t>Что </a:t>
            </a:r>
            <a:r>
              <a:rPr lang="ru-RU" sz="2200" b="1" dirty="0">
                <a:solidFill>
                  <a:srgbClr val="920000"/>
                </a:solidFill>
              </a:rPr>
              <a:t>дама сдавала в Багаж? Много разных вещей и - собачонку! Однако, за время пути, кое-что из багажа пропало. А вот что - ты узнаешь, прочитав стихотворение С. Маршака "Багаж</a:t>
            </a:r>
            <a:r>
              <a:rPr lang="ru-RU" sz="2200" b="1" dirty="0" smtClean="0">
                <a:solidFill>
                  <a:srgbClr val="920000"/>
                </a:solidFill>
              </a:rPr>
              <a:t>"!</a:t>
            </a:r>
            <a:r>
              <a:rPr lang="ru-RU" sz="2200" b="1" dirty="0">
                <a:solidFill>
                  <a:srgbClr val="920000"/>
                </a:solidFill>
              </a:rPr>
              <a:t> </a:t>
            </a:r>
            <a:br>
              <a:rPr lang="ru-RU" sz="2200" b="1" dirty="0">
                <a:solidFill>
                  <a:srgbClr val="920000"/>
                </a:solidFill>
              </a:rPr>
            </a:br>
            <a:r>
              <a:rPr lang="ru-RU" sz="2200" b="1" dirty="0">
                <a:solidFill>
                  <a:srgbClr val="920000"/>
                </a:solidFill>
              </a:rPr>
              <a:t>Если вы не хотите потерять своего друга, не поступайте так, как поступила одна дама, которая сдала в багаж не только чемодан и саквояж, но и свою маленькую собачонку. Не сдавайте в багаж своих любимцев! Не расставайтесь со своими мохнатыми друзьями!</a:t>
            </a:r>
            <a:r>
              <a:rPr lang="ru-RU" sz="2000" b="1" dirty="0">
                <a:solidFill>
                  <a:srgbClr val="920000"/>
                </a:solidFill>
              </a:rPr>
              <a:t/>
            </a:r>
            <a:br>
              <a:rPr lang="ru-RU" sz="2000" b="1" dirty="0">
                <a:solidFill>
                  <a:srgbClr val="920000"/>
                </a:solidFill>
              </a:rPr>
            </a:br>
            <a:endParaRPr lang="ru-RU" sz="2000" b="1" dirty="0">
              <a:solidFill>
                <a:srgbClr val="9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" y="0"/>
            <a:ext cx="9130700" cy="6858000"/>
          </a:xfrm>
          <a:prstGeom prst="rect">
            <a:avLst/>
          </a:prstGeom>
          <a:noFill/>
        </p:spPr>
      </p:pic>
      <p:pic>
        <p:nvPicPr>
          <p:cNvPr id="27650" name="Picture 2" descr="https://sun9-7.userapi.com/impg/AtxQIMhQnBKI2VyyKH6ni1JnTQe9YqnMAp3jZQ/5zG-W_WUozA.jpg?size=524x700&amp;quality=96&amp;sign=8e9c0fea96f3e96889b1ca0c2833efab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3796828" cy="50720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4876" y="642918"/>
            <a:ext cx="3714776" cy="52864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85 лет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920000"/>
                </a:solidFill>
              </a:rPr>
              <a:t>Стихотворение </a:t>
            </a:r>
            <a:r>
              <a:rPr lang="ru-RU" sz="1800" b="1" dirty="0">
                <a:solidFill>
                  <a:srgbClr val="920000"/>
                </a:solidFill>
              </a:rPr>
              <a:t>Михалкова "А что у вас?" помнят, любят и цитируют большинство родителей. Да и как не цитировать его, если эти строчки врезались в память. В детстве мы также, как и персонажи этого стихотворения сидели во дворе и "делать было нечего". Но особенная прелесть этого </a:t>
            </a:r>
            <a:r>
              <a:rPr lang="ru-RU" sz="1800" b="1" dirty="0" smtClean="0">
                <a:solidFill>
                  <a:srgbClr val="920000"/>
                </a:solidFill>
              </a:rPr>
              <a:t>стишка, </a:t>
            </a:r>
            <a:r>
              <a:rPr lang="ru-RU" sz="1800" b="1" dirty="0">
                <a:solidFill>
                  <a:srgbClr val="920000"/>
                </a:solidFill>
              </a:rPr>
              <a:t>что стихотворение написано про мам, про их труд, про важность каждой профессии</a:t>
            </a:r>
            <a:r>
              <a:rPr lang="ru-RU" sz="1800" b="1" dirty="0" smtClean="0">
                <a:solidFill>
                  <a:srgbClr val="920000"/>
                </a:solidFill>
              </a:rPr>
              <a:t>.</a:t>
            </a:r>
            <a:r>
              <a:rPr lang="ru-RU" sz="1800" b="1" dirty="0">
                <a:solidFill>
                  <a:srgbClr val="920000"/>
                </a:solidFill>
              </a:rPr>
              <a:t> </a:t>
            </a:r>
            <a:r>
              <a:rPr lang="ru-RU" sz="1800" b="1" dirty="0" smtClean="0">
                <a:solidFill>
                  <a:srgbClr val="920000"/>
                </a:solidFill>
              </a:rPr>
              <a:t>Мама </a:t>
            </a:r>
            <a:r>
              <a:rPr lang="ru-RU" sz="1800" b="1" dirty="0">
                <a:solidFill>
                  <a:srgbClr val="920000"/>
                </a:solidFill>
              </a:rPr>
              <a:t>для малыша остается мамой, кем бы она не была и какую бы работу не </a:t>
            </a:r>
            <a:r>
              <a:rPr lang="ru-RU" sz="1800" b="1" dirty="0" smtClean="0">
                <a:solidFill>
                  <a:srgbClr val="920000"/>
                </a:solidFill>
              </a:rPr>
              <a:t>выполняла.</a:t>
            </a:r>
            <a:endParaRPr lang="ru-RU" sz="1800" b="1" dirty="0">
              <a:solidFill>
                <a:srgbClr val="9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" y="0"/>
            <a:ext cx="9130700" cy="6858000"/>
          </a:xfrm>
          <a:prstGeom prst="rect">
            <a:avLst/>
          </a:prstGeom>
          <a:noFill/>
        </p:spPr>
      </p:pic>
      <p:pic>
        <p:nvPicPr>
          <p:cNvPr id="28674" name="Picture 2" descr="https://cdn1.ozone.ru/s3/multimedia-4/6010121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3757305" cy="482201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714776" cy="61547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85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этом году «высокий гражданин по прозванью Каланча» отмечает 85-летний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юбилей!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Дядя Стёпа стал любимым героем всех советских ребят и девчонок. Он обладал не только огромным ростом, но и большим добрым сердцем. Дядя Степа всегда защищал слабых, помогал в беде, спасал из огня и воды. Он служил родине, защищая ее границы, а после войны следил за порядком уже на улицах города на посту милиционера</a:t>
            </a:r>
            <a:r>
              <a:rPr lang="ru-RU" sz="2200" b="1" dirty="0">
                <a:solidFill>
                  <a:srgbClr val="7030A0"/>
                </a:solidFill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" y="0"/>
            <a:ext cx="9130700" cy="6858000"/>
          </a:xfrm>
          <a:prstGeom prst="rect">
            <a:avLst/>
          </a:prstGeom>
          <a:noFill/>
        </p:spPr>
      </p:pic>
      <p:pic>
        <p:nvPicPr>
          <p:cNvPr id="4098" name="Picture 2" descr="https://cdn1.ozone.ru/multimedia/1025228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3814223" cy="484345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643338" cy="615475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920000"/>
                </a:solidFill>
              </a:rPr>
              <a:t/>
            </a:r>
            <a:br>
              <a:rPr lang="ru-RU" sz="2000" b="1" dirty="0" smtClean="0">
                <a:solidFill>
                  <a:srgbClr val="92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95 лет</a:t>
            </a:r>
            <a:r>
              <a:rPr lang="ru-RU" sz="2000" b="1" dirty="0">
                <a:solidFill>
                  <a:srgbClr val="920000"/>
                </a:solidFill>
              </a:rPr>
              <a:t/>
            </a:r>
            <a:br>
              <a:rPr lang="ru-RU" sz="2000" b="1" dirty="0">
                <a:solidFill>
                  <a:srgbClr val="920000"/>
                </a:solidFill>
              </a:rPr>
            </a:br>
            <a:r>
              <a:rPr lang="ru-RU" sz="2000" b="1" dirty="0">
                <a:solidFill>
                  <a:srgbClr val="920000"/>
                </a:solidFill>
              </a:rPr>
              <a:t/>
            </a:r>
            <a:br>
              <a:rPr lang="ru-RU" sz="2000" b="1" dirty="0">
                <a:solidFill>
                  <a:srgbClr val="920000"/>
                </a:solidFill>
              </a:rPr>
            </a:br>
            <a:r>
              <a:rPr lang="ru-RU" sz="2000" b="1" dirty="0" smtClean="0">
                <a:solidFill>
                  <a:srgbClr val="920000"/>
                </a:solidFill>
              </a:rPr>
              <a:t>В </a:t>
            </a:r>
            <a:r>
              <a:rPr lang="ru-RU" sz="2000" b="1" dirty="0">
                <a:solidFill>
                  <a:srgbClr val="920000"/>
                </a:solidFill>
              </a:rPr>
              <a:t>книжечке «Что ни страница — то слон, то львица» Владимира Маяковского животные прорисованы настолько точно, что это издание можно использовать как пособие для изучения животного мира. Само стихотворение известного поэта многие помнят с детства: оно очень весело преподносит нам каждого «</a:t>
            </a:r>
            <a:r>
              <a:rPr lang="ru-RU" sz="2000" b="1" dirty="0" err="1">
                <a:solidFill>
                  <a:srgbClr val="920000"/>
                </a:solidFill>
              </a:rPr>
              <a:t>зверика</a:t>
            </a:r>
            <a:r>
              <a:rPr lang="ru-RU" sz="2000" b="1" dirty="0">
                <a:solidFill>
                  <a:srgbClr val="920000"/>
                </a:solidFill>
              </a:rPr>
              <a:t>», вызывая улыбку, а строчки запоминаются мгновенно. Правда, первый раз прочитать без запинки сложно, надо настроиться на своеобразный слог Маяковского, но дети очень любят ритмичность его произведений.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" y="0"/>
            <a:ext cx="9130700" cy="6858000"/>
          </a:xfrm>
          <a:prstGeom prst="rect">
            <a:avLst/>
          </a:prstGeom>
          <a:noFill/>
        </p:spPr>
      </p:pic>
      <p:pic>
        <p:nvPicPr>
          <p:cNvPr id="5122" name="Picture 2" descr="https://cdn1.ozone.ru/s3/multimedia-x/6011167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61982"/>
            <a:ext cx="3714776" cy="495303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601188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95 лет</a:t>
            </a:r>
            <a:r>
              <a:rPr lang="ru-RU" sz="2000" b="1" dirty="0">
                <a:solidFill>
                  <a:srgbClr val="920000"/>
                </a:solidFill>
              </a:rPr>
              <a:t/>
            </a:r>
            <a:br>
              <a:rPr lang="ru-RU" sz="2000" b="1" dirty="0">
                <a:solidFill>
                  <a:srgbClr val="920000"/>
                </a:solidFill>
              </a:rPr>
            </a:br>
            <a:r>
              <a:rPr lang="ru-RU" sz="2000" b="1" dirty="0" smtClean="0">
                <a:solidFill>
                  <a:srgbClr val="920000"/>
                </a:solidFill>
              </a:rPr>
              <a:t/>
            </a:r>
            <a:br>
              <a:rPr lang="ru-RU" sz="2000" b="1" dirty="0" smtClean="0">
                <a:solidFill>
                  <a:srgbClr val="920000"/>
                </a:solidFill>
              </a:rPr>
            </a:br>
            <a:r>
              <a:rPr lang="ru-RU" sz="2000" b="1" dirty="0" smtClean="0">
                <a:solidFill>
                  <a:srgbClr val="920000"/>
                </a:solidFill>
              </a:rPr>
              <a:t>Известное </a:t>
            </a:r>
            <a:r>
              <a:rPr lang="ru-RU" sz="2000" b="1" dirty="0">
                <a:solidFill>
                  <a:srgbClr val="920000"/>
                </a:solidFill>
              </a:rPr>
              <a:t>произведение о неряшливой старушке и сбежавшей посуде. Бабушка Федора не жалела тарелок и чашек, била и не мыла их, не чистила кастрюли и сковородки. И посуда ушла от Федоры в лес. Бабушка сталась одна в доме и загрустила. Поняла свою ошибку Федора, нашла посуду и попросила прощения. Посуда воротилась домой. До блеска начистила Федора чашки да тарелки, засверкал самовар, и началось чаепитие с блинами и пирогами.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" y="0"/>
            <a:ext cx="91307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60833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95 лет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920000"/>
                </a:solidFill>
              </a:rPr>
              <a:t>Веселое </a:t>
            </a:r>
            <a:r>
              <a:rPr lang="ru-RU" sz="2000" b="1" dirty="0">
                <a:solidFill>
                  <a:srgbClr val="920000"/>
                </a:solidFill>
              </a:rPr>
              <a:t>стихотворение о необычном </a:t>
            </a:r>
            <a:r>
              <a:rPr lang="ru-RU" sz="2000" b="1" dirty="0" smtClean="0">
                <a:solidFill>
                  <a:srgbClr val="920000"/>
                </a:solidFill>
              </a:rPr>
              <a:t>дереве - Чудо-дерево </a:t>
            </a:r>
            <a:r>
              <a:rPr lang="ru-RU" sz="2000" b="1" dirty="0">
                <a:solidFill>
                  <a:srgbClr val="920000"/>
                </a:solidFill>
              </a:rPr>
              <a:t>из сказки Корнея Чуковского, на котором вместо фруктов растут башмачки и туфельки, разные сапожки и </a:t>
            </a:r>
            <a:r>
              <a:rPr lang="ru-RU" sz="2000" b="1" dirty="0" smtClean="0">
                <a:solidFill>
                  <a:srgbClr val="920000"/>
                </a:solidFill>
              </a:rPr>
              <a:t>босоножки.</a:t>
            </a:r>
            <a:r>
              <a:rPr lang="ru-RU" sz="2000" b="1" dirty="0" smtClean="0">
                <a:solidFill>
                  <a:srgbClr val="920000"/>
                </a:solidFill>
              </a:rPr>
              <a:t> Каждый ребенок может сорвать себе обувку по вкусу – хоть лапти, хоть сапожки…</a:t>
            </a:r>
            <a:endParaRPr lang="ru-RU" sz="2000" b="1" dirty="0">
              <a:solidFill>
                <a:srgbClr val="920000"/>
              </a:solidFill>
            </a:endParaRPr>
          </a:p>
        </p:txBody>
      </p:sp>
      <p:pic>
        <p:nvPicPr>
          <p:cNvPr id="6146" name="Picture 2" descr="https://ru2.anyfad.com/items/t1@cb66a84a-a525-4a15-aaaa-5962e28123e6/K-Chukovskiy-Chudodere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55761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0" y="0"/>
            <a:ext cx="91307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47259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95 лет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920000"/>
                </a:solidFill>
              </a:rPr>
              <a:t>Веселое </a:t>
            </a:r>
            <a:r>
              <a:rPr lang="ru-RU" sz="2000" b="1" dirty="0">
                <a:solidFill>
                  <a:srgbClr val="920000"/>
                </a:solidFill>
              </a:rPr>
              <a:t>стихотворение в котором все перевернулось с ног на голову. Звери начали разговаривать не своими голосами, мыши кошку посадили в мышеловку, а лисички подожгли море спичками…</a:t>
            </a:r>
          </a:p>
        </p:txBody>
      </p:sp>
      <p:pic>
        <p:nvPicPr>
          <p:cNvPr id="29698" name="Picture 2" descr="https://cdn.eksmo.ru/v2/ASE000000000837240/COVER/cov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360079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60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У ДЕТСКИХ КНИЖЕК ЮБИЛЕЙ!  КНИГИ ЮБИЛЯРЫ 2021 года</vt:lpstr>
      <vt:lpstr>Слайд 2</vt:lpstr>
      <vt:lpstr> 95 лет  Что дама сдавала в Багаж? Много разных вещей и - собачонку! Однако, за время пути, кое-что из багажа пропало. А вот что - ты узнаешь, прочитав стихотворение С. Маршака "Багаж"!  Если вы не хотите потерять своего друга, не поступайте так, как поступила одна дама, которая сдала в багаж не только чемодан и саквояж, но и свою маленькую собачонку. Не сдавайте в багаж своих любимцев! Не расставайтесь со своими мохнатыми друзьями! </vt:lpstr>
      <vt:lpstr>85 лет  Стихотворение Михалкова "А что у вас?" помнят, любят и цитируют большинство родителей. Да и как не цитировать его, если эти строчки врезались в память. В детстве мы также, как и персонажи этого стихотворения сидели во дворе и "делать было нечего". Но особенная прелесть этого стишка, что стихотворение написано про мам, про их труд, про важность каждой профессии. Мама для малыша остается мамой, кем бы она не была и какую бы работу не выполняла.</vt:lpstr>
      <vt:lpstr> 85 лет  В этом году «высокий гражданин по прозванью Каланча» отмечает 85-летний юбилей!  Дядя Стёпа стал любимым героем всех советских ребят и девчонок. Он обладал не только огромным ростом, но и большим добрым сердцем. Дядя Степа всегда защищал слабых, помогал в беде, спасал из огня и воды. Он служил родине, защищая ее границы, а после войны следил за порядком уже на улицах города на посту милиционера. </vt:lpstr>
      <vt:lpstr> 95 лет  В книжечке «Что ни страница — то слон, то львица» Владимира Маяковского животные прорисованы настолько точно, что это издание можно использовать как пособие для изучения животного мира. Само стихотворение известного поэта многие помнят с детства: оно очень весело преподносит нам каждого «зверика», вызывая улыбку, а строчки запоминаются мгновенно. Правда, первый раз прочитать без запинки сложно, надо настроиться на своеобразный слог Маяковского, но дети очень любят ритмичность его произведений.</vt:lpstr>
      <vt:lpstr>95 лет  Известное произведение о неряшливой старушке и сбежавшей посуде. Бабушка Федора не жалела тарелок и чашек, била и не мыла их, не чистила кастрюли и сковородки. И посуда ушла от Федоры в лес. Бабушка сталась одна в доме и загрустила. Поняла свою ошибку Федора, нашла посуду и попросила прощения. Посуда воротилась домой. До блеска начистила Федора чашки да тарелки, засверкал самовар, и началось чаепитие с блинами и пирогами.</vt:lpstr>
      <vt:lpstr>95 лет    Веселое стихотворение о необычном дереве - Чудо-дерево из сказки Корнея Чуковского, на котором вместо фруктов растут башмачки и туфельки, разные сапожки и босоножки. Каждый ребенок может сорвать себе обувку по вкусу – хоть лапти, хоть сапожки…</vt:lpstr>
      <vt:lpstr>95 лет     Веселое стихотворение в котором все перевернулось с ног на голову. Звери начали разговаривать не своими голосами, мыши кошку посадили в мышеловку, а лисички подожгли море спичками…</vt:lpstr>
      <vt:lpstr> 95 лет    Веселое стихотворение, подарившее миру множество крылатых фраз. У автора весь день разрывается телефон. Это звонят звери и просят выполнить разные просьбы. Слону нужен шоколад, крокодилам — калоши, свинье – соловей, мартышкам – книжки. И так весь день нет покоя и отдыха…</vt:lpstr>
      <vt:lpstr>85 лет  Потрясающая сказка об веселых и опасных приключениях необычного мальчика из полена учит детей ценить и беречь своих друзей, помогать слабым и беззащитным, быть честным и добрым. Буратино был совершенно особенным мальчуганом. Столяр Джузеппе вытесал его из деревяшки и совсем не ожидал, что его творение оживет. Буратино оказался очень смышленым, но ужасно непоседливым и любопытным мальчишкой. И поэтому стал попадать в самые разнообразные приключения.</vt:lpstr>
      <vt:lpstr>55 лет     Сказка про крокодила Гену, работавшего в зоопарке крокодилом и необычного зверька с большими ушами Чебурашку. Гена, Чебурашка и девочка Галя решили построить дом Дружбы.</vt:lpstr>
      <vt:lpstr>165 лет   Сказка «Конёк-Горбунок» учит детей тому, что с настоящими друзьями можно горы свернуть. Нужно с пониманием воспринимать ошибки друга, помогать ему в их исправлении, не сердиться и поддерживать в трудную минуту. Главному герою повествования удалось пройти через массу различных испытаний со своим верным Коньком-Горбунком. И в конечном результате достичь того, о чём Иван, которого все воспринимали дурачком, в начале истории даже мечтать не мог: жениться на первой красавице и стать царём. А образ Конька-Горбунка, который мал ростом, имеет два горба и большие уши, показывает детям, что не важно, какой внешний вид у друзей. Главное, что представляют они собой изнутри.</vt:lpstr>
      <vt:lpstr>Слайд 14</vt:lpstr>
      <vt:lpstr>  СПАСИБО ЗА ВНИМАНИЕ!  Используемые ресурсы:  https://deti123.ru/  https://mishka-knizhka.ru/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2021-03-27T11:51:12Z</dcterms:created>
  <dcterms:modified xsi:type="dcterms:W3CDTF">2021-03-27T13:28:33Z</dcterms:modified>
</cp:coreProperties>
</file>