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6" r:id="rId3"/>
    <p:sldId id="278" r:id="rId4"/>
    <p:sldId id="286" r:id="rId5"/>
    <p:sldId id="285" r:id="rId6"/>
    <p:sldId id="277" r:id="rId7"/>
    <p:sldId id="280" r:id="rId8"/>
    <p:sldId id="281" r:id="rId9"/>
    <p:sldId id="282" r:id="rId10"/>
    <p:sldId id="283" r:id="rId11"/>
    <p:sldId id="284" r:id="rId12"/>
    <p:sldId id="287" r:id="rId13"/>
    <p:sldId id="288" r:id="rId14"/>
    <p:sldId id="279" r:id="rId15"/>
    <p:sldId id="267" r:id="rId16"/>
    <p:sldId id="268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913" y="2747621"/>
            <a:ext cx="10316173" cy="1627644"/>
          </a:xfrm>
        </p:spPr>
        <p:txBody>
          <a:bodyPr>
            <a:noAutofit/>
          </a:bodyPr>
          <a:lstStyle/>
          <a:p>
            <a:pPr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i="1" u="sng" dirty="0">
                <a:solidFill>
                  <a:schemeClr val="bg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Обобщение опыта работы по теме: </a:t>
            </a:r>
            <a:br>
              <a:rPr lang="ru-RU" sz="4000" i="1" u="sng" dirty="0">
                <a:solidFill>
                  <a:schemeClr val="bg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br>
              <a:rPr lang="ru-RU" sz="4000" i="1" u="sng" dirty="0">
                <a:solidFill>
                  <a:schemeClr val="bg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sz="4000" i="1" u="sng" dirty="0">
                <a:solidFill>
                  <a:schemeClr val="bg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«Взаимодействие учителя-логопеда с воспитателями и специалистами ДОУ»</a:t>
            </a:r>
            <a:br>
              <a:rPr lang="ru-RU" sz="4000" dirty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endParaRPr lang="ru-RU" sz="40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06" y="4110379"/>
            <a:ext cx="11263746" cy="1655379"/>
          </a:xfrm>
        </p:spPr>
        <p:txBody>
          <a:bodyPr>
            <a:noAutofit/>
          </a:bodyPr>
          <a:lstStyle/>
          <a:p>
            <a:pPr marL="0" indent="0" algn="r">
              <a:spcBef>
                <a:spcPts val="10"/>
              </a:spcBef>
              <a:buNone/>
            </a:pPr>
            <a:r>
              <a:rPr lang="ru-RU" dirty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Подготовила: </a:t>
            </a:r>
            <a:r>
              <a:rPr lang="ru-RU" dirty="0" err="1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Гринцова</a:t>
            </a:r>
            <a:r>
              <a:rPr lang="ru-RU" dirty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Татьяна Петровна – </a:t>
            </a:r>
          </a:p>
          <a:p>
            <a:pPr marL="0" indent="0" algn="r">
              <a:spcBef>
                <a:spcPts val="10"/>
              </a:spcBef>
              <a:buNone/>
            </a:pPr>
            <a:r>
              <a:rPr lang="ru-RU" dirty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учитель-логопед МДОАУ «Д/с №12»</a:t>
            </a:r>
          </a:p>
          <a:p>
            <a:pPr marL="0" indent="0" algn="ctr">
              <a:spcBef>
                <a:spcPts val="10"/>
              </a:spcBef>
              <a:buNone/>
            </a:pPr>
            <a:endParaRPr lang="ru-RU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  <a:p>
            <a:pPr marL="0" indent="0" algn="ctr">
              <a:spcBef>
                <a:spcPts val="10"/>
              </a:spcBef>
              <a:buNone/>
            </a:pPr>
            <a:r>
              <a:rPr lang="ru-RU" dirty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Орск, 2025 г.</a:t>
            </a:r>
            <a:endParaRPr lang="ru-RU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E2442-67A3-EA2C-679C-850E560F9A5F}"/>
              </a:ext>
            </a:extLst>
          </p:cNvPr>
          <p:cNvSpPr txBox="1"/>
          <p:nvPr/>
        </p:nvSpPr>
        <p:spPr>
          <a:xfrm>
            <a:off x="1647825" y="168912"/>
            <a:ext cx="9648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800" dirty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«Детский сад №12 «Журавушка» комбинированного вида г. Орска»</a:t>
            </a:r>
            <a:br>
              <a:rPr lang="ru-RU" sz="1800" dirty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788" y="206062"/>
            <a:ext cx="10066108" cy="6017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Взаимодействие с музыкальным работником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1350963" y="1081826"/>
            <a:ext cx="9559925" cy="5380888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 Ведущими задачами сотрудничества логопеда и музыкального руководителя являются: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развитие слухового и фонематического восприятия, музыкального слуха;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постановка правильного речевого и певческого дыхания;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формирование и совершенствование компонентов просодической стороны речи: изменение силы и высоты голоса, интонации, темпа, ритма;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обогащение музыкальных впечатлений детей при знакомстве с разнообразными музыкальными произведениями;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воспитание навыков прослушивания музыки, пения, музыкально-ритмического движения, игры на музыкальных инструментах.</a:t>
            </a:r>
          </a:p>
          <a:p>
            <a:r>
              <a:rPr lang="ru-RU" sz="2000" dirty="0"/>
              <a:t>       На музыкальных занятиях осуществляется преемственность усвоения музыкального, двигательного и речевого материала. У детей формируются не только музыкальный слух, движения под музыку и певческие умения, но и совершенствуются такие качества, как внимание и двигательные реакции на музыкальные сигналы. Дети овладевают умениями воспроизводить заданный ряд последовательных действий, переключаться с одного движения на другое, передавать движениями темп музыки, её характер и т.д. </a:t>
            </a:r>
          </a:p>
          <a:p>
            <a:r>
              <a:rPr lang="ru-RU" sz="2000" dirty="0"/>
              <a:t>       Музыкальные занятия в значительной мере способствуют достижению целей коррекции речевых нарушений.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242" y="486245"/>
            <a:ext cx="9144000" cy="956189"/>
          </a:xfrm>
        </p:spPr>
        <p:txBody>
          <a:bodyPr>
            <a:noAutofit/>
          </a:bodyPr>
          <a:lstStyle/>
          <a:p>
            <a:r>
              <a:rPr lang="ru-RU" sz="4000" dirty="0"/>
              <a:t>Взаимодействие с инструктором по физической культуре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584102"/>
            <a:ext cx="9680620" cy="488109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На физкультурных занятиях инструктор решает задачи общего физического развития, укрепления здоровья; формирования, совершенствования и коррекции психомоторных функций.</a:t>
            </a:r>
          </a:p>
          <a:p>
            <a:r>
              <a:rPr lang="ru-RU" sz="2900" dirty="0"/>
              <a:t>       В процессе физического воспитания решаются и специальные коррекционные задачи:</a:t>
            </a:r>
          </a:p>
          <a:p>
            <a:r>
              <a:rPr lang="ru-RU" sz="2900" dirty="0"/>
              <a:t>- развитие словесной регуляции действий;</a:t>
            </a:r>
          </a:p>
          <a:p>
            <a:r>
              <a:rPr lang="ru-RU" sz="2900" dirty="0"/>
              <a:t>- формирование навыков двигаться по образцу, наглядному показу, словесной инструкции;</a:t>
            </a:r>
          </a:p>
          <a:p>
            <a:r>
              <a:rPr lang="ru-RU" sz="2900" dirty="0"/>
              <a:t>- развитие пространственно-временной организации движений.</a:t>
            </a:r>
          </a:p>
          <a:p>
            <a:r>
              <a:rPr lang="ru-RU" sz="2900" dirty="0"/>
              <a:t>       Особенность работы с детьми с речевыми нарушениями заключается не только в особом подборе средств воздействия, но и в индивидуальном подходе к каждому ребёнку. Некоторые дети не могут правильно воспроизвести движение даже после неоднократного показа, часто им не хватает времени на овладение движением. С такими воспитанниками проводится индивидуальная работа по развитию двигательной сферы.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3518"/>
            <a:ext cx="9144000" cy="801642"/>
          </a:xfrm>
        </p:spPr>
        <p:txBody>
          <a:bodyPr>
            <a:normAutofit fontScale="90000"/>
          </a:bodyPr>
          <a:lstStyle/>
          <a:p>
            <a:r>
              <a:rPr lang="ru-RU" dirty="0"/>
              <a:t>Взаимодействие с родителями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365160"/>
            <a:ext cx="9144000" cy="4027944"/>
          </a:xfrm>
        </p:spPr>
        <p:txBody>
          <a:bodyPr/>
          <a:lstStyle/>
          <a:p>
            <a:r>
              <a:rPr lang="ru-RU" sz="2000" dirty="0"/>
              <a:t>Родители являются основными участниками процесса речевого развития ребенка. Их вовлеченность крайне важна для достижения успехов. </a:t>
            </a:r>
          </a:p>
          <a:p>
            <a:pPr algn="ctr"/>
            <a:r>
              <a:rPr lang="ru-RU" sz="2000" i="1" u="sng" dirty="0"/>
              <a:t>Специалисты помогают родителям:</a:t>
            </a:r>
          </a:p>
          <a:p>
            <a:r>
              <a:rPr lang="ru-RU" sz="2000" dirty="0"/>
              <a:t>-Понимать особенность речевого развития своего ребенка;</a:t>
            </a:r>
          </a:p>
          <a:p>
            <a:r>
              <a:rPr lang="ru-RU" sz="2000" dirty="0"/>
              <a:t>-Организовывать домашние занятия;</a:t>
            </a:r>
          </a:p>
          <a:p>
            <a:r>
              <a:rPr lang="ru-RU" sz="2000" dirty="0"/>
              <a:t>-Создавать благоприятную речевую среду дома.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164681"/>
            <a:ext cx="4924426" cy="369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6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69" y="1287887"/>
            <a:ext cx="3945340" cy="240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207" y="1390917"/>
            <a:ext cx="3633420" cy="224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874885" y="193182"/>
            <a:ext cx="10349345" cy="83289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100" dirty="0"/>
              <a:t>     Помещения оформлены в соответствии с рекомендациями по созданию речевой среды в группах.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5527" y="1739855"/>
            <a:ext cx="4336960" cy="325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3838" y="3656751"/>
            <a:ext cx="3134215" cy="235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13" y="3366215"/>
            <a:ext cx="2380982" cy="317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None/>
            </a:pPr>
            <a:r>
              <a:rPr lang="ru-RU" sz="2000" dirty="0"/>
              <a:t>   </a:t>
            </a:r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pPr>
              <a:buFont typeface="Wingdings" pitchFamily="2" charset="2"/>
              <a:buNone/>
            </a:pPr>
            <a:r>
              <a:rPr lang="ru-RU" sz="3100" dirty="0"/>
              <a:t>      </a:t>
            </a:r>
            <a:r>
              <a:rPr lang="ru-RU" sz="3100" b="1" dirty="0"/>
              <a:t>Положительные результаты достигаются тесным сотрудничеством учителей-логопедов и воспитателей.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1" y="2215165"/>
            <a:ext cx="2821546" cy="376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22" y="1893349"/>
            <a:ext cx="3253647" cy="244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58" y="4353058"/>
            <a:ext cx="3006978" cy="225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24" y="2302098"/>
            <a:ext cx="2756347" cy="367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45" y="4546242"/>
            <a:ext cx="2240511" cy="168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59" y="4534748"/>
            <a:ext cx="2169976" cy="162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23492" y="207049"/>
            <a:ext cx="956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Развивающая среда в логопедическом кабинете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3847" y="1073996"/>
            <a:ext cx="3242258" cy="243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771" y="1077756"/>
            <a:ext cx="3237962" cy="242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" y="3910972"/>
            <a:ext cx="3528811" cy="264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7245" y="1069456"/>
            <a:ext cx="3205942" cy="24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906464"/>
            <a:ext cx="2047742" cy="296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2" y="679872"/>
            <a:ext cx="2106058" cy="323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1" y="4059817"/>
            <a:ext cx="3001864" cy="249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6" y="940157"/>
            <a:ext cx="2669951" cy="355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04" y="2471671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0" y="721575"/>
            <a:ext cx="2947249" cy="392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3" y="2599028"/>
            <a:ext cx="3078319" cy="410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9854" y="347730"/>
            <a:ext cx="589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Развивающая среда в логопедической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907361"/>
            <a:ext cx="9144000" cy="2651760"/>
          </a:xfrm>
        </p:spPr>
        <p:txBody>
          <a:bodyPr>
            <a:noAutofit/>
          </a:bodyPr>
          <a:lstStyle/>
          <a:p>
            <a:r>
              <a:rPr lang="ru-RU" sz="3600" dirty="0"/>
              <a:t>Каждый специалист ставит своей целью обеспечение преемственности в работе, тем самым внося значительный вклад в реализацию речевого развития ребенка.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Желаю вам успехов!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668" y="914108"/>
            <a:ext cx="9144000" cy="180801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Развитие речи является важнейшей частью воспитания и образования детей дошкольного возраста. Эффективная работа по коррекции и развитию речи возможна при комплексном взаимодействии всех специалистов детского сада – педагогов, психологов, дефектологов и логопедов. </a:t>
            </a:r>
            <a:endParaRPr lang="ru-RU" sz="2800" dirty="0">
              <a:effectLst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526" y="3219718"/>
            <a:ext cx="8125691" cy="31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875763"/>
            <a:ext cx="9144000" cy="5139860"/>
          </a:xfrm>
        </p:spPr>
        <p:txBody>
          <a:bodyPr/>
          <a:lstStyle/>
          <a:p>
            <a:r>
              <a:rPr lang="ru-RU" sz="2400" dirty="0"/>
              <a:t>В этой презентации мы рассмотрим ключевые аспекты взаимодействия между специалистами, чтобы обеспечить гармоничное развитие речевых навыков у дошкольников.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5" y="2228045"/>
            <a:ext cx="5761149" cy="432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4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329391" y="1772348"/>
            <a:ext cx="7161449" cy="49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56068" y="566670"/>
            <a:ext cx="1056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Формы совместной деятельности учителя-логопеда и педагогов ДОУ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907522" y="2979046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ЛОГОПЕД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163" y="1322543"/>
            <a:ext cx="17281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omic Sans MS" pitchFamily="66" charset="0"/>
              </a:rPr>
              <a:t>Инструктор по физ.воспитанию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59998" y="3015050"/>
            <a:ext cx="19057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Comic Sans MS" pitchFamily="66" charset="0"/>
              </a:rPr>
              <a:t>Музыкальныйруководитель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79143" y="3159066"/>
            <a:ext cx="17281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Воспитатель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8681994">
            <a:off x="3708331" y="2062276"/>
            <a:ext cx="113056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566375" y="5226392"/>
            <a:ext cx="113056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009668">
            <a:off x="7379209" y="2000497"/>
            <a:ext cx="113056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24189" y="4978575"/>
            <a:ext cx="1679393" cy="661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74012" y="4978576"/>
            <a:ext cx="1712890" cy="661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Родители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612">
            <a:off x="3322080" y="4064987"/>
            <a:ext cx="709988" cy="6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5635">
            <a:off x="8227253" y="4059336"/>
            <a:ext cx="754884" cy="7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3444" y="373487"/>
            <a:ext cx="973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Модель взаимодействия учителя-логопеда с педагогами ДОУ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249836" y="360607"/>
            <a:ext cx="9829800" cy="568631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effectLst/>
              </a:rPr>
              <a:t>Основную работу по формированию речевых навыков проводят учителя-логопеды, а воспитатели включаются в неё на этапе закрепления уже сформированных навыков.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effectLst/>
              </a:rPr>
              <a:t>     Многие из коррекционных задач решаются нами совместно (развитие коммуникативной функции речи, воспитание речевой активности, обучение грамматически правильной речи и рассказыванию, обогащение и активизация словаря, формирование звуковой культуры речи).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>
                <a:effectLst/>
              </a:rPr>
              <a:t>Вместе с этим чётко разграничены функции учителя-логопеда и воспитателей, чтобы исключить возможность дублирования коррекционного материала. Для этого воспитатели присутствуют на занятиях логопеда, а тот в свою очередь посещает отдельные занятия воспитателей с целью контроля за качеством речи детей, а также оказания методической помощи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8491" y="196470"/>
            <a:ext cx="10035374" cy="1365971"/>
          </a:xfrm>
        </p:spPr>
        <p:txBody>
          <a:bodyPr>
            <a:noAutofit/>
          </a:bodyPr>
          <a:lstStyle/>
          <a:p>
            <a:r>
              <a:rPr lang="ru-RU" sz="2800" b="1" dirty="0"/>
              <a:t>В основе слаженной работы учителей-логопедов и воспитателей лежат следующие принципы:</a:t>
            </a:r>
            <a:r>
              <a:rPr lang="ru-RU" sz="4400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363" y="1743768"/>
            <a:ext cx="9144000" cy="4281487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/>
              <a:t>Принцип комплексного подхода к организации коррекционно-педагогического  процесса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Принцип единства диагностики  и непосредственного коррекционно-педагогического процесса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Принцип сотрудничества между учителем-логопедом, воспитателями и детьми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Принцип учёта интересов всех участников коррекционно-педагогического процесса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Принцип дифференцированного подхода к логопатам в процессе воспитания у них правильной речи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339" y="412124"/>
            <a:ext cx="9144000" cy="603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Взаимодействие с педагогами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00766"/>
            <a:ext cx="9144000" cy="478830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Педагоги играют важную роль в поддержании речевой активности детей вне занятий с логопедом. Они помогают закреплять полученные знания через игры, творческие занятия и повседневную деятельность. 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  <a:p>
            <a:pPr algn="ctr">
              <a:lnSpc>
                <a:spcPct val="90000"/>
              </a:lnSpc>
            </a:pPr>
            <a:r>
              <a:rPr lang="ru-RU" sz="2400" i="1" u="sng" dirty="0"/>
              <a:t>Важные моменты сотрудничества: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/>
              <a:t>Использование дидактического материала, предложенного логопедом;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/>
              <a:t>Интеграция заданий по развитию речи в образовательный процесс;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/>
              <a:t>Создание условий для свободной речевой практики.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782" y="296213"/>
            <a:ext cx="9144000" cy="720199"/>
          </a:xfrm>
        </p:spPr>
        <p:txBody>
          <a:bodyPr/>
          <a:lstStyle/>
          <a:p>
            <a:pPr algn="ctr"/>
            <a:r>
              <a:rPr lang="ru-RU" sz="3200" b="1" dirty="0"/>
              <a:t>Взаимодействие с психологом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62025" y="1204444"/>
            <a:ext cx="10764982" cy="2605556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Психолог оказывает поддержку детям с эмоциональными трудностями, которые могут препятствовать успешному обучению.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400" i="1" u="sng" dirty="0"/>
              <a:t>        Психологическая помощь включает: 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2400" dirty="0"/>
              <a:t>                      Снятие тревожности и страхов перед речью;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2400" dirty="0"/>
              <a:t>Поддержка уверенности в  себе;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2400" dirty="0"/>
              <a:t>                Развитие социальных навыков общения.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62" y="2374902"/>
            <a:ext cx="2825839" cy="376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98890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8</TotalTime>
  <Words>783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Schoolbook</vt:lpstr>
      <vt:lpstr>Comic Sans MS</vt:lpstr>
      <vt:lpstr>Wingdings</vt:lpstr>
      <vt:lpstr>TS103098890</vt:lpstr>
      <vt:lpstr>Обобщение опыта работы по теме:   «Взаимодействие учителя-логопеда с воспитателями и специалистами ДОУ» </vt:lpstr>
      <vt:lpstr>Развитие речи является важнейшей частью воспитания и образования детей дошкольного возраста. Эффективная работа по коррекции и развитию речи возможна при комплексном взаимодействии всех специалистов детского сада – педагогов, психологов, дефектологов и логопедов. </vt:lpstr>
      <vt:lpstr>Презентация PowerPoint</vt:lpstr>
      <vt:lpstr>Презентация PowerPoint</vt:lpstr>
      <vt:lpstr>Презентация PowerPoint</vt:lpstr>
      <vt:lpstr>Основную работу по формированию речевых навыков проводят учителя-логопеды, а воспитатели включаются в неё на этапе закрепления уже сформированных навыков.        Многие из коррекционных задач решаются нами совместно (развитие коммуникативной функции речи, воспитание речевой активности, обучение грамматически правильной речи и рассказыванию, обогащение и активизация словаря, формирование звуковой культуры речи).      Вместе с этим чётко разграничены функции учителя-логопеда и воспитателей, чтобы исключить возможность дублирования коррекционного материала. Для этого воспитатели присутствуют на занятиях логопеда, а тот в свою очередь посещает отдельные занятия воспитателей с целью контроля за качеством речи детей, а также оказания методической помощи .</vt:lpstr>
      <vt:lpstr>В основе слаженной работы учителей-логопедов и воспитателей лежат следующие принципы: </vt:lpstr>
      <vt:lpstr>Взаимодействие с педагогами</vt:lpstr>
      <vt:lpstr>Взаимодействие с психологом</vt:lpstr>
      <vt:lpstr>Взаимодействие с музыкальным работником</vt:lpstr>
      <vt:lpstr>Взаимодействие с инструктором по физической культуре</vt:lpstr>
      <vt:lpstr>Взаимодействие с родителями</vt:lpstr>
      <vt:lpstr>         Помещения оформлены в соответствии с рекомендациями по созданию речевой среды в группах.</vt:lpstr>
      <vt:lpstr>            Положительные результаты достигаются тесным сотрудничеством учителей-логопедов и воспитателей.</vt:lpstr>
      <vt:lpstr>Презентация PowerPoint</vt:lpstr>
      <vt:lpstr>Презентация PowerPoint</vt:lpstr>
      <vt:lpstr>Каждый специалист ставит своей целью обеспечение преемственности в работе, тем самым внося значительный вклад в реализацию речевого развития ребенка.    Желаю вам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ДС 12</cp:lastModifiedBy>
  <cp:revision>3</cp:revision>
  <dcterms:created xsi:type="dcterms:W3CDTF">2009-11-11T12:55:44Z</dcterms:created>
  <dcterms:modified xsi:type="dcterms:W3CDTF">2025-04-02T06:20:19Z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