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11" r:id="rId3"/>
    <p:sldId id="312" r:id="rId4"/>
    <p:sldId id="313" r:id="rId5"/>
    <p:sldId id="314" r:id="rId6"/>
    <p:sldId id="294" r:id="rId7"/>
    <p:sldId id="301" r:id="rId8"/>
    <p:sldId id="296" r:id="rId9"/>
    <p:sldId id="300" r:id="rId10"/>
    <p:sldId id="278" r:id="rId11"/>
    <p:sldId id="309" r:id="rId12"/>
    <p:sldId id="302" r:id="rId13"/>
    <p:sldId id="257" r:id="rId14"/>
    <p:sldId id="276" r:id="rId15"/>
    <p:sldId id="280" r:id="rId16"/>
    <p:sldId id="282" r:id="rId17"/>
    <p:sldId id="306" r:id="rId18"/>
    <p:sldId id="286" r:id="rId19"/>
    <p:sldId id="310" r:id="rId20"/>
    <p:sldId id="308" r:id="rId21"/>
    <p:sldId id="290" r:id="rId22"/>
    <p:sldId id="291" r:id="rId23"/>
    <p:sldId id="307" r:id="rId24"/>
    <p:sldId id="270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99"/>
    <a:srgbClr val="660066"/>
    <a:srgbClr val="FF33CC"/>
    <a:srgbClr val="000066"/>
    <a:srgbClr val="000000"/>
    <a:srgbClr val="006600"/>
    <a:srgbClr val="FFCC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94660"/>
  </p:normalViewPr>
  <p:slideViewPr>
    <p:cSldViewPr>
      <p:cViewPr varScale="1">
        <p:scale>
          <a:sx n="73" d="100"/>
          <a:sy n="73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3ACC5B3-9256-45AA-88DA-7A75D84B97E6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0EC781B-1F69-4333-8980-A63EE3DBE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F77153F-33C6-4AB8-B89A-DAFA51BC1A2C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D7A1C51-F5A5-4308-AC91-A58925ACC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9A7FDED-5FB2-4FF7-8C04-E1C0772ED09E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7005F33C-0120-4909-8A71-18113C680F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B9405F9-9DD9-4035-9F16-A0BEC493A883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F7C2D99-498A-468E-82DD-C7B2D762B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03CCAF6-1443-4DC5-81E7-B5C582FCFBD5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1F89F8D-1A1F-438A-8187-FA0154379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C0C7BAE-5912-4CC6-9740-2CC3989A479B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2F47BD3-AD44-4A9C-AACD-7B4FE50923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3F09FD4-AA1C-4877-81A8-69BE61E4E3BB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FE69D3E-F580-4DD3-9C54-201CC7C65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E37B554-98D7-4C3D-9343-0FFC5DBE7764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45BF2D3-59C8-4EB9-8A99-D5541F273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B0673CA-2800-48F8-8FE6-D06CC54DE98E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39D5CF51-E9AA-490A-A222-78F875AFAB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8EDE55F-FABB-4A3F-BA4E-ECA48AA020BE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87B86D0-7074-427B-91A6-EC2575E14B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A78246DF-DF5A-4140-A7FD-6D7F1D427E74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8815282C-ABA8-4CBB-B444-A55E77549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50F9C56-1592-4FDE-AA9D-B13EC046A4BA}" type="datetimeFigureOut">
              <a:rPr lang="ru-RU"/>
              <a:pPr>
                <a:defRPr/>
              </a:pPr>
              <a:t>17.05.2022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5810FDE-68BA-4366-B8D5-F69E6D884D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357188"/>
            <a:ext cx="9144000" cy="6500812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 userDrawn="1"/>
        </p:nvSpPr>
        <p:spPr>
          <a:xfrm>
            <a:off x="0" y="6572250"/>
            <a:ext cx="9144000" cy="2857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642100"/>
            <a:ext cx="1200150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"/>
          <p:cNvSpPr txBox="1">
            <a:spLocks noChangeArrowheads="1"/>
          </p:cNvSpPr>
          <p:nvPr/>
        </p:nvSpPr>
        <p:spPr bwMode="auto">
          <a:xfrm>
            <a:off x="455613" y="795338"/>
            <a:ext cx="80327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endParaRPr lang="ru-RU" b="1"/>
          </a:p>
          <a:p>
            <a:pPr algn="ctr">
              <a:lnSpc>
                <a:spcPct val="150000"/>
              </a:lnSpc>
            </a:pPr>
            <a:endParaRPr lang="ru-RU" b="1"/>
          </a:p>
          <a:p>
            <a:pPr algn="ctr">
              <a:lnSpc>
                <a:spcPct val="150000"/>
              </a:lnSpc>
            </a:pPr>
            <a:r>
              <a:rPr lang="ru-RU" b="1">
                <a:latin typeface="Times New Roman" pitchFamily="18" charset="0"/>
              </a:rPr>
              <a:t>ВФСК ГТО КАК ОДНО ИЗ СРЕДСТВ РЕАЛИЗАЦИИ ПРОГРАММЫ ВОСПИТАНИЯ В ОБЛАСТИ ФИЗИЧЕСКОГО РАЗВИТИЯ ДЕТЕЙ ДОШКОЛЬНОГО ВОЗРАСТА</a:t>
            </a:r>
            <a:r>
              <a:rPr lang="ru-RU" sz="2000" b="1">
                <a:solidFill>
                  <a:srgbClr val="000066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ru-RU" sz="2000" b="1">
              <a:solidFill>
                <a:srgbClr val="000066"/>
              </a:solidFill>
              <a:latin typeface="Times New Roman" pitchFamily="18" charset="0"/>
            </a:endParaRPr>
          </a:p>
          <a:p>
            <a:pPr algn="r"/>
            <a:r>
              <a:rPr lang="ru-RU" b="1">
                <a:latin typeface="Times New Roman" pitchFamily="18" charset="0"/>
              </a:rPr>
              <a:t>Василюк Е. В.</a:t>
            </a:r>
          </a:p>
          <a:p>
            <a:pPr algn="r"/>
            <a:r>
              <a:rPr lang="ru-RU" b="1">
                <a:latin typeface="Times New Roman" pitchFamily="18" charset="0"/>
              </a:rPr>
              <a:t>старший воспитатель</a:t>
            </a:r>
            <a:r>
              <a:rPr lang="ru-RU" b="1" i="1">
                <a:latin typeface="Times New Roman" pitchFamily="18" charset="0"/>
              </a:rPr>
              <a:t> </a:t>
            </a:r>
            <a:r>
              <a:rPr lang="ru-RU" b="1">
                <a:latin typeface="Times New Roman" pitchFamily="18" charset="0"/>
              </a:rPr>
              <a:t>МДОАУ «Детский сад № 107 «Маячок» г. Орска»</a:t>
            </a:r>
            <a:endParaRPr lang="ru-RU" sz="2000" b="1">
              <a:solidFill>
                <a:srgbClr val="000066"/>
              </a:solidFill>
              <a:latin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000" b="1">
              <a:solidFill>
                <a:srgbClr val="000066"/>
              </a:solidFill>
              <a:latin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800" i="1">
              <a:solidFill>
                <a:srgbClr val="00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25923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1188" y="4005263"/>
            <a:ext cx="2794000" cy="2095500"/>
          </a:xfrm>
          <a:noFill/>
          <a:ln>
            <a:miter lim="800000"/>
            <a:headEnd/>
            <a:tailEnd/>
          </a:ln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865188"/>
            <a:ext cx="259238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7100" y="1463675"/>
            <a:ext cx="2598738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62675" y="4005263"/>
            <a:ext cx="28733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1773238"/>
            <a:ext cx="2598738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Тренировочные занятия</a:t>
            </a:r>
          </a:p>
        </p:txBody>
      </p:sp>
      <p:pic>
        <p:nvPicPr>
          <p:cNvPr id="22530" name="Объект 4" descr="C:\Users\1\Desktop\ГТО правила выполнения заданий\Фото спорт-в  ГТО ДОУ№116\CIMG6282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4038600" cy="2089150"/>
          </a:xfrm>
          <a:noFill/>
          <a:ln>
            <a:miter lim="800000"/>
            <a:headEnd/>
            <a:tailEnd/>
          </a:ln>
        </p:spPr>
      </p:pic>
      <p:pic>
        <p:nvPicPr>
          <p:cNvPr id="22531" name="Рисунок 5" descr="C:\Users\1\Desktop\Фото спорт-в  ГТО ДОУ№116\CIMG62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484313"/>
            <a:ext cx="33147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Объект 8" descr="C:\Users\1\Desktop\Фото спорт-в  ГТО ДОУ№116\CIMG6287.JPG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03800" y="3860800"/>
            <a:ext cx="3384550" cy="2182813"/>
          </a:xfrm>
          <a:noFill/>
          <a:ln>
            <a:miter lim="800000"/>
            <a:headEnd/>
            <a:tailEnd/>
          </a:ln>
        </p:spPr>
      </p:pic>
      <p:pic>
        <p:nvPicPr>
          <p:cNvPr id="22533" name="Рисунок 9" descr="C:\Users\1\Desktop\Фото спорт-в  ГТО ДОУ№116\CIMG62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005263"/>
            <a:ext cx="388778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Спортивные игры и досуги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08050"/>
            <a:ext cx="402907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 descr="C:\Users\buh\Downloads\IMG-133cfd777f1cb237d26158a5815b703a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35600" y="908050"/>
            <a:ext cx="3394075" cy="4525963"/>
          </a:xfrm>
          <a:noFill/>
          <a:ln>
            <a:miter lim="800000"/>
            <a:headEnd/>
            <a:tailEnd/>
          </a:ln>
        </p:spPr>
      </p:pic>
      <p:pic>
        <p:nvPicPr>
          <p:cNvPr id="23556" name="Picture 3" descr="C:\Users\buh\Downloads\4DwizbBFO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3573463"/>
            <a:ext cx="396081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C:\Users\2\Desktop\РАЗОБРАТЬ\девочка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0" y="1000125"/>
            <a:ext cx="1487488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871663" y="3141663"/>
            <a:ext cx="666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800" b="1"/>
              <a:t>.</a:t>
            </a:r>
            <a:r>
              <a:rPr lang="ru-RU" sz="1800"/>
              <a:t> </a:t>
            </a:r>
          </a:p>
        </p:txBody>
      </p:sp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26035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Times New Roman" pitchFamily="18" charset="0"/>
              </a:rPr>
              <a:t>Мероприятия с родителями</a:t>
            </a:r>
          </a:p>
        </p:txBody>
      </p:sp>
      <p:pic>
        <p:nvPicPr>
          <p:cNvPr id="2458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50" y="1093788"/>
            <a:ext cx="4038600" cy="3028950"/>
          </a:xfrm>
          <a:noFill/>
          <a:ln>
            <a:miter lim="800000"/>
            <a:headEnd/>
            <a:tailEnd/>
          </a:ln>
        </p:spPr>
      </p:pic>
      <p:pic>
        <p:nvPicPr>
          <p:cNvPr id="2458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171575"/>
            <a:ext cx="4038600" cy="3028950"/>
          </a:xfrm>
          <a:noFill/>
          <a:ln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075" y="3783013"/>
            <a:ext cx="445611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5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Муниципальные соревнования</a:t>
            </a:r>
            <a:br>
              <a:rPr lang="ru-RU" sz="32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 «Папа, мама, я спортивная семья»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700213"/>
            <a:ext cx="2894013" cy="1944687"/>
          </a:xfrm>
          <a:noFill/>
          <a:ln>
            <a:miter lim="800000"/>
            <a:headEnd/>
            <a:tailEnd/>
          </a:ln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933825"/>
            <a:ext cx="3822700" cy="2547938"/>
          </a:xfrm>
          <a:noFill/>
          <a:ln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063" y="1700213"/>
            <a:ext cx="3960812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Всемирный день здоровья.</a:t>
            </a:r>
          </a:p>
        </p:txBody>
      </p:sp>
      <p:pic>
        <p:nvPicPr>
          <p:cNvPr id="26626" name="Объект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989138"/>
            <a:ext cx="3135312" cy="2663825"/>
          </a:xfrm>
          <a:noFill/>
          <a:ln>
            <a:miter lim="800000"/>
            <a:headEnd/>
            <a:tailEnd/>
          </a:ln>
        </p:spPr>
      </p:pic>
      <p:pic>
        <p:nvPicPr>
          <p:cNvPr id="26627" name="Объект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0825" y="1557338"/>
            <a:ext cx="3473450" cy="331152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E:\фото\Августовка\IMG_2602.JPG"/>
          <p:cNvPicPr>
            <a:picLocks noChangeAspect="1" noChangeArrowheads="1"/>
          </p:cNvPicPr>
          <p:nvPr/>
        </p:nvPicPr>
        <p:blipFill>
          <a:blip r:embed="rId2"/>
          <a:srcRect r="15501"/>
          <a:stretch>
            <a:fillRect/>
          </a:stretch>
        </p:blipFill>
        <p:spPr bwMode="auto">
          <a:xfrm>
            <a:off x="5173663" y="962025"/>
            <a:ext cx="35194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E:\фото\IMG_2967.JPG"/>
          <p:cNvPicPr>
            <a:picLocks noChangeAspect="1" noChangeArrowheads="1"/>
          </p:cNvPicPr>
          <p:nvPr/>
        </p:nvPicPr>
        <p:blipFill>
          <a:blip r:embed="rId3"/>
          <a:srcRect b="19921"/>
          <a:stretch>
            <a:fillRect/>
          </a:stretch>
        </p:blipFill>
        <p:spPr bwMode="auto">
          <a:xfrm>
            <a:off x="1403648" y="3752379"/>
            <a:ext cx="4362624" cy="233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275" y="765175"/>
            <a:ext cx="5005388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3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Фестиваль ВФСК ГТО</a:t>
            </a:r>
          </a:p>
        </p:txBody>
      </p:sp>
      <p:pic>
        <p:nvPicPr>
          <p:cNvPr id="3077" name="Picture 5" descr="C:\Users\buh\Desktop\IMG_366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105400" y="1700213"/>
            <a:ext cx="4038600" cy="2692400"/>
          </a:xfrm>
          <a:prstGeom prst="rect">
            <a:avLst/>
          </a:prstGeom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981075"/>
            <a:ext cx="4038600" cy="3027363"/>
          </a:xfrm>
          <a:prstGeom prst="rect">
            <a:avLst/>
          </a:prstGeom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271227" y="4068366"/>
            <a:ext cx="4035424" cy="2786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28677" name="Picture 2" descr="C:\Users\ДС 107\Desktop\2.jpg"/>
          <p:cNvPicPr>
            <a:picLocks noChangeAspect="1" noChangeArrowheads="1"/>
          </p:cNvPicPr>
          <p:nvPr/>
        </p:nvPicPr>
        <p:blipFill>
          <a:blip r:embed="rId5"/>
          <a:srcRect l="17722" t="29480" r="-17722" b="59146"/>
          <a:stretch>
            <a:fillRect/>
          </a:stretch>
        </p:blipFill>
        <p:spPr bwMode="auto">
          <a:xfrm>
            <a:off x="955675" y="6648450"/>
            <a:ext cx="1076325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Сдача нормативов</a:t>
            </a:r>
          </a:p>
        </p:txBody>
      </p:sp>
      <p:sp>
        <p:nvSpPr>
          <p:cNvPr id="29698" name="Текст 2"/>
          <p:cNvSpPr>
            <a:spLocks noGrp="1"/>
          </p:cNvSpPr>
          <p:nvPr>
            <p:ph type="body" idx="4294967295"/>
          </p:nvPr>
        </p:nvSpPr>
        <p:spPr bwMode="auto">
          <a:xfrm>
            <a:off x="0" y="1535113"/>
            <a:ext cx="4040188" cy="639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           Бег 30м</a:t>
            </a: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05038"/>
            <a:ext cx="4040188" cy="36004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9700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933825"/>
            <a:ext cx="4041775" cy="22669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3163" y="1557338"/>
            <a:ext cx="38893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3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30722" name="Picture 2" descr="C:\Users\ДС 107\Desktop\image_04052018162849_152543332940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750" y="1989138"/>
            <a:ext cx="4038600" cy="3028950"/>
          </a:xfrm>
          <a:noFill/>
          <a:ln>
            <a:miter lim="800000"/>
            <a:headEnd/>
            <a:tailEnd/>
          </a:ln>
        </p:spPr>
      </p:pic>
      <p:pic>
        <p:nvPicPr>
          <p:cNvPr id="30723" name="Picture 4" descr="C:\Users\ДС 107\Desktop\IMG_37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59375" y="1600200"/>
            <a:ext cx="3016250" cy="4525963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mtClean="0">
                <a:latin typeface="Times New Roman" pitchFamily="18" charset="0"/>
              </a:rPr>
              <a:t>Нормативно-правовая база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2800" smtClean="0">
                <a:latin typeface="Times New Roman" pitchFamily="18" charset="0"/>
              </a:rPr>
              <a:t>Федеральный закон от 31 июля 2020 г. № 304-ФЗ «О внесении изменений в Федеральный закон «Об образовании в Российской Федерации» по вопросам воспитания обучающихся»; </a:t>
            </a:r>
          </a:p>
          <a:p>
            <a:r>
              <a:rPr lang="ru-RU" sz="2800" smtClean="0">
                <a:latin typeface="Times New Roman" pitchFamily="18" charset="0"/>
              </a:rPr>
              <a:t> План мероприятий по реализации в 2021-2025 годах Стратегии развития воспитания в Российской Федерации на период до 2025 года (распоряжение Правительства Российской Федерации от 12 ноября 2020 г. № 2945-р).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Прыжок в длину с места</a:t>
            </a:r>
          </a:p>
        </p:txBody>
      </p:sp>
      <p:pic>
        <p:nvPicPr>
          <p:cNvPr id="31746" name="Picture 3" descr="C:\Users\buh\Desktop\IMG_37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708275"/>
            <a:ext cx="4038600" cy="2692400"/>
          </a:xfrm>
          <a:noFill/>
          <a:ln>
            <a:miter lim="800000"/>
            <a:headEnd/>
            <a:tailEnd/>
          </a:ln>
        </p:spPr>
      </p:pic>
      <p:pic>
        <p:nvPicPr>
          <p:cNvPr id="3174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8350" y="1600200"/>
            <a:ext cx="3416300" cy="4525963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4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Бег 1000 м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12875"/>
            <a:ext cx="4037013" cy="2689225"/>
          </a:xfrm>
          <a:noFill/>
          <a:ln>
            <a:miter lim="800000"/>
            <a:headEnd/>
            <a:tailEnd/>
          </a:ln>
        </p:spPr>
      </p:pic>
      <p:pic>
        <p:nvPicPr>
          <p:cNvPr id="32771" name="Picture 4" descr="C:\Users\buh\Desktop\IMG_37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276475"/>
            <a:ext cx="4038600" cy="26924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Плаванье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00213"/>
            <a:ext cx="4038600" cy="3028950"/>
          </a:xfrm>
          <a:noFill/>
          <a:ln>
            <a:miter lim="800000"/>
            <a:headEnd/>
            <a:tailEnd/>
          </a:ln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773238"/>
            <a:ext cx="4038600" cy="360362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Награждение воспитанников ДОО</a:t>
            </a:r>
          </a:p>
        </p:txBody>
      </p:sp>
      <p:graphicFrame>
        <p:nvGraphicFramePr>
          <p:cNvPr id="34854" name="Group 38"/>
          <p:cNvGraphicFramePr>
            <a:graphicFrameLocks noGrp="1"/>
          </p:cNvGraphicFramePr>
          <p:nvPr>
            <p:ph idx="1"/>
          </p:nvPr>
        </p:nvGraphicFramePr>
        <p:xfrm>
          <a:off x="611188" y="1700213"/>
          <a:ext cx="8229600" cy="3551237"/>
        </p:xfrm>
        <a:graphic>
          <a:graphicData uri="http://schemas.openxmlformats.org/drawingml/2006/table">
            <a:tbl>
              <a:tblPr/>
              <a:tblGrid>
                <a:gridCol w="1873250"/>
                <a:gridCol w="2159000"/>
                <a:gridCol w="1728787"/>
                <a:gridCol w="2468563"/>
              </a:tblGrid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41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Бронзовый значок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3 9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941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Серебряный значок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941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Золотой значок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34840" name="Picture 2" descr="http://olimp.kcbux.ru/Raznoe/gto/gto-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238" y="4941888"/>
            <a:ext cx="1619250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1" name="Picture 4" descr="http://homestead.ucoz.ru/News/010_GTO/G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5157788"/>
            <a:ext cx="1692275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714375" y="1143000"/>
            <a:ext cx="7715250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35842" name="Picture 2" descr="http://ber-sport.ru/wp-content/uploads/2016/06/05710569-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565400"/>
            <a:ext cx="56070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2800" b="1" smtClean="0">
                <a:latin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</a:rPr>
              <a:t>Цель рабочей программы воспитания детского сада по физическому и оздоровительному направлению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2349500"/>
            <a:ext cx="8229600" cy="37766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  <a:p>
            <a:r>
              <a:rPr lang="ru-RU" smtClean="0">
                <a:latin typeface="Times New Roman" pitchFamily="18" charset="0"/>
              </a:rPr>
              <a:t>Сформировать у воспитанников навыки здорового образа жизни, где безопасность жизнедеятельности лежит в основе всего.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b="1" smtClean="0">
                <a:latin typeface="Times New Roman" pitchFamily="18" charset="0"/>
              </a:rPr>
              <a:t>Задачи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 smtClean="0">
                <a:latin typeface="Times New Roman" pitchFamily="18" charset="0"/>
              </a:rPr>
              <a:t>Обеспечение построения образовательного процесса физического воспитания детей (совместной и самостоятельной деятельности) на основе здоровье формирующих и здоровье сберегающих технологий, и обеспечение условий для гармоничного физического и эстетического развития ребенка;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latin typeface="Times New Roman" pitchFamily="18" charset="0"/>
              </a:rPr>
              <a:t>Закаливание, повышение сопротивляемости к воздействию условий внешней среды;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latin typeface="Times New Roman" pitchFamily="18" charset="0"/>
              </a:rPr>
              <a:t>Укрепление опорно-двигательного аппарата; развитие двигательных способностей, обучение двигательным навыкам и умениям;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latin typeface="Times New Roman" pitchFamily="18" charset="0"/>
              </a:rPr>
              <a:t>Формирование элементарных представлений в области физической культуры, здоровья и безопасного образа жизни;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latin typeface="Times New Roman" pitchFamily="18" charset="0"/>
              </a:rPr>
              <a:t>организация сна, здорового питания, выстраивание правильного режима дня; </a:t>
            </a:r>
          </a:p>
          <a:p>
            <a:pPr>
              <a:lnSpc>
                <a:spcPct val="80000"/>
              </a:lnSpc>
            </a:pPr>
            <a:r>
              <a:rPr lang="ru-RU" sz="2000" b="1" smtClean="0">
                <a:latin typeface="Times New Roman" pitchFamily="18" charset="0"/>
              </a:rPr>
              <a:t>Воспитание экологической культуры, обучение безопасности жизнедеятельности.</a:t>
            </a:r>
            <a:r>
              <a:rPr lang="ru-RU" sz="1800" b="1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2800" b="1" smtClean="0">
                <a:latin typeface="Times New Roman" pitchFamily="18" charset="0"/>
              </a:rPr>
              <a:t>Всероссийский физкультурно-спортивный комплекс «Готов к труду и обороне» (ГТО)</a:t>
            </a:r>
            <a:r>
              <a:rPr lang="ru-RU" sz="4000" smtClean="0"/>
              <a:t>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buFont typeface="Arial" charset="0"/>
              <a:buNone/>
            </a:pPr>
            <a:endParaRPr lang="ru-RU" sz="2800" smtClean="0">
              <a:latin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z="2800" b="1" smtClean="0">
                <a:latin typeface="Times New Roman" pitchFamily="18" charset="0"/>
              </a:rPr>
              <a:t>Цель ВФСК ГТО – повышение эффективности использования возможностей физической культуры и спорта в укреплении здоровья, гармоничном и всестороннем развитии личности, воспитание патриотизма и гражданственности, улучшение качества жизни граждан Российской Федерации</a:t>
            </a:r>
            <a:r>
              <a:rPr lang="ru-RU" sz="2800" smtClean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2800" b="1" smtClean="0">
                <a:latin typeface="Times New Roman" pitchFamily="18" charset="0"/>
              </a:rPr>
              <a:t>информационно-просветительское</a:t>
            </a:r>
            <a:r>
              <a:rPr lang="ru-RU" sz="2800" smtClean="0"/>
              <a:t> </a:t>
            </a: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2800" b="1" smtClean="0">
                <a:latin typeface="Times New Roman" pitchFamily="18" charset="0"/>
              </a:rPr>
              <a:t>физкультурно-спортивное </a:t>
            </a:r>
          </a:p>
        </p:txBody>
      </p:sp>
      <p:pic>
        <p:nvPicPr>
          <p:cNvPr id="17416" name="Picture 8" descr="DSCN18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3284538"/>
            <a:ext cx="2376487" cy="2305050"/>
          </a:xfrm>
          <a:prstGeom prst="rect">
            <a:avLst/>
          </a:prstGeom>
          <a:noFill/>
        </p:spPr>
      </p:pic>
      <p:pic>
        <p:nvPicPr>
          <p:cNvPr id="17418" name="Picture 10" descr="IMG_83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-8020050"/>
            <a:ext cx="3457575" cy="2593975"/>
          </a:xfrm>
          <a:prstGeom prst="rect">
            <a:avLst/>
          </a:prstGeom>
          <a:noFill/>
        </p:spPr>
      </p:pic>
      <p:pic>
        <p:nvPicPr>
          <p:cNvPr id="17420" name="Picture 12" descr="IMG_83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-7804150"/>
            <a:ext cx="3457575" cy="2593975"/>
          </a:xfrm>
          <a:prstGeom prst="rect">
            <a:avLst/>
          </a:prstGeom>
          <a:noFill/>
        </p:spPr>
      </p:pic>
      <p:pic>
        <p:nvPicPr>
          <p:cNvPr id="17421" name="Picture 13" descr="IMG_83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-7588250"/>
            <a:ext cx="3457575" cy="2593975"/>
          </a:xfrm>
          <a:prstGeom prst="rect">
            <a:avLst/>
          </a:prstGeom>
          <a:noFill/>
        </p:spPr>
      </p:pic>
      <p:pic>
        <p:nvPicPr>
          <p:cNvPr id="17422" name="Picture 14" descr="IMG_83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-7372350"/>
            <a:ext cx="3457575" cy="259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4313" y="357188"/>
            <a:ext cx="8715375" cy="10001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800" b="1" i="1" dirty="0">
              <a:solidFill>
                <a:srgbClr val="7030A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572000" y="3929063"/>
            <a:ext cx="4429125" cy="357187"/>
          </a:xfrm>
          <a:prstGeom prst="rect">
            <a:avLst/>
          </a:prstGeom>
        </p:spPr>
        <p:txBody>
          <a:bodyPr anchor="ctr"/>
          <a:lstStyle/>
          <a:p>
            <a:pPr algn="ctr" eaLnBrk="0" hangingPunct="0">
              <a:defRPr/>
            </a:pPr>
            <a:endParaRPr lang="ru-RU" sz="1900" b="1" i="1" u="sng" dirty="0">
              <a:solidFill>
                <a:srgbClr val="00006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37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Взаимодействие с педагогическим  сообществом г.Орска</a:t>
            </a:r>
            <a:br>
              <a:rPr lang="ru-RU" sz="24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 целью пропаганды сдачи норм ГТО.</a:t>
            </a:r>
            <a:br>
              <a:rPr lang="ru-RU" sz="24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43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6463" y="2349500"/>
            <a:ext cx="3970337" cy="2976563"/>
          </a:xfrm>
          <a:noFill/>
          <a:ln>
            <a:miter lim="800000"/>
            <a:headEnd/>
            <a:tailEnd/>
          </a:ln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746250"/>
            <a:ext cx="291782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Объект 2"/>
          <p:cNvSpPr>
            <a:spLocks noGrp="1"/>
          </p:cNvSpPr>
          <p:nvPr>
            <p:ph sz="half" idx="1"/>
          </p:nvPr>
        </p:nvSpPr>
        <p:spPr bwMode="auto">
          <a:xfrm>
            <a:off x="468313" y="1844675"/>
            <a:ext cx="4038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Семинар-практикум</a:t>
            </a:r>
          </a:p>
        </p:txBody>
      </p:sp>
      <p:pic>
        <p:nvPicPr>
          <p:cNvPr id="1945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196975"/>
            <a:ext cx="3384550" cy="4319588"/>
          </a:xfrm>
          <a:noFill/>
          <a:ln>
            <a:miter lim="800000"/>
            <a:headEnd/>
            <a:tailEnd/>
          </a:ln>
        </p:spPr>
      </p:pic>
      <p:pic>
        <p:nvPicPr>
          <p:cNvPr id="1945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9750" y="1052513"/>
            <a:ext cx="4038600" cy="3821112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Организация физкультурно-спортивной работы с дошкольниками</a:t>
            </a:r>
            <a:endParaRPr lang="ru-RU" smtClean="0"/>
          </a:p>
        </p:txBody>
      </p:sp>
      <p:sp>
        <p:nvSpPr>
          <p:cNvPr id="20482" name="Объект 5"/>
          <p:cNvSpPr>
            <a:spLocks noGrp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smtClean="0">
                <a:latin typeface="Times New Roman" pitchFamily="18" charset="0"/>
              </a:rPr>
              <a:t>Физкультурные занятия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smtClean="0">
                <a:latin typeface="Times New Roman" pitchFamily="18" charset="0"/>
              </a:rPr>
              <a:t>Утренняя гимнастика</a:t>
            </a:r>
          </a:p>
          <a:p>
            <a:pPr algn="ctr"/>
            <a:r>
              <a:rPr lang="ru-RU" b="1" smtClean="0">
                <a:latin typeface="Times New Roman" pitchFamily="18" charset="0"/>
              </a:rPr>
              <a:t>Досуговая деятельность</a:t>
            </a:r>
          </a:p>
          <a:p>
            <a:pPr algn="ctr"/>
            <a:r>
              <a:rPr lang="ru-RU" b="1" smtClean="0">
                <a:latin typeface="Times New Roman" pitchFamily="18" charset="0"/>
              </a:rPr>
              <a:t>Спортивные соревнования</a:t>
            </a:r>
            <a:endParaRPr lang="ru-RU" b="1" smtClean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6084888" y="2992438"/>
            <a:ext cx="574675" cy="911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4" name="TextBox 14"/>
          <p:cNvSpPr txBox="1">
            <a:spLocks noChangeArrowheads="1"/>
          </p:cNvSpPr>
          <p:nvPr/>
        </p:nvSpPr>
        <p:spPr bwMode="auto">
          <a:xfrm>
            <a:off x="6084888" y="4149725"/>
            <a:ext cx="444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048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05400" y="3789363"/>
            <a:ext cx="4038600" cy="2692400"/>
          </a:xfrm>
          <a:noFill/>
          <a:ln>
            <a:miter lim="800000"/>
            <a:headEnd/>
            <a:tailEnd/>
          </a:ln>
        </p:spPr>
      </p:pic>
      <p:pic>
        <p:nvPicPr>
          <p:cNvPr id="20487" name="Picture 7" descr="IMG-20191210-WA0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789363"/>
            <a:ext cx="3743325" cy="2808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311</Words>
  <Application>Microsoft Office PowerPoint</Application>
  <PresentationFormat>Экран (4:3)</PresentationFormat>
  <Paragraphs>61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24</vt:i4>
      </vt:variant>
    </vt:vector>
  </HeadingPairs>
  <TitlesOfParts>
    <vt:vector size="39" baseType="lpstr">
      <vt:lpstr>Arial</vt:lpstr>
      <vt:lpstr>Calibri</vt:lpstr>
      <vt:lpstr>Times New Roman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Слайд 1</vt:lpstr>
      <vt:lpstr>Нормативно-правовая база</vt:lpstr>
      <vt:lpstr> Цель рабочей программы воспитания детского сада по физическому и оздоровительному направлению</vt:lpstr>
      <vt:lpstr>Задачи</vt:lpstr>
      <vt:lpstr>Всероссийский физкультурно-спортивный комплекс «Готов к труду и обороне» (ГТО) </vt:lpstr>
      <vt:lpstr>Этапы работы</vt:lpstr>
      <vt:lpstr>Взаимодействие с педагогическим  сообществом г.Орска с  целью пропаганды сдачи норм ГТО. </vt:lpstr>
      <vt:lpstr>Семинар-практикум</vt:lpstr>
      <vt:lpstr>Организация физкультурно-спортивной работы с дошкольниками</vt:lpstr>
      <vt:lpstr>Слайд 10</vt:lpstr>
      <vt:lpstr>Тренировочные занятия</vt:lpstr>
      <vt:lpstr>Спортивные игры и досуги</vt:lpstr>
      <vt:lpstr>Мероприятия с родителями</vt:lpstr>
      <vt:lpstr>Муниципальные соревнования  «Папа, мама, я спортивная семья»</vt:lpstr>
      <vt:lpstr>Всемирный день здоровья.</vt:lpstr>
      <vt:lpstr>Слайд 16</vt:lpstr>
      <vt:lpstr>Фестиваль ВФСК ГТО</vt:lpstr>
      <vt:lpstr>Сдача нормативов</vt:lpstr>
      <vt:lpstr>Слайд 19</vt:lpstr>
      <vt:lpstr>Прыжок в длину с места</vt:lpstr>
      <vt:lpstr>Бег 1000 м</vt:lpstr>
      <vt:lpstr>Плаванье</vt:lpstr>
      <vt:lpstr>Награждение воспитанников ДОО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140</cp:revision>
  <dcterms:created xsi:type="dcterms:W3CDTF">2014-06-24T15:51:35Z</dcterms:created>
  <dcterms:modified xsi:type="dcterms:W3CDTF">2022-05-17T16:28:54Z</dcterms:modified>
</cp:coreProperties>
</file>