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91" r:id="rId4"/>
    <p:sldId id="287" r:id="rId5"/>
    <p:sldId id="263" r:id="rId6"/>
    <p:sldId id="265" r:id="rId7"/>
    <p:sldId id="266" r:id="rId8"/>
    <p:sldId id="264" r:id="rId9"/>
    <p:sldId id="288" r:id="rId10"/>
    <p:sldId id="269" r:id="rId11"/>
    <p:sldId id="268" r:id="rId12"/>
    <p:sldId id="275" r:id="rId13"/>
    <p:sldId id="267" r:id="rId14"/>
    <p:sldId id="270" r:id="rId15"/>
    <p:sldId id="271" r:id="rId16"/>
    <p:sldId id="273" r:id="rId17"/>
    <p:sldId id="282" r:id="rId18"/>
    <p:sldId id="281" r:id="rId19"/>
    <p:sldId id="283" r:id="rId20"/>
    <p:sldId id="280" r:id="rId21"/>
    <p:sldId id="284" r:id="rId22"/>
    <p:sldId id="285" r:id="rId23"/>
    <p:sldId id="286" r:id="rId24"/>
    <p:sldId id="289" r:id="rId25"/>
    <p:sldId id="274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>
      <p:cViewPr varScale="1">
        <p:scale>
          <a:sx n="69" d="100"/>
          <a:sy n="69" d="100"/>
        </p:scale>
        <p:origin x="148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17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5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08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3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0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4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5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02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0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1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77A84-BD96-43BA-809A-5223F77BF641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BF64-70B8-48EB-AF31-CB77C796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1.infourok.ru/uploads/ex/02b6/0000163d-d15293fb/9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25" y="-19531"/>
            <a:ext cx="9156508" cy="68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060848"/>
            <a:ext cx="8424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Организация самостоятельной деятельности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 дошкольников по развитию двигательных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 навыков и умений в процессе подвижных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</a:rPr>
              <a:t> и спортивных игр. </a:t>
            </a:r>
            <a:endParaRPr lang="ru-RU" sz="24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268760"/>
            <a:ext cx="770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Обобщение опыта по теме: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3861048"/>
            <a:ext cx="5639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     </a:t>
            </a:r>
          </a:p>
          <a:p>
            <a:r>
              <a:rPr lang="ru-RU" b="1" dirty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    Выполнила: </a:t>
            </a:r>
          </a:p>
          <a:p>
            <a:r>
              <a:rPr lang="ru-RU" b="1" dirty="0" smtClean="0">
                <a:latin typeface="Arial Black" pitchFamily="34" charset="0"/>
              </a:rPr>
              <a:t>     воспитатель МОАУ СОШ № 11 г. Орска</a:t>
            </a:r>
          </a:p>
          <a:p>
            <a:r>
              <a:rPr lang="ru-RU" b="1" dirty="0" smtClean="0">
                <a:latin typeface="Arial Black" pitchFamily="34" charset="0"/>
              </a:rPr>
              <a:t>     </a:t>
            </a:r>
            <a:r>
              <a:rPr lang="ru-RU" b="1" dirty="0" err="1" smtClean="0">
                <a:latin typeface="Arial Black" pitchFamily="34" charset="0"/>
              </a:rPr>
              <a:t>Ратиева</a:t>
            </a:r>
            <a:r>
              <a:rPr lang="ru-RU" b="1" dirty="0" smtClean="0">
                <a:latin typeface="Arial Black" pitchFamily="34" charset="0"/>
              </a:rPr>
              <a:t> Н.А.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0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76672"/>
            <a:ext cx="871296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Для реализации поставленных задач мною созданы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все условия: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-Двигательная среда  насыщена различным оборудованием и спортивным инвентарем (мячи, обручи, скакалки, ленты, палки и др.), способствующим развитию игр. В группе имеется не только стандартное спортивное оборудование, но и не стандартное (балансиры, массажные следы, массажные перчатки, классики, дорожки здоровья и др.)</a:t>
            </a:r>
          </a:p>
          <a:p>
            <a:endParaRPr lang="ru-RU" dirty="0"/>
          </a:p>
        </p:txBody>
      </p:sp>
      <p:pic>
        <p:nvPicPr>
          <p:cNvPr id="3" name="№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6308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17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6" y="799109"/>
            <a:ext cx="8840041" cy="6011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3806"/>
            <a:ext cx="934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ЦЕНТР ДВИГАТЕЛЬНОЙ АКТИВНОСТИ: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№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5" y="462567"/>
            <a:ext cx="9144000" cy="5905262"/>
          </a:xfrm>
          <a:prstGeom prst="rect">
            <a:avLst/>
          </a:prstGeom>
        </p:spPr>
      </p:pic>
      <p:pic>
        <p:nvPicPr>
          <p:cNvPr id="3" name="№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622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680"/>
            <a:ext cx="864096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ФОРМЫ РАБОТЫ: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-Полосы </a:t>
            </a:r>
            <a:r>
              <a:rPr lang="ru-RU" sz="2000" dirty="0">
                <a:latin typeface="Arial Black" panose="020B0A04020102020204" pitchFamily="34" charset="0"/>
              </a:rPr>
              <a:t>препятствий, </a:t>
            </a:r>
            <a:r>
              <a:rPr lang="ru-RU" sz="2000" dirty="0" smtClean="0">
                <a:latin typeface="Arial Black" panose="020B0A04020102020204" pitchFamily="34" charset="0"/>
              </a:rPr>
              <a:t>где дети могут  </a:t>
            </a:r>
            <a:r>
              <a:rPr lang="ru-RU" sz="2000" dirty="0">
                <a:latin typeface="Arial Black" panose="020B0A04020102020204" pitchFamily="34" charset="0"/>
              </a:rPr>
              <a:t>выполнять различные двигательные задания (пройти по дорожкам, перепрыгнуть с кочки на кочку, пролезть в туннель, залезть на лестницу и др.).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-Выносной </a:t>
            </a:r>
            <a:r>
              <a:rPr lang="ru-RU" sz="2000" dirty="0">
                <a:latin typeface="Arial Black" panose="020B0A04020102020204" pitchFamily="34" charset="0"/>
              </a:rPr>
              <a:t>материал для прогулки: вожжи, вертушки, каталки и др.) и мелкие физкультурные пособия (палки, обручи, мячи, скакалки и т. д.)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- </a:t>
            </a:r>
            <a:r>
              <a:rPr lang="ru-RU" sz="2000" dirty="0" smtClean="0">
                <a:latin typeface="Arial Black" panose="020B0A04020102020204" pitchFamily="34" charset="0"/>
              </a:rPr>
              <a:t>Обогащение сюжетно-ролевых </a:t>
            </a:r>
            <a:r>
              <a:rPr lang="ru-RU" sz="2000" dirty="0">
                <a:latin typeface="Arial Black" panose="020B0A04020102020204" pitchFamily="34" charset="0"/>
              </a:rPr>
              <a:t>игры детей разнообразными видами и способами всех основных движений</a:t>
            </a:r>
            <a:r>
              <a:rPr lang="ru-RU" sz="2000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- </a:t>
            </a:r>
            <a:r>
              <a:rPr lang="ru-RU" sz="2000" dirty="0" smtClean="0">
                <a:latin typeface="Arial Black" panose="020B0A04020102020204" pitchFamily="34" charset="0"/>
              </a:rPr>
              <a:t>Вовлечение малоподвижных  </a:t>
            </a:r>
            <a:r>
              <a:rPr lang="ru-RU" sz="2000" dirty="0">
                <a:latin typeface="Arial Black" panose="020B0A04020102020204" pitchFamily="34" charset="0"/>
              </a:rPr>
              <a:t>детей 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в деятельность, которая способствует развитию интереса к играм и физическим упражнениям. Они выполняют упражнения на бег, лазанье, метание.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-Организация спокойной деятельности для очень подвижных детей: </a:t>
            </a:r>
            <a:r>
              <a:rPr lang="ru-RU" sz="2000" dirty="0">
                <a:latin typeface="Arial Black" panose="020B0A04020102020204" pitchFamily="34" charset="0"/>
              </a:rPr>
              <a:t>игры с песком, дидактические игры, ходьба по скамейке, </a:t>
            </a:r>
            <a:r>
              <a:rPr lang="ru-RU" sz="2000" dirty="0" err="1">
                <a:latin typeface="Arial Black" panose="020B0A04020102020204" pitchFamily="34" charset="0"/>
              </a:rPr>
              <a:t>перелезание</a:t>
            </a:r>
            <a:r>
              <a:rPr lang="ru-RU" sz="2000" dirty="0">
                <a:latin typeface="Arial Black" panose="020B0A04020102020204" pitchFamily="34" charset="0"/>
              </a:rPr>
              <a:t> через обруч.</a:t>
            </a:r>
          </a:p>
          <a:p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№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622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564" y="548680"/>
            <a:ext cx="20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413930"/>
            <a:ext cx="86409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-Включение </a:t>
            </a:r>
            <a:r>
              <a:rPr lang="ru-RU" sz="2000" dirty="0">
                <a:latin typeface="Arial Black" panose="020B0A04020102020204" pitchFamily="34" charset="0"/>
              </a:rPr>
              <a:t>в совместную игру с кем-нибудь из детей, чтобы показать новые движения или действия, вызвать интерес к ним;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-</a:t>
            </a:r>
            <a:r>
              <a:rPr lang="ru-RU" sz="2000" dirty="0" smtClean="0">
                <a:latin typeface="Arial Black" panose="020B0A04020102020204" pitchFamily="34" charset="0"/>
              </a:rPr>
              <a:t>Обыгрывание  новых пособий, </a:t>
            </a:r>
            <a:r>
              <a:rPr lang="ru-RU" sz="2000" dirty="0">
                <a:latin typeface="Arial Black" panose="020B0A04020102020204" pitchFamily="34" charset="0"/>
              </a:rPr>
              <a:t>показав, как можно с ними действовать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-</a:t>
            </a:r>
            <a:r>
              <a:rPr lang="ru-RU" sz="2000" dirty="0" smtClean="0">
                <a:latin typeface="Arial Black" panose="020B0A04020102020204" pitchFamily="34" charset="0"/>
              </a:rPr>
              <a:t>Обучение </a:t>
            </a:r>
            <a:r>
              <a:rPr lang="ru-RU" sz="2000" dirty="0">
                <a:latin typeface="Arial Black" panose="020B0A04020102020204" pitchFamily="34" charset="0"/>
              </a:rPr>
              <a:t>детей играм с элементами спортивных игр следует, постепенно переходя от простого к сложному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-</a:t>
            </a:r>
            <a:r>
              <a:rPr lang="ru-RU" sz="2000" dirty="0" smtClean="0">
                <a:latin typeface="Arial Black" panose="020B0A04020102020204" pitchFamily="34" charset="0"/>
              </a:rPr>
              <a:t>Использование игр с  </a:t>
            </a:r>
            <a:r>
              <a:rPr lang="ru-RU" sz="2000" dirty="0">
                <a:latin typeface="Arial Black" panose="020B0A04020102020204" pitchFamily="34" charset="0"/>
              </a:rPr>
              <a:t>элементами соревнования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-Обогащение двигательной деятельности </a:t>
            </a:r>
            <a:r>
              <a:rPr lang="ru-RU" sz="2000" dirty="0">
                <a:latin typeface="Arial Black" panose="020B0A04020102020204" pitchFamily="34" charset="0"/>
              </a:rPr>
              <a:t>детей разнообразными движениями.</a:t>
            </a:r>
            <a:r>
              <a:rPr lang="ru-RU" sz="2000" i="1" dirty="0">
                <a:latin typeface="Arial Black" panose="020B0A04020102020204" pitchFamily="34" charset="0"/>
              </a:rPr>
              <a:t> </a:t>
            </a:r>
            <a:endParaRPr lang="ru-RU" sz="2000" dirty="0"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-</a:t>
            </a:r>
            <a:r>
              <a:rPr lang="ru-RU" sz="2000" dirty="0" smtClean="0">
                <a:latin typeface="Arial Black" panose="020B0A04020102020204" pitchFamily="34" charset="0"/>
              </a:rPr>
              <a:t>Использование занимательного материала: </a:t>
            </a:r>
            <a:r>
              <a:rPr lang="ru-RU" sz="2000" dirty="0">
                <a:latin typeface="Arial Black" panose="020B0A04020102020204" pitchFamily="34" charset="0"/>
              </a:rPr>
              <a:t>загадки, приметы, пословицы, поговорки, занимательные вопросы.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-</a:t>
            </a:r>
            <a:r>
              <a:rPr lang="ru-RU" sz="2000" dirty="0" smtClean="0">
                <a:latin typeface="Arial Black" panose="020B0A04020102020204" pitchFamily="34" charset="0"/>
              </a:rPr>
              <a:t>Использование масок </a:t>
            </a:r>
            <a:r>
              <a:rPr lang="ru-RU" sz="2000" dirty="0">
                <a:latin typeface="Arial Black" panose="020B0A04020102020204" pitchFamily="34" charset="0"/>
              </a:rPr>
              <a:t>для более яркого создания образа, маски зверей, птиц, </a:t>
            </a:r>
            <a:r>
              <a:rPr lang="ru-RU" sz="2000" dirty="0" smtClean="0">
                <a:latin typeface="Arial Black" panose="020B0A04020102020204" pitchFamily="34" charset="0"/>
              </a:rPr>
              <a:t>насекомых.</a:t>
            </a:r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№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6672"/>
            <a:ext cx="116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ГРУППЕ: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6" y="241677"/>
            <a:ext cx="4312446" cy="3234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05" y="3456592"/>
            <a:ext cx="4285451" cy="3214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3" y="3484536"/>
            <a:ext cx="4321180" cy="3240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17" y="229896"/>
            <a:ext cx="4302260" cy="3226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2502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351905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332509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65591" y="3519055"/>
            <a:ext cx="6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35876" y="2904375"/>
            <a:ext cx="320953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4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4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В ГРУППЕ:</a:t>
            </a:r>
          </a:p>
          <a:p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№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3030" y="6145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6" y="182300"/>
            <a:ext cx="432048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27" y="3442729"/>
            <a:ext cx="4352448" cy="326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27" y="199042"/>
            <a:ext cx="4324916" cy="324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0" y="3441446"/>
            <a:ext cx="4326626" cy="3244970"/>
          </a:xfrm>
          <a:prstGeom prst="rect">
            <a:avLst/>
          </a:prstGeom>
        </p:spPr>
      </p:pic>
      <p:pic>
        <p:nvPicPr>
          <p:cNvPr id="2" name="№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4288" y="6089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" y="151701"/>
            <a:ext cx="4341145" cy="3255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16" y="3383477"/>
            <a:ext cx="4391964" cy="3293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" y="3407558"/>
            <a:ext cx="4341145" cy="3255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31" y="151700"/>
            <a:ext cx="4399147" cy="324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№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8264" y="6187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0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" y="433861"/>
            <a:ext cx="4482498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36" y="439121"/>
            <a:ext cx="4478552" cy="5971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58315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45713" y="5831553"/>
            <a:ext cx="4424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 ПРОГУЛКЕ: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№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7692" y="6220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66" y="280294"/>
            <a:ext cx="4806534" cy="6408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" y="285712"/>
            <a:ext cx="4802471" cy="6403294"/>
          </a:xfrm>
          <a:prstGeom prst="rect">
            <a:avLst/>
          </a:prstGeom>
        </p:spPr>
      </p:pic>
      <p:pic>
        <p:nvPicPr>
          <p:cNvPr id="4" name="№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6304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№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9793" y="116632"/>
            <a:ext cx="3801020" cy="66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214"/>
            <a:ext cx="4744225" cy="63256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214"/>
            <a:ext cx="4752528" cy="6336705"/>
          </a:xfrm>
          <a:prstGeom prst="rect">
            <a:avLst/>
          </a:prstGeom>
        </p:spPr>
      </p:pic>
      <p:pic>
        <p:nvPicPr>
          <p:cNvPr id="4" name="№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2190" y="641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2746"/>
            <a:ext cx="4736489" cy="6315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5994"/>
            <a:ext cx="4718297" cy="6291062"/>
          </a:xfrm>
          <a:prstGeom prst="rect">
            <a:avLst/>
          </a:prstGeom>
        </p:spPr>
      </p:pic>
      <p:pic>
        <p:nvPicPr>
          <p:cNvPr id="2" name="№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6220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4752528" cy="6286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" y="1592686"/>
            <a:ext cx="4860032" cy="3645024"/>
          </a:xfrm>
          <a:prstGeom prst="rect">
            <a:avLst/>
          </a:prstGeom>
        </p:spPr>
      </p:pic>
      <p:pic>
        <p:nvPicPr>
          <p:cNvPr id="2" name="№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6107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7" y="-459432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4249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РАБОТА С РОДИТЕЛЯМИ: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-Консультации </a:t>
            </a:r>
            <a:r>
              <a:rPr lang="ru-RU" sz="2400" dirty="0">
                <a:latin typeface="Arial Black" panose="020B0A04020102020204" pitchFamily="34" charset="0"/>
              </a:rPr>
              <a:t>«Подвижные игры детей – важное средство повышения двигательной активности</a:t>
            </a:r>
            <a:r>
              <a:rPr lang="ru-RU" sz="2400" dirty="0" smtClean="0">
                <a:latin typeface="Arial Black" panose="020B0A04020102020204" pitchFamily="34" charset="0"/>
              </a:rPr>
              <a:t>»;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-Памятки </a:t>
            </a:r>
            <a:r>
              <a:rPr lang="ru-RU" sz="2400" dirty="0">
                <a:latin typeface="Arial Black" panose="020B0A04020102020204" pitchFamily="34" charset="0"/>
              </a:rPr>
              <a:t>«Подвижные игры дошкольников. Их роль в физическом развитии детей</a:t>
            </a:r>
            <a:r>
              <a:rPr lang="ru-RU" sz="2400" dirty="0" smtClean="0">
                <a:latin typeface="Arial Black" panose="020B0A04020102020204" pitchFamily="34" charset="0"/>
              </a:rPr>
              <a:t>»;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-Показ </a:t>
            </a:r>
            <a:r>
              <a:rPr lang="ru-RU" sz="2400" dirty="0">
                <a:latin typeface="Arial Black" panose="020B0A04020102020204" pitchFamily="34" charset="0"/>
              </a:rPr>
              <a:t>открытых видов детской деятельности – проведение подвижных игр во время прогулки и в спортивном </a:t>
            </a:r>
            <a:r>
              <a:rPr lang="ru-RU" sz="2400" dirty="0" smtClean="0">
                <a:latin typeface="Arial Black" panose="020B0A04020102020204" pitchFamily="34" charset="0"/>
              </a:rPr>
              <a:t>зале;</a:t>
            </a:r>
          </a:p>
          <a:p>
            <a:pPr marL="342900" indent="-342900" algn="ctr">
              <a:buFontTx/>
              <a:buChar char="-"/>
            </a:pPr>
            <a:r>
              <a:rPr lang="ru-RU" sz="2400" dirty="0" smtClean="0">
                <a:latin typeface="Arial Black" panose="020B0A04020102020204" pitchFamily="34" charset="0"/>
              </a:rPr>
              <a:t>Участие родителей </a:t>
            </a:r>
            <a:r>
              <a:rPr lang="ru-RU" sz="2400" dirty="0">
                <a:latin typeface="Arial Black" panose="020B0A04020102020204" pitchFamily="34" charset="0"/>
              </a:rPr>
              <a:t>в спортивных праздниках с подвижными </a:t>
            </a:r>
            <a:r>
              <a:rPr lang="ru-RU" sz="2400" dirty="0" smtClean="0">
                <a:latin typeface="Arial Black" panose="020B0A04020102020204" pitchFamily="34" charset="0"/>
              </a:rPr>
              <a:t>играми;</a:t>
            </a:r>
          </a:p>
          <a:p>
            <a:pPr marL="342900" indent="-342900" algn="ctr">
              <a:buFontTx/>
              <a:buChar char="-"/>
            </a:pPr>
            <a:r>
              <a:rPr lang="ru-RU" sz="2400" dirty="0" smtClean="0">
                <a:latin typeface="Arial Black" panose="020B0A04020102020204" pitchFamily="34" charset="0"/>
              </a:rPr>
              <a:t>Оказание родителями помощи </a:t>
            </a:r>
            <a:r>
              <a:rPr lang="ru-RU" sz="2400" dirty="0">
                <a:latin typeface="Arial Black" panose="020B0A04020102020204" pitchFamily="34" charset="0"/>
              </a:rPr>
              <a:t>в изготовлении атрибутов для подвижных игр.</a:t>
            </a:r>
          </a:p>
          <a:p>
            <a:endParaRPr lang="ru-RU" dirty="0"/>
          </a:p>
        </p:txBody>
      </p:sp>
      <p:pic>
        <p:nvPicPr>
          <p:cNvPr id="3" name="№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677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76672"/>
            <a:ext cx="878497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РЕЗУЛЬТАТИВНОСТЬ ОПЫТА: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В </a:t>
            </a:r>
            <a:r>
              <a:rPr lang="ru-RU" sz="2800" dirty="0">
                <a:latin typeface="Arial Black" panose="020B0A04020102020204" pitchFamily="34" charset="0"/>
              </a:rPr>
              <a:t>самостоятельной деятельности </a:t>
            </a:r>
            <a:r>
              <a:rPr lang="ru-RU" sz="2800" dirty="0" smtClean="0">
                <a:latin typeface="Arial Black" panose="020B0A04020102020204" pitchFamily="34" charset="0"/>
              </a:rPr>
              <a:t>дети </a:t>
            </a:r>
            <a:r>
              <a:rPr lang="ru-RU" sz="2800" dirty="0">
                <a:latin typeface="Arial Black" panose="020B0A04020102020204" pitchFamily="34" charset="0"/>
              </a:rPr>
              <a:t>чаще стали пользоваться такими движениями, как лазание, прыжки, полюбили сюжетные подвижные игры с мячом. 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При </a:t>
            </a:r>
            <a:r>
              <a:rPr lang="ru-RU" sz="2800" dirty="0">
                <a:latin typeface="Arial Black" panose="020B0A04020102020204" pitchFamily="34" charset="0"/>
              </a:rPr>
              <a:t>организации подвижных игр дети стали выдержанными, смелыми, ловкими, решительными. Научились решать самостоятельно как действовать в той или иной игре. Играя в подвижные игры, дети стали активными, инициативными, творческими, сообразительными.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№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6208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76672"/>
            <a:ext cx="878497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Таким </a:t>
            </a:r>
            <a:r>
              <a:rPr lang="ru-RU" sz="3200" dirty="0">
                <a:latin typeface="Arial Black" panose="020B0A04020102020204" pitchFamily="34" charset="0"/>
              </a:rPr>
              <a:t>образом, правильная организация </a:t>
            </a:r>
            <a:r>
              <a:rPr lang="ru-RU" sz="3200" dirty="0" smtClean="0">
                <a:latin typeface="Arial Black" panose="020B0A04020102020204" pitchFamily="34" charset="0"/>
              </a:rPr>
              <a:t>самостоятельной </a:t>
            </a:r>
            <a:r>
              <a:rPr lang="ru-RU" sz="3200" dirty="0">
                <a:latin typeface="Arial Black" panose="020B0A04020102020204" pitchFamily="34" charset="0"/>
              </a:rPr>
              <a:t>двигательной деятельности способствует укреплению здоровья, расширению двигательного опыта, формированию стойкого интереса к занятиям физическими упражнениями, навыков самоорганизации и общения со сверстниками, развитию творчества.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№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6246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0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8" y="1399057"/>
            <a:ext cx="8957118" cy="5159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29616"/>
            <a:ext cx="40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2013" y="389457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№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6253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64096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АКТУАЛЬНОСТЬ ОПЫТА:</a:t>
            </a:r>
          </a:p>
          <a:p>
            <a:pPr algn="ctr"/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Самостоятельная 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двигательная деятельность </a:t>
            </a:r>
            <a:r>
              <a:rPr lang="ru-RU" sz="3600" dirty="0">
                <a:latin typeface="Arial Black" panose="020B0A04020102020204" pitchFamily="34" charset="0"/>
              </a:rPr>
              <a:t>— это деятельность, которая возникает по инициативе ребенка. Она дает широкий простор для проявления индивидуальных двигательных возможностей дошкольника и является важным источником его активности и саморазвития.</a:t>
            </a:r>
          </a:p>
          <a:p>
            <a:endParaRPr lang="ru-RU" dirty="0"/>
          </a:p>
        </p:txBody>
      </p:sp>
      <p:pic>
        <p:nvPicPr>
          <p:cNvPr id="3" name="№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6229725"/>
            <a:ext cx="5375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6409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АКТУАЛЬНОСТЬ ОПЫТА:</a:t>
            </a:r>
          </a:p>
          <a:p>
            <a:endParaRPr lang="ru-RU" sz="36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3600" dirty="0">
                <a:latin typeface="Arial Black" panose="020B0A04020102020204" pitchFamily="34" charset="0"/>
              </a:rPr>
              <a:t>У детей дошкольного возраста ведущим видом деятельности является игра, поэтому важную роль в самостоятельной деятельности ребенка играют подвижные и спортивные игры, с их помощью развивается инициатива, организаторские способности и </a:t>
            </a:r>
            <a:r>
              <a:rPr lang="ru-RU" sz="3600" dirty="0" smtClean="0">
                <a:latin typeface="Arial Black" panose="020B0A04020102020204" pitchFamily="34" charset="0"/>
              </a:rPr>
              <a:t>творчество.</a:t>
            </a:r>
          </a:p>
          <a:p>
            <a:pPr algn="ctr"/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3" name="№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627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1369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Содержанием </a:t>
            </a:r>
            <a:r>
              <a:rPr lang="ru-RU" sz="3600" dirty="0">
                <a:latin typeface="Arial Black" panose="020B0A04020102020204" pitchFamily="34" charset="0"/>
              </a:rPr>
              <a:t>самостоятельной двигательной деятельности явля­ются разнообразные движения.</a:t>
            </a:r>
          </a:p>
          <a:p>
            <a:pPr algn="ctr"/>
            <a:r>
              <a:rPr lang="ru-RU" sz="3600" dirty="0">
                <a:latin typeface="Arial Black" panose="020B0A04020102020204" pitchFamily="34" charset="0"/>
              </a:rPr>
              <a:t>Преимущество ее заключается в том, что ребенок сам выбирает дви­жения, двигается в своем темпе, делает паузы, чередует их.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3" name="№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092280" y="5927721"/>
            <a:ext cx="703312" cy="7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680"/>
            <a:ext cx="86409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НОВИЗНА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опыта</a:t>
            </a:r>
            <a:r>
              <a:rPr lang="ru-RU" sz="3600" b="1" dirty="0">
                <a:latin typeface="Arial Black" panose="020B0A04020102020204" pitchFamily="34" charset="0"/>
              </a:rPr>
              <a:t> </a:t>
            </a:r>
            <a:r>
              <a:rPr lang="ru-RU" sz="3200" dirty="0">
                <a:latin typeface="Arial Black" panose="020B0A04020102020204" pitchFamily="34" charset="0"/>
              </a:rPr>
              <a:t>разработанной системы </a:t>
            </a:r>
            <a:r>
              <a:rPr lang="ru-RU" sz="3200" dirty="0" smtClean="0">
                <a:latin typeface="Arial Black" panose="020B0A04020102020204" pitchFamily="34" charset="0"/>
              </a:rPr>
              <a:t>работы</a:t>
            </a:r>
          </a:p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>
                <a:latin typeface="Arial Black" panose="020B0A04020102020204" pitchFamily="34" charset="0"/>
              </a:rPr>
              <a:t>состоит в:</a:t>
            </a: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 выделении педагогического потенциала подвижных и спортивных игр, </a:t>
            </a:r>
            <a:r>
              <a:rPr lang="ru-RU" sz="3200" dirty="0" smtClean="0">
                <a:latin typeface="Arial Black" panose="020B0A04020102020204" pitchFamily="34" charset="0"/>
              </a:rPr>
              <a:t>обоснование </a:t>
            </a:r>
            <a:r>
              <a:rPr lang="ru-RU" sz="3200" dirty="0">
                <a:latin typeface="Arial Black" panose="020B0A04020102020204" pitchFamily="34" charset="0"/>
              </a:rPr>
              <a:t>особенностей их использования в образовательном процессе, </a:t>
            </a:r>
            <a:endParaRPr lang="ru-RU" sz="32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показана </a:t>
            </a:r>
            <a:r>
              <a:rPr lang="ru-RU" sz="3200" dirty="0">
                <a:latin typeface="Arial Black" panose="020B0A04020102020204" pitchFamily="34" charset="0"/>
              </a:rPr>
              <a:t>возможность использования игр как условия повышения </a:t>
            </a:r>
            <a:r>
              <a:rPr lang="ru-RU" sz="3200" dirty="0" smtClean="0">
                <a:latin typeface="Arial Black" panose="020B0A04020102020204" pitchFamily="34" charset="0"/>
              </a:rPr>
              <a:t>эффективности </a:t>
            </a:r>
            <a:r>
              <a:rPr lang="ru-RU" sz="3200" dirty="0">
                <a:latin typeface="Arial Black" panose="020B0A04020102020204" pitchFamily="34" charset="0"/>
              </a:rPr>
              <a:t>процесса физического воспитания</a:t>
            </a:r>
            <a:r>
              <a:rPr lang="ru-RU" sz="3600" dirty="0">
                <a:latin typeface="Arial Black" panose="020B0A04020102020204" pitchFamily="34" charset="0"/>
              </a:rPr>
              <a:t>.</a:t>
            </a:r>
          </a:p>
          <a:p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3" name="№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764704"/>
            <a:ext cx="88569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Цель моей работы: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3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повысить </a:t>
            </a:r>
            <a:r>
              <a:rPr lang="ru-RU" sz="3600" dirty="0">
                <a:latin typeface="Arial Black" panose="020B0A04020102020204" pitchFamily="34" charset="0"/>
              </a:rPr>
              <a:t>опыт детей в </a:t>
            </a:r>
            <a:r>
              <a:rPr lang="ru-RU" sz="3600" dirty="0" smtClean="0">
                <a:latin typeface="Arial Black" panose="020B0A04020102020204" pitchFamily="34" charset="0"/>
              </a:rPr>
              <a:t>самостоятельной двигательной </a:t>
            </a:r>
            <a:r>
              <a:rPr lang="ru-RU" sz="3600" dirty="0">
                <a:latin typeface="Arial Black" panose="020B0A04020102020204" pitchFamily="34" charset="0"/>
              </a:rPr>
              <a:t>деятельности, воспитать потребность к </a:t>
            </a:r>
            <a:r>
              <a:rPr lang="ru-RU" sz="3600" dirty="0" smtClean="0">
                <a:latin typeface="Arial Black" panose="020B0A04020102020204" pitchFamily="34" charset="0"/>
              </a:rPr>
              <a:t>разнообразным движениям</a:t>
            </a:r>
            <a:r>
              <a:rPr lang="ru-RU" sz="3600" dirty="0">
                <a:latin typeface="Arial Black" panose="020B0A04020102020204" pitchFamily="34" charset="0"/>
              </a:rPr>
              <a:t>, развивать умения самостоятельно организовать подвижную игру.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№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6036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19" y="130277"/>
            <a:ext cx="850286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Задачи: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- научить детей играть активно и самостоятельно;</a:t>
            </a: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 - формировать правильное отношение к подвижной игре;</a:t>
            </a: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 - способствовать проявлению смелости, решительности, уверенности с индивидуальными особенностями;</a:t>
            </a: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 - способствовать в процессе игры двигательным действиям, развитию эмоциональной сферы.  </a:t>
            </a:r>
          </a:p>
        </p:txBody>
      </p:sp>
      <p:pic>
        <p:nvPicPr>
          <p:cNvPr id="4" name="№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i/206939/0001-00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-8929"/>
            <a:ext cx="9131005" cy="68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49694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ПРИНЦИПЫ РАБОТЫ: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-Систематичность</a:t>
            </a:r>
            <a:r>
              <a:rPr lang="ru-RU" dirty="0">
                <a:latin typeface="Arial Black" panose="020B0A04020102020204" pitchFamily="34" charset="0"/>
              </a:rPr>
              <a:t>. Подвижные игры провожу на каждом занятии, </a:t>
            </a:r>
            <a:r>
              <a:rPr lang="ru-RU" dirty="0" smtClean="0">
                <a:latin typeface="Arial Black" panose="020B0A04020102020204" pitchFamily="34" charset="0"/>
              </a:rPr>
              <a:t>включая их </a:t>
            </a:r>
            <a:r>
              <a:rPr lang="ru-RU" dirty="0">
                <a:latin typeface="Arial Black" panose="020B0A04020102020204" pitchFamily="34" charset="0"/>
              </a:rPr>
              <a:t>в развлечения, праздники, досуги и т.д.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-Постепенность </a:t>
            </a:r>
            <a:r>
              <a:rPr lang="ru-RU" dirty="0">
                <a:latin typeface="Arial Black" panose="020B0A04020102020204" pitchFamily="34" charset="0"/>
              </a:rPr>
              <a:t>- от простого к сложному. В младшей группе </a:t>
            </a:r>
            <a:r>
              <a:rPr lang="ru-RU" dirty="0" smtClean="0">
                <a:latin typeface="Arial Black" panose="020B0A04020102020204" pitchFamily="34" charset="0"/>
              </a:rPr>
              <a:t>использую игры </a:t>
            </a:r>
            <a:r>
              <a:rPr lang="ru-RU" dirty="0">
                <a:latin typeface="Arial Black" panose="020B0A04020102020204" pitchFamily="34" charset="0"/>
              </a:rPr>
              <a:t>упрощенные по правилам, в старшей группе беру наиболее </a:t>
            </a:r>
            <a:r>
              <a:rPr lang="ru-RU" dirty="0" smtClean="0">
                <a:latin typeface="Arial Black" panose="020B0A04020102020204" pitchFamily="34" charset="0"/>
              </a:rPr>
              <a:t>сложные игры </a:t>
            </a:r>
            <a:r>
              <a:rPr lang="ru-RU" dirty="0">
                <a:latin typeface="Arial Black" panose="020B0A04020102020204" pitchFamily="34" charset="0"/>
              </a:rPr>
              <a:t>и усложняю правила знакомых игр.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-Сезонность</a:t>
            </a:r>
            <a:r>
              <a:rPr lang="ru-RU" dirty="0">
                <a:latin typeface="Arial Black" panose="020B0A04020102020204" pitchFamily="34" charset="0"/>
              </a:rPr>
              <a:t>. Все проводимые игры соответствуют времени года. 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-Индивидуальный </a:t>
            </a:r>
            <a:r>
              <a:rPr lang="ru-RU" dirty="0">
                <a:latin typeface="Arial Black" panose="020B0A04020102020204" pitchFamily="34" charset="0"/>
              </a:rPr>
              <a:t>подход. </a:t>
            </a:r>
            <a:r>
              <a:rPr lang="ru-RU" dirty="0" smtClean="0">
                <a:latin typeface="Arial Black" panose="020B0A04020102020204" pitchFamily="34" charset="0"/>
              </a:rPr>
              <a:t>При </a:t>
            </a:r>
            <a:r>
              <a:rPr lang="ru-RU" dirty="0">
                <a:latin typeface="Arial Black" panose="020B0A04020102020204" pitchFamily="34" charset="0"/>
              </a:rPr>
              <a:t>подборе подвижных игр и распределении роли я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учитываю физические - умственные способности </a:t>
            </a:r>
            <a:r>
              <a:rPr lang="ru-RU" dirty="0" smtClean="0">
                <a:latin typeface="Arial Black" panose="020B0A04020102020204" pitchFamily="34" charset="0"/>
              </a:rPr>
              <a:t>каждого ребёнка</a:t>
            </a:r>
            <a:r>
              <a:rPr lang="ru-RU" dirty="0">
                <a:latin typeface="Arial Black" panose="020B0A04020102020204" pitchFamily="34" charset="0"/>
              </a:rPr>
              <a:t>. Активизирую малоподвижных детей.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-</a:t>
            </a:r>
            <a:r>
              <a:rPr lang="ru-RU" dirty="0" err="1" smtClean="0">
                <a:latin typeface="Arial Black" panose="020B0A04020102020204" pitchFamily="34" charset="0"/>
              </a:rPr>
              <a:t>Фасцинации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(очарование). С помощью этого принципа планирую игру </a:t>
            </a:r>
            <a:r>
              <a:rPr lang="ru-RU" dirty="0" smtClean="0">
                <a:latin typeface="Arial Black" panose="020B0A04020102020204" pitchFamily="34" charset="0"/>
              </a:rPr>
              <a:t>так, чтобы </a:t>
            </a:r>
            <a:r>
              <a:rPr lang="ru-RU" dirty="0">
                <a:latin typeface="Arial Black" panose="020B0A04020102020204" pitchFamily="34" charset="0"/>
              </a:rPr>
              <a:t>развивать интерес у детей к игре, побуждаю быть </a:t>
            </a:r>
            <a:r>
              <a:rPr lang="ru-RU" dirty="0" smtClean="0">
                <a:latin typeface="Arial Black" panose="020B0A04020102020204" pitchFamily="34" charset="0"/>
              </a:rPr>
              <a:t>жизнелюбивыми, больше </a:t>
            </a:r>
            <a:r>
              <a:rPr lang="ru-RU" dirty="0">
                <a:latin typeface="Arial Black" panose="020B0A04020102020204" pitchFamily="34" charset="0"/>
              </a:rPr>
              <a:t>улыбаться. Используя маски различных животных, я пытаюсь</a:t>
            </a:r>
          </a:p>
          <a:p>
            <a:r>
              <a:rPr lang="ru-RU" dirty="0">
                <a:latin typeface="Arial Black" panose="020B0A04020102020204" pitchFamily="34" charset="0"/>
              </a:rPr>
              <a:t>побуждать детей изображать то или иное животное мимикой лица (если </a:t>
            </a:r>
            <a:r>
              <a:rPr lang="ru-RU" dirty="0" smtClean="0">
                <a:latin typeface="Arial Black" panose="020B0A04020102020204" pitchFamily="34" charset="0"/>
              </a:rPr>
              <a:t>это волк</a:t>
            </a:r>
            <a:r>
              <a:rPr lang="ru-RU" dirty="0">
                <a:latin typeface="Arial Black" panose="020B0A04020102020204" pitchFamily="34" charset="0"/>
              </a:rPr>
              <a:t>, сдвинутые брови, сердитый взгляд).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№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6089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887</Words>
  <Application>Microsoft Office PowerPoint</Application>
  <PresentationFormat>Экран (4:3)</PresentationFormat>
  <Paragraphs>85</Paragraphs>
  <Slides>26</Slides>
  <Notes>0</Notes>
  <HiddenSlides>0</HiddenSlides>
  <MMClips>26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Пользователь Windows</cp:lastModifiedBy>
  <cp:revision>33</cp:revision>
  <dcterms:created xsi:type="dcterms:W3CDTF">2020-10-18T05:14:37Z</dcterms:created>
  <dcterms:modified xsi:type="dcterms:W3CDTF">2020-11-19T14:47:08Z</dcterms:modified>
</cp:coreProperties>
</file>