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3" r:id="rId6"/>
    <p:sldId id="260" r:id="rId7"/>
    <p:sldId id="261" r:id="rId8"/>
    <p:sldId id="278" r:id="rId9"/>
    <p:sldId id="277" r:id="rId10"/>
    <p:sldId id="262" r:id="rId11"/>
    <p:sldId id="265" r:id="rId12"/>
    <p:sldId id="266" r:id="rId13"/>
    <p:sldId id="269" r:id="rId14"/>
    <p:sldId id="279" r:id="rId15"/>
    <p:sldId id="280" r:id="rId16"/>
    <p:sldId id="281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4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7"/>
            <a:ext cx="7846640" cy="3384377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6000" b="1" dirty="0" smtClean="0">
                <a:solidFill>
                  <a:schemeClr val="bg2">
                    <a:lumMod val="10000"/>
                  </a:schemeClr>
                </a:solidFill>
              </a:rPr>
              <a:t>Типичные ошибки в обучении детей правилам дорожного движения</a:t>
            </a:r>
            <a:endParaRPr lang="ru-RU" sz="6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445224"/>
            <a:ext cx="7376864" cy="172819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                                         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                                    Руководитель Детского центра БДД « Светофор»  Орлова Наталья Николаевна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2145" y="159023"/>
            <a:ext cx="5288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МАУДО «Дворец пионеров и школьников» </a:t>
            </a:r>
            <a:r>
              <a:rPr lang="ru-RU" b="1" dirty="0" err="1"/>
              <a:t>г.Орска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14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236538"/>
            <a:ext cx="8815387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1F497D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1F497D"/>
                </a:solidFill>
                <a:latin typeface="Bookman Old Style" pitchFamily="18" charset="0"/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6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.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Учат: При переходе проезжей части посмотри налево, дойди до середины и посмотри направо.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Необходимо учить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прежде чем перейти проезжую часть  – остановись, посмотри сначала налево, потом направо, и, убедившись в безопасности, переходи дорогу, постоянно контролируя ситуацию.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6" name="Picture 4" descr="http://uprava.northnet.ru/uploads/posts/2012-09/1347964775_pesh-perehod-11.jpg"/>
          <p:cNvPicPr>
            <a:picLocks noChangeAspect="1" noChangeArrowheads="1"/>
          </p:cNvPicPr>
          <p:nvPr/>
        </p:nvPicPr>
        <p:blipFill>
          <a:blip r:embed="rId4" cstate="print"/>
          <a:srcRect r="3922"/>
          <a:stretch>
            <a:fillRect/>
          </a:stretch>
        </p:blipFill>
        <p:spPr bwMode="auto">
          <a:xfrm>
            <a:off x="4932040" y="4660209"/>
            <a:ext cx="3312367" cy="1959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4912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" y="213734"/>
            <a:ext cx="8815387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7.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Учат «обходи трамвай спереди,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а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автобус сзади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».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Это правило давно устарело и создает аварийную ситуацию, так как при выходе пешехода сзади или спереди транспортного средства ни водитель, ни пешеход не видят друг друга.</a:t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3200" u="sng" dirty="0" smtClean="0">
                <a:solidFill>
                  <a:srgbClr val="1F497D"/>
                </a:solidFill>
                <a:latin typeface="Bookman Old Style" pitchFamily="18" charset="0"/>
              </a:rPr>
              <a:t/>
            </a:r>
            <a:br>
              <a:rPr lang="ru-RU" sz="3200" u="sng" dirty="0" smtClean="0">
                <a:solidFill>
                  <a:srgbClr val="1F497D"/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Необходимо учить: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дождись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пока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транспортное средство отъедет на безопасное расстояние или переходи в другом месте, где дорога хорошо просматривается в обе стороны.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ru-RU" sz="32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467544" y="3861048"/>
            <a:ext cx="8352928" cy="2342529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1F497D"/>
                </a:solidFill>
                <a:latin typeface="Bookman Old Style" pitchFamily="18" charset="0"/>
              </a:rPr>
              <a:t/>
            </a:r>
            <a:br>
              <a:rPr lang="ru-RU" b="1" dirty="0">
                <a:solidFill>
                  <a:srgbClr val="1F497D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04664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F497D"/>
                </a:solidFill>
                <a:latin typeface="Bookman Old Style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13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0" y="210998"/>
            <a:ext cx="8815387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1F497D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1F497D"/>
                </a:solidFill>
                <a:latin typeface="Bookman Old Style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36538"/>
            <a:ext cx="865537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  8.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Учат: если не успел перейти дорогу, остановись на «островке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безопасности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» или на середине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дороги</a:t>
            </a:r>
          </a:p>
          <a:p>
            <a:endParaRPr lang="ru-RU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Необходимо учить: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Нужно рассчитать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переход  так, чтобы   не останавливаться на середине дороги и пересечь проезжую часть за один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приём.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Но,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если попал в такую ситуацию,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стой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на осевой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линии, разделяющей транспортные потоки противоположных направлений,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не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делая шагов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ни вперёд , ни назад, не оценив ситуацию, чтобы и водитель успел принять решение, как лучше тебя объехать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9909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236538"/>
            <a:ext cx="8815387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1F497D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1F497D"/>
                </a:solidFill>
                <a:latin typeface="Bookman Old Style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7"/>
            <a:ext cx="8424936" cy="612068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9.Учат: Красный- стой, желтый- жди, зеленый –иди.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Следуя такому правилу, дети приобретают уверенность в безопасности перехода по зеленому сигналу. В ПДД(п.6.2) сказано, что красный и желтый сигналы движение запрещают, зеленый разрешает. При этом ни слова не сказано, что зеленый сигнал гарантирует безопасность движения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9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236538"/>
            <a:ext cx="8815387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1F497D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1F497D"/>
                </a:solidFill>
                <a:latin typeface="Bookman Old Style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7"/>
            <a:ext cx="8424936" cy="612068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Необходимо учить: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Красный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сигнал светофора- запрещающий, так как с другой стороны горит зеленый  сигнал для машин.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Желтый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- не только приготовиться, а знак внимания, предупреждающий о смене сигналов светофора.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Зеленый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- разрешает движение, но, прежде чем выйти на проезжую часть, необходимо убедиться в том, что все машины остановились и вас пропускают.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5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236538"/>
            <a:ext cx="8815387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1F497D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1F497D"/>
                </a:solidFill>
                <a:latin typeface="Bookman Old Style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7"/>
            <a:ext cx="8424936" cy="612068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10. Учат: Не играй на дороге, у дороги, а играй во дворе дома.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Но во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дворах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также есть дороги, при движении по которым водители транспорта должны соблюдать ПДД в жилой зоне.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Необходим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</a:rPr>
              <a:t>о учить 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Выходя из подъезда, уже будь внимателен и осторожен. Играй подальше от дороги , там, где нет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ранспорта.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2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236538"/>
            <a:ext cx="8815387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1F497D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1F497D"/>
                </a:solidFill>
                <a:latin typeface="Bookman Old Style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7"/>
            <a:ext cx="8424936" cy="612068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Чтобы избежать возможных ошибок при проведении занятий по ПДД рекомендуем: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Ни одно занятие не проводите без сверки подготовленного к нему материала с текстом ПДД, как бы Вы не были уверены в его достоверности.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Следует иметь в виду, что вся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учебно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– методическая литература, изданная до 2012 года устарела и действующим ПДД не соответствует.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Обращайте серьезное внимание на используемую в ПДД терминологию, чтобы исключить употребление терминов, изъятых из ПДД, устаревших или не  существующих понятий.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Получить рекомендации или посоветоваться о качестве какой-либо конкретной книги можно с опытными преподавателями ПДД, компетентными сотрудниками ГИБДД или методистами Детского Центра БДД « Светофор».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99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1F497D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1F497D"/>
                </a:solidFill>
                <a:latin typeface="Bookman Old Style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7"/>
            <a:ext cx="8424936" cy="6120680"/>
          </a:xfrm>
        </p:spPr>
        <p:txBody>
          <a:bodyPr/>
          <a:lstStyle/>
          <a:p>
            <a:pPr marL="0" indent="0" algn="ctr">
              <a:buNone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внимание.</a:t>
            </a: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236538"/>
            <a:ext cx="8815387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Педагогический работник как организатор обучения детей и подростков безопасному поведению на дороге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ru-RU" b="1" i="1" dirty="0"/>
              <a:t>должен:</a:t>
            </a:r>
            <a:endParaRPr lang="ru-RU" dirty="0"/>
          </a:p>
          <a:p>
            <a:pPr fontAlgn="base"/>
            <a:r>
              <a:rPr lang="ru-RU" i="1" dirty="0"/>
              <a:t>а) иметь глубокие теоретические и практические знания в области БЕЗОПАСНОСТИ ДОРОЖНОГО ДВИЖЕНИЯ;</a:t>
            </a:r>
            <a:endParaRPr lang="ru-RU" dirty="0"/>
          </a:p>
          <a:p>
            <a:pPr fontAlgn="base"/>
            <a:r>
              <a:rPr lang="ru-RU" i="1" dirty="0"/>
              <a:t>б) знать и учитывать прогрессивные тенденции, складывающиеся в процессе преподавания ПРАВИЛ ДОРОЖНОГО ДВИЖЕНИЯ в настоящее время; </a:t>
            </a:r>
          </a:p>
          <a:p>
            <a:pPr fontAlgn="base"/>
            <a:endParaRPr lang="ru-RU" dirty="0"/>
          </a:p>
          <a:p>
            <a:pPr marL="0" indent="0" fontAlgn="base">
              <a:buNone/>
            </a:pPr>
            <a:r>
              <a:rPr lang="ru-RU" b="1" i="1" dirty="0"/>
              <a:t>уметь:</a:t>
            </a:r>
            <a:endParaRPr lang="ru-RU" dirty="0"/>
          </a:p>
          <a:p>
            <a:pPr fontAlgn="base"/>
            <a:r>
              <a:rPr lang="ru-RU" i="1" dirty="0"/>
              <a:t>а) отбирать и интерпретировать учебный материал; </a:t>
            </a:r>
            <a:endParaRPr lang="ru-RU" dirty="0"/>
          </a:p>
          <a:p>
            <a:pPr fontAlgn="base"/>
            <a:r>
              <a:rPr lang="ru-RU" i="1" dirty="0"/>
              <a:t>б) максимально использовать в процессе обучения современные образовательные технологии, в том числе информационно-коммуникационные, включая методы активного обучения (дидактические игры, анализ конкретных ситуаций, решение проблемных задач) и аудиовизуальные средства обучения.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12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236538"/>
            <a:ext cx="8815387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7"/>
            <a:ext cx="8208912" cy="6322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Правила дорожного движения едины для взрослых и детей. Написаны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они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взрослым» языком, без всякого расчета на детей. Поэтому задача всех, кто занимается с детьми – объяснить ПДД ребенку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доступно,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не исказив содержания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Анализ результатов тестирования детей и самих педагогов по ПДД показал, что при обучении до сих пор допускаются грубейшие ошибки: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08253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236538"/>
            <a:ext cx="8815387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1. Использование устаревших терминов и понятий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3888" indent="-512763">
              <a:spcBef>
                <a:spcPts val="300"/>
              </a:spcBef>
              <a:buClr>
                <a:srgbClr val="17375E"/>
              </a:buClr>
              <a:buSzPct val="45000"/>
              <a:buFont typeface="Georgia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lang="ru-RU" b="1" i="1" dirty="0" smtClean="0">
              <a:solidFill>
                <a:srgbClr val="C00000"/>
              </a:solidFill>
              <a:cs typeface="Arabic Typesetting" pitchFamily="66" charset="-78"/>
            </a:endParaRPr>
          </a:p>
          <a:p>
            <a:pPr marL="623888" indent="-512763">
              <a:spcBef>
                <a:spcPts val="300"/>
              </a:spcBef>
              <a:buClr>
                <a:srgbClr val="17375E"/>
              </a:buClr>
              <a:buSzPct val="45000"/>
              <a:buFont typeface="Georgia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cs typeface="Arabic Typesetting" pitchFamily="66" charset="-78"/>
              </a:rPr>
              <a:t>мостовая</a:t>
            </a:r>
            <a:endParaRPr lang="ru-RU" b="1" i="1" dirty="0">
              <a:solidFill>
                <a:schemeClr val="accent2">
                  <a:lumMod val="50000"/>
                </a:schemeClr>
              </a:solidFill>
              <a:cs typeface="Arabic Typesetting" pitchFamily="66" charset="-78"/>
            </a:endParaRPr>
          </a:p>
          <a:p>
            <a:pPr marL="623888" indent="-512763">
              <a:spcBef>
                <a:spcPts val="300"/>
              </a:spcBef>
              <a:buClr>
                <a:srgbClr val="17375E"/>
              </a:buClr>
              <a:buSzPct val="45000"/>
              <a:buFont typeface="Georgia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cs typeface="Arabic Typesetting" pitchFamily="66" charset="-78"/>
              </a:rPr>
              <a:t>постовой</a:t>
            </a:r>
          </a:p>
          <a:p>
            <a:pPr marL="623888" indent="-512763">
              <a:spcBef>
                <a:spcPts val="300"/>
              </a:spcBef>
              <a:buClr>
                <a:srgbClr val="17375E"/>
              </a:buClr>
              <a:buSzPct val="45000"/>
              <a:buFont typeface="Georgia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cs typeface="Arabic Typesetting" pitchFamily="66" charset="-78"/>
              </a:rPr>
              <a:t>«цвет» или «свет» светофора</a:t>
            </a:r>
          </a:p>
          <a:p>
            <a:pPr marL="623888" indent="-512763">
              <a:spcBef>
                <a:spcPts val="300"/>
              </a:spcBef>
              <a:buClr>
                <a:srgbClr val="17375E"/>
              </a:buClr>
              <a:buSzPct val="45000"/>
              <a:buFont typeface="Georgia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cs typeface="Arabic Typesetting" pitchFamily="66" charset="-78"/>
              </a:rPr>
              <a:t>островок безопасности 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  <a:cs typeface="Arabic Typesetting" pitchFamily="66" charset="-78"/>
            </a:endParaRPr>
          </a:p>
          <a:p>
            <a:pPr marL="623888" indent="-512763">
              <a:spcBef>
                <a:spcPts val="300"/>
              </a:spcBef>
              <a:buClr>
                <a:srgbClr val="17375E"/>
              </a:buClr>
              <a:buSzPct val="45000"/>
              <a:buFont typeface="Georgia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cs typeface="Arabic Typesetting" pitchFamily="66" charset="-78"/>
              </a:rPr>
              <a:t>шофер</a:t>
            </a:r>
            <a:endParaRPr lang="ru-RU" b="1" i="1" dirty="0">
              <a:solidFill>
                <a:schemeClr val="accent2">
                  <a:lumMod val="50000"/>
                </a:schemeClr>
              </a:solidFill>
              <a:cs typeface="Arabic Typesetting" pitchFamily="66" charset="-78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12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236538"/>
            <a:ext cx="8815387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08044144"/>
              </p:ext>
            </p:extLst>
          </p:nvPr>
        </p:nvGraphicFramePr>
        <p:xfrm>
          <a:off x="430746" y="476671"/>
          <a:ext cx="8280920" cy="616897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97238"/>
                <a:gridCol w="4283682"/>
              </a:tblGrid>
              <a:tr h="647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Неправильно</a:t>
                      </a:r>
                      <a:endParaRPr lang="ru-RU" sz="2800" i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12" marR="42312" marT="0" marB="0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Правильно</a:t>
                      </a:r>
                      <a:endParaRPr lang="ru-RU" sz="2800" i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12" marR="42312" marT="0" marB="0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1628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Машина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12" marR="42312" marT="0" marB="0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Транспортное средство (автомобиль, автобус и т.д.)</a:t>
                      </a:r>
                      <a:endParaRPr lang="ru-RU" sz="24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12" marR="42312" marT="0" marB="0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5765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Шофёр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12" marR="42312" marT="0" marB="0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Водитель</a:t>
                      </a:r>
                      <a:endParaRPr lang="ru-RU" sz="24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12" marR="42312" marT="0" marB="0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5765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Пешеходная дорожка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12" marR="42312" marT="0" marB="0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Пешеходный переход</a:t>
                      </a:r>
                      <a:endParaRPr lang="ru-RU" sz="24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12" marR="42312" marT="0" marB="0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5765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«Свет» или «цвет» светофора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12" marR="42312" marT="0" marB="0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«Сигнал» светофора</a:t>
                      </a:r>
                      <a:endParaRPr lang="ru-RU" sz="24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12" marR="42312" marT="0" marB="0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23644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Красный – «стой»,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Жёлтый – «приготовься»,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Зелёный – «иди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Постовой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Мостовая 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312" marR="42312" marT="0" marB="0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Красный, жёлтый – «стоп»,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Зелёный – «убедись в </a:t>
                      </a:r>
                      <a:r>
                        <a:rPr lang="ru-RU" sz="24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безопасности и </a:t>
                      </a:r>
                      <a:r>
                        <a:rPr lang="ru-RU" sz="2400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иди</a:t>
                      </a:r>
                      <a:r>
                        <a:rPr lang="ru-RU" sz="24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Инспектор</a:t>
                      </a:r>
                      <a:r>
                        <a:rPr lang="ru-RU" sz="2400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ГИБДД</a:t>
                      </a:r>
                      <a:endParaRPr lang="ru-RU" sz="24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Проезжая часть</a:t>
                      </a:r>
                      <a:endParaRPr lang="ru-RU" sz="24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312" marR="42312" marT="0" marB="0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17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236538"/>
            <a:ext cx="8815387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1F497D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1F497D"/>
                </a:solidFill>
                <a:latin typeface="Bookman Old Style" pitchFamily="18" charset="0"/>
              </a:rPr>
            </a:br>
            <a:r>
              <a:rPr lang="ru-RU" sz="3200" b="1" dirty="0">
                <a:solidFill>
                  <a:srgbClr val="1F497D"/>
                </a:solidFill>
                <a:latin typeface="Bookman Old Style" pitchFamily="18" charset="0"/>
              </a:rPr>
              <a:t/>
            </a:r>
            <a:br>
              <a:rPr lang="ru-RU" sz="3200" b="1" dirty="0">
                <a:solidFill>
                  <a:srgbClr val="1F497D"/>
                </a:solidFill>
                <a:latin typeface="Bookman Old Style" pitchFamily="18" charset="0"/>
              </a:rPr>
            </a:br>
            <a:r>
              <a:rPr lang="ru-RU" sz="3200" b="1" dirty="0">
                <a:solidFill>
                  <a:srgbClr val="1F497D"/>
                </a:solidFill>
                <a:latin typeface="Bookman Old Style" pitchFamily="18" charset="0"/>
              </a:rPr>
              <a:t/>
            </a:r>
            <a:br>
              <a:rPr lang="ru-RU" sz="3200" b="1" dirty="0">
                <a:solidFill>
                  <a:srgbClr val="1F497D"/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2. Путаница с имеющими  самостоятельное значение терминами в ПДД:</a:t>
            </a:r>
            <a:r>
              <a:rPr lang="ru-RU" sz="3200" b="1" dirty="0" smtClean="0">
                <a:latin typeface="Bookman Old Style" pitchFamily="18" charset="0"/>
              </a:rPr>
              <a:t/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«пешеходный переход»  и «пешеходная дорожка»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8532440" y="6126163"/>
            <a:ext cx="154360" cy="327173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32" y="2780928"/>
            <a:ext cx="3425825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3560763" cy="721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12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236538"/>
            <a:ext cx="8815387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3024336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3. Путаница с имеющими  самостоятельное значение  терминами в ПДД: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стоянка» и «остановка»:</a:t>
            </a:r>
            <a: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3200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37038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3706813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3663950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12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4" y="236537"/>
            <a:ext cx="8815387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04664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. Начинают обучение со знаков, неактуальных для юных участников дорожного движения.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916832"/>
            <a:ext cx="8208912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 первую очередь детям необходимо знать дорожные знаки, которые «работают» на обеспечение безопасности пешеходов.</a:t>
            </a:r>
          </a:p>
          <a:p>
            <a:pPr algn="ctr">
              <a:spcBef>
                <a:spcPts val="3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Неправильно объясняют значение дорожного знака «Дети»</a:t>
            </a:r>
          </a:p>
          <a:p>
            <a:pPr>
              <a:spcBef>
                <a:spcPts val="3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Знак « Дети» не предусматривает  переход через проезжую    часть именно в месте его установки, а лишь информирует  водителя о том, что на дороге могут неожиданно  появиться юные участники дорожного движения.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653136"/>
            <a:ext cx="2406650" cy="19780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196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22533"/>
            <a:ext cx="8491859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 Неправильно называют  дорожные знаки или не верно преподносят информацию, которую несут дорожные знаки.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Часто путаются значения дорожных знаков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682986"/>
            <a:ext cx="482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2000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</a:rPr>
              <a:t>«Пешеходный переход»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Знак 5.16.1 относится к группе особых предписаний и указывает пешеходам,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что через проезжую часть необходимо переходить именно здесь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5457" y="4005063"/>
            <a:ext cx="4752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</a:rPr>
              <a:t>«Пешеходный переход»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Знак 1.20  относится к группе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предупреждающих знаков и предупреждает водителя о том, что впереди знак 5.16.1 – пешеходный переход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316" name="Picture 4" descr="https://e-petition.bissoft.org/uploads/petition_image/image/6131/c2cf5f4c48c1e1c49a86e2accf49fffa.jpg"/>
          <p:cNvPicPr>
            <a:picLocks noChangeAspect="1" noChangeArrowheads="1"/>
          </p:cNvPicPr>
          <p:nvPr/>
        </p:nvPicPr>
        <p:blipFill>
          <a:blip r:embed="rId4" cstate="print"/>
          <a:srcRect l="14423"/>
          <a:stretch>
            <a:fillRect/>
          </a:stretch>
        </p:blipFill>
        <p:spPr bwMode="auto">
          <a:xfrm>
            <a:off x="6372201" y="1772816"/>
            <a:ext cx="2054074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933056"/>
            <a:ext cx="2112715" cy="1887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3749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830</Words>
  <Application>Microsoft Office PowerPoint</Application>
  <PresentationFormat>Экран (4:3)</PresentationFormat>
  <Paragraphs>93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Типичные ошибки в обучении детей правилам дорожного движения</vt:lpstr>
      <vt:lpstr>Педагогический работник как организатор обучения детей и подростков безопасному поведению на дороге</vt:lpstr>
      <vt:lpstr>            </vt:lpstr>
      <vt:lpstr>1. Использование устаревших терминов и понятий</vt:lpstr>
      <vt:lpstr>Презентация PowerPoint</vt:lpstr>
      <vt:lpstr>   2. Путаница с имеющими  самостоятельное значение терминами в ПДД: «пешеходный переход»  и «пешеходная дорожка»</vt:lpstr>
      <vt:lpstr>3. Путаница с имеющими  самостоятельное значение  терминами в ПДД:    «стоянка» и «остановка»: </vt:lpstr>
      <vt:lpstr>Презентация PowerPoint</vt:lpstr>
      <vt:lpstr>Презентация PowerPoint</vt:lpstr>
      <vt:lpstr> 6. Учат: При переходе проезжей части посмотри налево, дойди до середины и посмотри направо.</vt:lpstr>
      <vt:lpstr>  7. Учат «обходи трамвай спереди, а автобус сзади». Это правило давно устарело и создает аварийную ситуацию, так как при выходе пешехода сзади или спереди транспортного средства ни водитель, ни пешеход не видят друг друга.  Необходимо учить: дождись пока транспортное средство отъедет на безопасное расстояние или переходи в другом месте, где дорога хорошо просматривается в обе стороны.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Типичные ошибки в обучении детей Правилам дорожного движения</dc:title>
  <dc:creator>наталья</dc:creator>
  <cp:lastModifiedBy>Пользователь</cp:lastModifiedBy>
  <cp:revision>31</cp:revision>
  <dcterms:created xsi:type="dcterms:W3CDTF">2020-10-28T16:21:59Z</dcterms:created>
  <dcterms:modified xsi:type="dcterms:W3CDTF">2020-10-29T07:59:04Z</dcterms:modified>
</cp:coreProperties>
</file>