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54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Педагогический коллектив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переподготовка</c:v>
                </c:pt>
                <c:pt idx="1">
                  <c:v>ВО</c:v>
                </c:pt>
                <c:pt idx="2">
                  <c:v>специальное образование</c:v>
                </c:pt>
                <c:pt idx="3">
                  <c:v>профессиональное образование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</c:v>
                </c:pt>
                <c:pt idx="1">
                  <c:v>1</c:v>
                </c:pt>
                <c:pt idx="2">
                  <c:v>2</c:v>
                </c:pt>
                <c:pt idx="3">
                  <c:v>7</c:v>
                </c:pt>
              </c:numCache>
            </c:numRef>
          </c:val>
        </c:ser>
      </c:pie3DChart>
    </c:plotArea>
    <c:legend>
      <c:legendPos val="r"/>
      <c:layout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7F661A-3F6E-4CEA-87D4-0F50E8AD7E73}" type="datetimeFigureOut">
              <a:rPr lang="ru-RU" smtClean="0"/>
              <a:pPr/>
              <a:t>20.09.2020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C367E9-5DE6-49C6-8771-E4CE9A7784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7F661A-3F6E-4CEA-87D4-0F50E8AD7E73}" type="datetimeFigureOut">
              <a:rPr lang="ru-RU" smtClean="0"/>
              <a:pPr/>
              <a:t>20.09.2020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C367E9-5DE6-49C6-8771-E4CE9A7784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7F661A-3F6E-4CEA-87D4-0F50E8AD7E73}" type="datetimeFigureOut">
              <a:rPr lang="ru-RU" smtClean="0"/>
              <a:pPr/>
              <a:t>20.09.2020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C367E9-5DE6-49C6-8771-E4CE9A7784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7F661A-3F6E-4CEA-87D4-0F50E8AD7E73}" type="datetimeFigureOut">
              <a:rPr lang="ru-RU" smtClean="0"/>
              <a:pPr/>
              <a:t>20.09.2020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C367E9-5DE6-49C6-8771-E4CE9A7784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7F661A-3F6E-4CEA-87D4-0F50E8AD7E73}" type="datetimeFigureOut">
              <a:rPr lang="ru-RU" smtClean="0"/>
              <a:pPr/>
              <a:t>20.09.2020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C367E9-5DE6-49C6-8771-E4CE9A7784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7F661A-3F6E-4CEA-87D4-0F50E8AD7E73}" type="datetimeFigureOut">
              <a:rPr lang="ru-RU" smtClean="0"/>
              <a:pPr/>
              <a:t>20.09.2020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C367E9-5DE6-49C6-8771-E4CE9A7784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7F661A-3F6E-4CEA-87D4-0F50E8AD7E73}" type="datetimeFigureOut">
              <a:rPr lang="ru-RU" smtClean="0"/>
              <a:pPr/>
              <a:t>20.09.2020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C367E9-5DE6-49C6-8771-E4CE9A7784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7F661A-3F6E-4CEA-87D4-0F50E8AD7E73}" type="datetimeFigureOut">
              <a:rPr lang="ru-RU" smtClean="0"/>
              <a:pPr/>
              <a:t>20.09.2020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C367E9-5DE6-49C6-8771-E4CE9A7784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7F661A-3F6E-4CEA-87D4-0F50E8AD7E73}" type="datetimeFigureOut">
              <a:rPr lang="ru-RU" smtClean="0"/>
              <a:pPr/>
              <a:t>20.09.2020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C367E9-5DE6-49C6-8771-E4CE9A7784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7F661A-3F6E-4CEA-87D4-0F50E8AD7E73}" type="datetimeFigureOut">
              <a:rPr lang="ru-RU" smtClean="0"/>
              <a:pPr/>
              <a:t>20.09.2020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C367E9-5DE6-49C6-8771-E4CE9A7784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7F661A-3F6E-4CEA-87D4-0F50E8AD7E73}" type="datetimeFigureOut">
              <a:rPr lang="ru-RU" smtClean="0"/>
              <a:pPr/>
              <a:t>20.09.2020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C367E9-5DE6-49C6-8771-E4CE9A7784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F67F661A-3F6E-4CEA-87D4-0F50E8AD7E73}" type="datetimeFigureOut">
              <a:rPr lang="ru-RU" smtClean="0"/>
              <a:pPr/>
              <a:t>20.09.2020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2AC367E9-5DE6-49C6-8771-E4CE9A7784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18" Type="http://schemas.openxmlformats.org/officeDocument/2006/relationships/image" Target="../media/image3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9.png"/><Relationship Id="rId1" Type="http://schemas.openxmlformats.org/officeDocument/2006/relationships/audio" Target="../media/audio11.wav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10" Type="http://schemas.openxmlformats.org/officeDocument/2006/relationships/image" Target="../media/image23.jpeg"/><Relationship Id="rId19" Type="http://schemas.openxmlformats.org/officeDocument/2006/relationships/image" Target="../media/image3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6" Type="http://schemas.openxmlformats.org/officeDocument/2006/relationships/image" Target="../media/image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6" Type="http://schemas.openxmlformats.org/officeDocument/2006/relationships/image" Target="../media/image3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0.wav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1.wav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4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764704"/>
            <a:ext cx="7406640" cy="216024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Методическое сопровождение профессионального роста педагогов ДОО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3728" y="4293096"/>
            <a:ext cx="6614552" cy="2304256"/>
          </a:xfrm>
        </p:spPr>
        <p:txBody>
          <a:bodyPr>
            <a:normAutofit/>
          </a:bodyPr>
          <a:lstStyle/>
          <a:p>
            <a:r>
              <a:rPr lang="ru-RU" sz="2000" dirty="0" smtClean="0"/>
              <a:t>                                                Подготовила: старший воспитатель </a:t>
            </a:r>
          </a:p>
          <a:p>
            <a:r>
              <a:rPr lang="ru-RU" sz="2000" dirty="0" smtClean="0"/>
              <a:t>                                                                          </a:t>
            </a:r>
            <a:r>
              <a:rPr lang="en-US" sz="2000" dirty="0" smtClean="0"/>
              <a:t>I </a:t>
            </a:r>
            <a:r>
              <a:rPr lang="ru-RU" sz="2000" dirty="0" smtClean="0"/>
              <a:t>кв. категории МДОАУ</a:t>
            </a:r>
          </a:p>
          <a:p>
            <a:r>
              <a:rPr lang="ru-RU" sz="2000" dirty="0" smtClean="0"/>
              <a:t>                                                               «Детский сад № 98 г. Орска»                                                                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                                                        Пушкарева Татьяна Васильевна</a:t>
            </a:r>
          </a:p>
          <a:p>
            <a:endParaRPr lang="ru-RU" sz="2000" dirty="0"/>
          </a:p>
          <a:p>
            <a:r>
              <a:rPr lang="ru-RU" sz="2000" dirty="0" smtClean="0"/>
              <a:t>                                 Орск, 2020</a:t>
            </a:r>
            <a:endParaRPr lang="ru-RU" sz="2000" dirty="0"/>
          </a:p>
        </p:txBody>
      </p:sp>
      <p:pic>
        <p:nvPicPr>
          <p:cNvPr id="1026" name="Picture 2" descr="C:\Users\Детсад-98\Desktop\maxresdefault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854" t="3063"/>
          <a:stretch/>
        </p:blipFill>
        <p:spPr bwMode="auto">
          <a:xfrm>
            <a:off x="1043608" y="2780928"/>
            <a:ext cx="2823619" cy="3933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~PP1127.WAV">
            <a:hlinkClick r:id="" action="ppaction://media"/>
          </p:cNvPr>
          <p:cNvPicPr>
            <a:picLocks noRot="1" noChangeAspect="1"/>
          </p:cNvPicPr>
          <p:nvPr>
            <a:wavAudioFile r:embed="rId1" name="~PP1127.WAV"/>
          </p:nvPr>
        </p:nvPicPr>
        <p:blipFill>
          <a:blip r:embed="rId4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52828374"/>
      </p:ext>
    </p:extLst>
  </p:cSld>
  <p:clrMapOvr>
    <a:masterClrMapping/>
  </p:clrMapOvr>
  <p:transition advTm="99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Курсовая подготовка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ru-RU" dirty="0" smtClean="0"/>
              <a:t>Мой университет</a:t>
            </a:r>
          </a:p>
          <a:p>
            <a:pPr marL="82296" indent="0">
              <a:buNone/>
            </a:pPr>
            <a:r>
              <a:rPr lang="ru-RU" dirty="0" err="1" smtClean="0"/>
              <a:t>Инфоурок</a:t>
            </a:r>
            <a:endParaRPr lang="ru-RU" dirty="0" smtClean="0"/>
          </a:p>
          <a:p>
            <a:pPr marL="82296" indent="0">
              <a:buNone/>
            </a:pPr>
            <a:r>
              <a:rPr lang="ru-RU" dirty="0" err="1" smtClean="0"/>
              <a:t>Педкампус</a:t>
            </a:r>
            <a:endParaRPr lang="ru-RU" dirty="0" smtClean="0"/>
          </a:p>
          <a:p>
            <a:pPr marL="82296" indent="0">
              <a:buNone/>
            </a:pPr>
            <a:r>
              <a:rPr lang="ru-RU" dirty="0" smtClean="0"/>
              <a:t>Продлёнка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571" r="33286"/>
          <a:stretch/>
        </p:blipFill>
        <p:spPr bwMode="auto">
          <a:xfrm>
            <a:off x="5076056" y="1340768"/>
            <a:ext cx="1584176" cy="21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005064"/>
            <a:ext cx="2451820" cy="2451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584518"/>
            <a:ext cx="190500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157192"/>
            <a:ext cx="207645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~PP3104.WAV">
            <a:hlinkClick r:id="" action="ppaction://media"/>
          </p:cNvPr>
          <p:cNvPicPr>
            <a:picLocks noRot="1" noChangeAspect="1"/>
          </p:cNvPicPr>
          <p:nvPr>
            <a:wavAudioFile r:embed="rId1" name="~PP3104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95944298"/>
      </p:ext>
    </p:extLst>
  </p:cSld>
  <p:clrMapOvr>
    <a:masterClrMapping/>
  </p:clrMapOvr>
  <p:transition advTm="204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Конкурсное движение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Городские конкурсы</a:t>
            </a:r>
          </a:p>
          <a:p>
            <a:r>
              <a:rPr lang="ru-RU" dirty="0" smtClean="0"/>
              <a:t>Всероссийские конкурсы</a:t>
            </a:r>
          </a:p>
          <a:p>
            <a:r>
              <a:rPr lang="ru-RU" dirty="0" smtClean="0"/>
              <a:t>Международные конкурсы</a:t>
            </a:r>
            <a:endParaRPr lang="ru-RU" dirty="0"/>
          </a:p>
        </p:txBody>
      </p:sp>
      <p:pic>
        <p:nvPicPr>
          <p:cNvPr id="7170" name="Picture 2" descr="D:\Мои документы\Грамоты\19-20\городские\Рисунки безопасность\Алексеева Саша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9570">
            <a:off x="430105" y="3129344"/>
            <a:ext cx="1594495" cy="21929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Мои документы\Грамоты\19-20\городские\Ритмическая мозаика\Ритмическая мозаика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2020">
            <a:off x="7224909" y="294729"/>
            <a:ext cx="1530959" cy="21055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Мои документы\Грамоты\19-20\городские\Скоро, скоро Новый год\Айнсанова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1569">
            <a:off x="7012471" y="1617795"/>
            <a:ext cx="1568723" cy="21574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Мои документы\Грамоты\19-20\городские\Туристята\Клец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6383">
            <a:off x="1680317" y="3308634"/>
            <a:ext cx="1333767" cy="1834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Мои документы\Грамоты\19-20\городские\Читают о победе\Еськов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18258">
            <a:off x="461731" y="4639893"/>
            <a:ext cx="1520600" cy="20912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Мои документы\Грамоты\19-20\городские\Большие гонки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30" y="213546"/>
            <a:ext cx="1287443" cy="17707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:\Мои документы\Грамоты\19-20\городские\Весёлые старты март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0727">
            <a:off x="114857" y="1410548"/>
            <a:ext cx="1412987" cy="19434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D:\Мои документы\Грамоты\19-20\городские\Голос дети Маментьева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7013">
            <a:off x="2128783" y="4653136"/>
            <a:ext cx="1341308" cy="18448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D:\Мои документы\Грамоты\19-20\городские\олимпиада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6032">
            <a:off x="7267379" y="3329278"/>
            <a:ext cx="1446017" cy="19888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D:\Мои документы\Грамоты\19-20\городские\Танатарова С.З. Рябова Т.jpe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6927">
            <a:off x="7448547" y="4735182"/>
            <a:ext cx="1412987" cy="19434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D:\Мои документы\Грамоты\19-20\городские\футбол.jpe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9608">
            <a:off x="6228184" y="3166504"/>
            <a:ext cx="1340979" cy="18443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D:\Мои документы\Грамоты\19-20\всероссийский\конкурс Осенний бал\Ваулина Любовь Михайловна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437" y="3149128"/>
            <a:ext cx="2127444" cy="15040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D:\Мои документы\Грамоты\19-20\всероссийский\Мир в ожидании чудес\педагоги\311_Благодарность ОУ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066" y="4440293"/>
            <a:ext cx="1944216" cy="13749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3" name="Picture 15" descr="D:\Мои документы\Грамоты\19-20\международные\викторина вредные привычки\5\Иоганес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4343">
            <a:off x="4716016" y="3235187"/>
            <a:ext cx="1341240" cy="18963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D:\Мои документы\Грамоты\19-20\международные\Городец\Пакедина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2089">
            <a:off x="5408273" y="4332624"/>
            <a:ext cx="1310506" cy="18527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5" name="Picture 17" descr="D:\Мои документы\Грамоты\19-20\международные\хохлома\548128ВО1.Б.2020.1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9970">
            <a:off x="6614679" y="5005211"/>
            <a:ext cx="1242704" cy="17569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~PP1362.WAV">
            <a:hlinkClick r:id="" action="ppaction://media"/>
          </p:cNvPr>
          <p:cNvPicPr>
            <a:picLocks noRot="1" noChangeAspect="1"/>
          </p:cNvPicPr>
          <p:nvPr>
            <a:wavAudioFile r:embed="rId1" name="~PP1362.WAV"/>
          </p:nvPr>
        </p:nvPicPr>
        <p:blipFill>
          <a:blip r:embed="rId1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77885370"/>
      </p:ext>
    </p:extLst>
  </p:cSld>
  <p:clrMapOvr>
    <a:masterClrMapping/>
  </p:clrMapOvr>
  <p:transition advTm="104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Обучающие </a:t>
            </a:r>
            <a:r>
              <a:rPr lang="ru-RU" dirty="0" err="1" smtClean="0"/>
              <a:t>вебинары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447800"/>
            <a:ext cx="7890080" cy="4800600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/>
              <a:t>Технология «Математические ступеньки» - инструмент формирования математических представлений у детей 3-7 лет</a:t>
            </a:r>
          </a:p>
          <a:p>
            <a:r>
              <a:rPr lang="ru-RU" sz="2400" dirty="0" smtClean="0"/>
              <a:t>Готовимся к школе с «Перспективой»: проектирование занятий по подготовке детей к обучению в школе</a:t>
            </a:r>
          </a:p>
          <a:p>
            <a:r>
              <a:rPr lang="ru-RU" sz="2400" dirty="0" smtClean="0"/>
              <a:t>Технологии </a:t>
            </a:r>
            <a:r>
              <a:rPr lang="ru-RU" sz="2400" dirty="0" err="1" smtClean="0"/>
              <a:t>здоровьесбережения</a:t>
            </a:r>
            <a:r>
              <a:rPr lang="ru-RU" sz="2400" dirty="0" smtClean="0"/>
              <a:t> в психолого-педагогическом сопровождении дошкольника</a:t>
            </a:r>
          </a:p>
          <a:p>
            <a:r>
              <a:rPr lang="ru-RU" sz="2400" dirty="0" smtClean="0"/>
              <a:t>Курс </a:t>
            </a:r>
            <a:r>
              <a:rPr lang="ru-RU" sz="2400" dirty="0" err="1" smtClean="0"/>
              <a:t>вебинаров</a:t>
            </a:r>
            <a:r>
              <a:rPr lang="ru-RU" sz="2400" dirty="0" smtClean="0"/>
              <a:t> Всероссийской общественной организации «Воспитатели России</a:t>
            </a:r>
          </a:p>
          <a:p>
            <a:r>
              <a:rPr lang="ru-RU" sz="2400" dirty="0" smtClean="0"/>
              <a:t>Особенности логопедической работы с дошкольниками с ЗПР»</a:t>
            </a:r>
          </a:p>
          <a:p>
            <a:r>
              <a:rPr lang="ru-RU" sz="2400" dirty="0" smtClean="0"/>
              <a:t>Конструктор рабочих программ педагогов ДОО</a:t>
            </a:r>
            <a:endParaRPr lang="ru-RU" sz="2400" dirty="0"/>
          </a:p>
        </p:txBody>
      </p:sp>
      <p:pic>
        <p:nvPicPr>
          <p:cNvPr id="4" name="~PP1763.WAV">
            <a:hlinkClick r:id="" action="ppaction://media"/>
          </p:cNvPr>
          <p:cNvPicPr>
            <a:picLocks noRot="1" noChangeAspect="1"/>
          </p:cNvPicPr>
          <p:nvPr>
            <a:wavAudioFile r:embed="rId1" name="~PP1763.WAV"/>
          </p:nvPr>
        </p:nvPicPr>
        <p:blipFill>
          <a:blip r:embed="rId3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80746702"/>
      </p:ext>
    </p:extLst>
  </p:cSld>
  <p:clrMapOvr>
    <a:masterClrMapping/>
  </p:clrMapOvr>
  <p:transition advTm="167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Научно-практические семинары</a:t>
            </a:r>
            <a:endParaRPr lang="ru-RU" dirty="0"/>
          </a:p>
        </p:txBody>
      </p:sp>
      <p:pic>
        <p:nvPicPr>
          <p:cNvPr id="8194" name="Picture 2" descr="D:\Мои документы\ФОТО ВИДЕО\2016-2017\лаборатория пп ноябрь\PB23066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3217664" cy="2413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Мои документы\ФОТО ВИДЕО\2016-2017\лаборатория пп ноябрь\PB2306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348" y="1124744"/>
            <a:ext cx="3199904" cy="23999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Мои документы\ФОТО ВИДЕО\2014-2015\городская площадка воспитателей\DSCN29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429000"/>
            <a:ext cx="4430564" cy="33232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~PP1449.WAV">
            <a:hlinkClick r:id="" action="ppaction://media"/>
          </p:cNvPr>
          <p:cNvPicPr>
            <a:picLocks noRot="1" noChangeAspect="1"/>
          </p:cNvPicPr>
          <p:nvPr>
            <a:wavAudioFile r:embed="rId1" name="~PP1449.WAV"/>
          </p:nvPr>
        </p:nvPicPr>
        <p:blipFill>
          <a:blip r:embed="rId6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7417553"/>
      </p:ext>
    </p:extLst>
  </p:cSld>
  <p:clrMapOvr>
    <a:masterClrMapping/>
  </p:clrMapOvr>
  <p:transition advTm="78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Мастер-классы</a:t>
            </a:r>
            <a:endParaRPr lang="ru-RU" dirty="0"/>
          </a:p>
        </p:txBody>
      </p:sp>
      <p:pic>
        <p:nvPicPr>
          <p:cNvPr id="9218" name="Picture 2" descr="D:\Мои документы\ФОТО ВИДЕО\2019-2020\мастер-класс Алия\IMG_271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2322258" cy="3096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Мои документы\ФОТО ВИДЕО\2019-2020\мастер-класс Алия\IMG_27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88640"/>
            <a:ext cx="2666601" cy="35554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Мои документы\ФОТО ВИДЕО\2019-2020\мастер-класс Алия\IMG_27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96752"/>
            <a:ext cx="2826060" cy="37680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Мои документы\ФОТО ВИДЕО\2019-2020\мастер-класс Ваулина Л.М\IMG_278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9688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:\Мои документы\ФОТО ВИДЕО\2019-2020\мастер-класс Ваулина Л.М\IMG_278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3931018"/>
            <a:ext cx="3674713" cy="27560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~PP3569.WAV">
            <a:hlinkClick r:id="" action="ppaction://media"/>
          </p:cNvPr>
          <p:cNvPicPr>
            <a:picLocks noRot="1" noChangeAspect="1"/>
          </p:cNvPicPr>
          <p:nvPr>
            <a:wavAudioFile r:embed="rId1" name="~PP3569.WAV"/>
          </p:nvPr>
        </p:nvPicPr>
        <p:blipFill>
          <a:blip r:embed="rId8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05469646"/>
      </p:ext>
    </p:extLst>
  </p:cSld>
  <p:clrMapOvr>
    <a:masterClrMapping/>
  </p:clrMapOvr>
  <p:transition advTm="102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Методические объединения</a:t>
            </a:r>
            <a:endParaRPr lang="ru-RU" dirty="0"/>
          </a:p>
        </p:txBody>
      </p:sp>
      <p:pic>
        <p:nvPicPr>
          <p:cNvPr id="10242" name="Picture 2" descr="D:\Мои документы\ФОТО ВИДЕО\2016-2017\лаборатория пп ноябрь\DSCN782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24744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Мои документы\ФОТО ВИДЕО\2016-2017\лаборатория пп ноябрь\DSCN78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584" y="1124744"/>
            <a:ext cx="4091916" cy="30687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Мои документы\ФОТО ВИДЕО\2016-2017\лаборатория пп ноябрь\DSCN78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067" y="3429000"/>
            <a:ext cx="4464475" cy="33481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~PP958.WAV">
            <a:hlinkClick r:id="" action="ppaction://media"/>
          </p:cNvPr>
          <p:cNvPicPr>
            <a:picLocks noRot="1" noChangeAspect="1"/>
          </p:cNvPicPr>
          <p:nvPr>
            <a:wavAudioFile r:embed="rId1" name="~PP958.WAV"/>
          </p:nvPr>
        </p:nvPicPr>
        <p:blipFill>
          <a:blip r:embed="rId6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44017525"/>
      </p:ext>
    </p:extLst>
  </p:cSld>
  <p:clrMapOvr>
    <a:masterClrMapping/>
  </p:clrMapOvr>
  <p:transition advTm="219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962088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Тематические педагогические советы</a:t>
            </a:r>
            <a:endParaRPr lang="ru-RU" sz="3600" dirty="0"/>
          </a:p>
        </p:txBody>
      </p:sp>
      <p:pic>
        <p:nvPicPr>
          <p:cNvPr id="11266" name="Picture 2" descr="D:\Мои документы\ФОТО ВИДЕО\2013-2014\фото педсовет\DSCN02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3219822" cy="42930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Мои документы\ФОТО ВИДЕО\2013-2014\фото педсовет\DSCN020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3" b="33107"/>
          <a:stretch/>
        </p:blipFill>
        <p:spPr bwMode="auto">
          <a:xfrm>
            <a:off x="4716016" y="1152397"/>
            <a:ext cx="4230379" cy="37922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Мои документы\ФОТО ВИДЕО\2013-2014\фото педсовет\DSCN02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174416"/>
            <a:ext cx="3315421" cy="24868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~PP613.WAV">
            <a:hlinkClick r:id="" action="ppaction://media"/>
          </p:cNvPr>
          <p:cNvPicPr>
            <a:picLocks noRot="1" noChangeAspect="1"/>
          </p:cNvPicPr>
          <p:nvPr>
            <a:wavAudioFile r:embed="rId1" name="~PP613.WAV"/>
          </p:nvPr>
        </p:nvPicPr>
        <p:blipFill>
          <a:blip r:embed="rId6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51390724"/>
      </p:ext>
    </p:extLst>
  </p:cSld>
  <p:clrMapOvr>
    <a:masterClrMapping/>
  </p:clrMapOvr>
  <p:transition advTm="77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Интернет-конференция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566" y="1628800"/>
            <a:ext cx="7916085" cy="367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~PP1761.WAV">
            <a:hlinkClick r:id="" action="ppaction://media"/>
          </p:cNvPr>
          <p:cNvPicPr>
            <a:picLocks noRot="1" noChangeAspect="1"/>
          </p:cNvPicPr>
          <p:nvPr>
            <a:wavAudioFile r:embed="rId1" name="~PP1761.WAV"/>
          </p:nvPr>
        </p:nvPicPr>
        <p:blipFill>
          <a:blip r:embed="rId4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33977203"/>
      </p:ext>
    </p:extLst>
  </p:cSld>
  <p:clrMapOvr>
    <a:masterClrMapping/>
  </p:clrMapOvr>
  <p:transition advTm="256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Семинар-практикум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Проект по поддержке молодых специалистов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Цель проекта: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формирование профессиональной деятельности молодого специалиста.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Задачи проекта: 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Помочь молодому специалисту адаптироваться в новом коллективе.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Создать условий для профессионального развития. 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Сориентировать в  поиске лучших методов и приемов работы с детьми.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Оказать помощь в поиске своего стиля в работе.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Развить творческие способности в самостоятельной педагогической деятельности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82296" indent="0">
              <a:buNone/>
            </a:pPr>
            <a:endParaRPr lang="ru-RU" dirty="0"/>
          </a:p>
        </p:txBody>
      </p:sp>
      <p:pic>
        <p:nvPicPr>
          <p:cNvPr id="4" name="~PP1423.WAV">
            <a:hlinkClick r:id="" action="ppaction://media"/>
          </p:cNvPr>
          <p:cNvPicPr>
            <a:picLocks noRot="1" noChangeAspect="1"/>
          </p:cNvPicPr>
          <p:nvPr>
            <a:wavAudioFile r:embed="rId1" name="~PP1423.WAV"/>
          </p:nvPr>
        </p:nvPicPr>
        <p:blipFill>
          <a:blip r:embed="rId3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75823108"/>
      </p:ext>
    </p:extLst>
  </p:cSld>
  <p:clrMapOvr>
    <a:masterClrMapping/>
  </p:clrMapOvr>
  <p:transition advTm="774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65760" lvl="0" indent="-283464">
              <a:lnSpc>
                <a:spcPct val="115000"/>
              </a:lnSpc>
              <a:spcBef>
                <a:spcPts val="600"/>
              </a:spcBef>
            </a:pPr>
            <a:r>
              <a:rPr lang="ru-RU" sz="3000" b="1" dirty="0" smtClean="0">
                <a:solidFill>
                  <a:prstClr val="black"/>
                </a:solidFill>
                <a:effectLst/>
                <a:latin typeface="Times New Roman"/>
                <a:ea typeface="Times New Roman"/>
                <a:cs typeface="Times New Roman"/>
              </a:rPr>
              <a:t>Предполагаемый результат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Успешная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адаптация в педагогическом коллективе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Мотивация к дальнейшему развитию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Ориентация в методах, приёмах, технологиях работы с детьми дошкольного возраста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Использование собственного творческого потенциала.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~PP15.WAV">
            <a:hlinkClick r:id="" action="ppaction://media"/>
          </p:cNvPr>
          <p:cNvPicPr>
            <a:picLocks noRot="1" noChangeAspect="1"/>
          </p:cNvPicPr>
          <p:nvPr>
            <a:wavAudioFile r:embed="rId1" name="~PP15.WAV"/>
          </p:nvPr>
        </p:nvPicPr>
        <p:blipFill>
          <a:blip r:embed="rId3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09616747"/>
      </p:ext>
    </p:extLst>
  </p:cSld>
  <p:clrMapOvr>
    <a:masterClrMapping/>
  </p:clrMapOvr>
  <p:transition advTm="148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effectLst/>
                <a:latin typeface="Times New Roman"/>
                <a:ea typeface="Times New Roman"/>
              </a:rPr>
              <a:t>национальный проект </a:t>
            </a:r>
            <a:r>
              <a:rPr lang="ru-RU" sz="4400" b="1" dirty="0">
                <a:effectLst/>
                <a:latin typeface="Times New Roman"/>
                <a:ea typeface="Times New Roman"/>
              </a:rPr>
              <a:t>«Образование» (2019-2024)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412776"/>
            <a:ext cx="7858120" cy="4800600"/>
          </a:xfrm>
        </p:spPr>
        <p:txBody>
          <a:bodyPr>
            <a:normAutofit/>
          </a:bodyPr>
          <a:lstStyle/>
          <a:p>
            <a:pPr marL="665226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Цели:</a:t>
            </a:r>
            <a:endParaRPr lang="ru-RU" sz="2400" b="1" dirty="0">
              <a:latin typeface="Calibri"/>
              <a:ea typeface="Times New Roman"/>
              <a:cs typeface="Times New Roman"/>
            </a:endParaRPr>
          </a:p>
          <a:p>
            <a:pPr marL="0" lv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600" dirty="0">
                <a:solidFill>
                  <a:srgbClr val="202020"/>
                </a:solidFill>
                <a:latin typeface="Times New Roman"/>
                <a:ea typeface="Times New Roman"/>
                <a:cs typeface="Times New Roman"/>
              </a:rPr>
              <a:t>Обеспечение глобальной конкурентоспособности российского образования, вхождение РФ в число 10 ведущих стран мира по качеству общего образования.</a:t>
            </a:r>
            <a:endParaRPr lang="ru-RU" sz="1900" dirty="0">
              <a:latin typeface="Calibri"/>
              <a:ea typeface="Times New Roman"/>
              <a:cs typeface="Times New Roman"/>
            </a:endParaRPr>
          </a:p>
          <a:p>
            <a:pPr marL="0" lv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600" dirty="0">
                <a:solidFill>
                  <a:srgbClr val="202020"/>
                </a:solidFill>
                <a:latin typeface="Times New Roman"/>
                <a:ea typeface="Times New Roman"/>
                <a:cs typeface="Times New Roman"/>
              </a:rPr>
              <a:t>Воспитание гармонично развитой и социально ответственной личности на основе духовно-нравственных ценностей народов РФ, исторических и национально-культурных традиций.</a:t>
            </a:r>
            <a:endParaRPr lang="ru-RU" sz="19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2050" name="Picture 2" descr="https://pbs.twimg.com/profile_banners/1067925925424189441/1543448841/1500x5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657" y="5365380"/>
            <a:ext cx="4525120" cy="15083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~PP230.WAV">
            <a:hlinkClick r:id="" action="ppaction://media"/>
          </p:cNvPr>
          <p:cNvPicPr>
            <a:picLocks noRot="1" noChangeAspect="1"/>
          </p:cNvPicPr>
          <p:nvPr>
            <a:wavAudioFile r:embed="rId1" name="~PP230.WAV"/>
          </p:nvPr>
        </p:nvPicPr>
        <p:blipFill>
          <a:blip r:embed="rId4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75199784"/>
      </p:ext>
    </p:extLst>
  </p:cSld>
  <p:clrMapOvr>
    <a:masterClrMapping/>
  </p:clrMapOvr>
  <p:transition advTm="317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I этап - предварительный: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 Знакомство с педагогическим коллективом 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анкетирование, тестирование молодых педагогов (совместно с педагогом - психолог)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наблюдение 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выбор наставника;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~PP713.WAV">
            <a:hlinkClick r:id="" action="ppaction://media"/>
          </p:cNvPr>
          <p:cNvPicPr>
            <a:picLocks noRot="1" noChangeAspect="1"/>
          </p:cNvPicPr>
          <p:nvPr>
            <a:wavAudioFile r:embed="rId1" name="~PP713.WAV"/>
          </p:nvPr>
        </p:nvPicPr>
        <p:blipFill>
          <a:blip r:embed="rId3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2256564"/>
      </p:ext>
    </p:extLst>
  </p:cSld>
  <p:clrMapOvr>
    <a:masterClrMapping/>
  </p:clrMapOvr>
  <p:transition advTm="170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effectLst/>
                <a:latin typeface="Times New Roman"/>
                <a:ea typeface="Times New Roman"/>
                <a:cs typeface="Times New Roman"/>
              </a:rPr>
              <a:t>II этап - основной:</a:t>
            </a:r>
            <a:r>
              <a:rPr lang="ru-RU" sz="3600" dirty="0">
                <a:effectLst/>
                <a:latin typeface="Calibri"/>
                <a:ea typeface="Times New Roman"/>
                <a:cs typeface="Times New Roman"/>
              </a:rPr>
              <a:t/>
            </a:r>
            <a:br>
              <a:rPr lang="ru-RU" sz="3600" dirty="0">
                <a:effectLst/>
                <a:latin typeface="Calibri"/>
                <a:ea typeface="Times New Roman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91440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8000" dirty="0">
                <a:latin typeface="Times New Roman"/>
                <a:ea typeface="Times New Roman"/>
                <a:cs typeface="Times New Roman"/>
              </a:rPr>
              <a:t>Работа по направлениям:</a:t>
            </a:r>
            <a:endParaRPr lang="ru-RU" sz="8000" dirty="0"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8000" dirty="0">
                <a:latin typeface="Times New Roman"/>
                <a:ea typeface="Times New Roman"/>
                <a:cs typeface="Times New Roman"/>
              </a:rPr>
              <a:t>Возрастные особенности детей дошкольного возраста</a:t>
            </a:r>
            <a:endParaRPr lang="ru-RU" sz="8000" dirty="0"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8000" dirty="0">
                <a:latin typeface="Times New Roman"/>
                <a:ea typeface="Times New Roman"/>
                <a:cs typeface="Times New Roman"/>
              </a:rPr>
              <a:t>Адаптация детей к условиям детского сада.</a:t>
            </a:r>
            <a:endParaRPr lang="ru-RU" sz="8000" dirty="0"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8000" dirty="0">
                <a:latin typeface="Times New Roman"/>
                <a:ea typeface="Times New Roman"/>
                <a:cs typeface="Times New Roman"/>
              </a:rPr>
              <a:t>Особенности режима дня и игра в дошкольном возрасте.</a:t>
            </a:r>
            <a:endParaRPr lang="ru-RU" sz="8000" dirty="0"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8000" dirty="0">
                <a:latin typeface="Times New Roman"/>
                <a:ea typeface="Times New Roman"/>
                <a:cs typeface="Times New Roman"/>
              </a:rPr>
              <a:t>Физическое развитие и оздоровление детей дошкольного возраста.</a:t>
            </a:r>
            <a:endParaRPr lang="ru-RU" sz="8000" dirty="0"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8000" dirty="0">
                <a:latin typeface="Times New Roman"/>
                <a:ea typeface="Times New Roman"/>
                <a:cs typeface="Times New Roman"/>
              </a:rPr>
              <a:t>Художественно-эстетическое развитие детей дошкольного возраста</a:t>
            </a:r>
            <a:endParaRPr lang="ru-RU" sz="8000" dirty="0"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8000" dirty="0">
                <a:latin typeface="Times New Roman"/>
                <a:ea typeface="Times New Roman"/>
                <a:cs typeface="Times New Roman"/>
              </a:rPr>
              <a:t>Речевое развитие детей дошкольного возраста</a:t>
            </a:r>
            <a:endParaRPr lang="ru-RU" sz="8000" dirty="0"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8000" dirty="0">
                <a:latin typeface="Times New Roman"/>
                <a:ea typeface="Times New Roman"/>
                <a:cs typeface="Times New Roman"/>
              </a:rPr>
              <a:t>Познавательное развитие детей дошкольного возраста</a:t>
            </a:r>
            <a:endParaRPr lang="ru-RU" sz="8000" dirty="0"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8000" dirty="0">
                <a:latin typeface="Times New Roman"/>
                <a:ea typeface="Times New Roman"/>
                <a:cs typeface="Times New Roman"/>
              </a:rPr>
              <a:t>Социально-коммуникативное развитие детей дошкольного возраста</a:t>
            </a:r>
            <a:endParaRPr lang="ru-RU" sz="8000" dirty="0"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8000" dirty="0">
                <a:latin typeface="Times New Roman"/>
                <a:ea typeface="Times New Roman"/>
                <a:cs typeface="Times New Roman"/>
              </a:rPr>
              <a:t>Работа с родителями</a:t>
            </a:r>
            <a:endParaRPr lang="ru-RU" sz="8000" dirty="0"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8000" dirty="0">
                <a:latin typeface="Times New Roman"/>
                <a:ea typeface="Times New Roman"/>
                <a:cs typeface="Times New Roman"/>
              </a:rPr>
              <a:t>Предметно-развивающая среда в группах </a:t>
            </a:r>
            <a:endParaRPr lang="ru-RU" sz="8000" dirty="0">
              <a:latin typeface="Calibri"/>
              <a:ea typeface="Times New Roman"/>
              <a:cs typeface="Times New Roman"/>
            </a:endParaRPr>
          </a:p>
          <a:p>
            <a:pPr marL="82296" indent="0">
              <a:buNone/>
            </a:pPr>
            <a:endParaRPr lang="ru-RU" dirty="0"/>
          </a:p>
        </p:txBody>
      </p:sp>
      <p:pic>
        <p:nvPicPr>
          <p:cNvPr id="4" name="~PP2250.WAV">
            <a:hlinkClick r:id="" action="ppaction://media"/>
          </p:cNvPr>
          <p:cNvPicPr>
            <a:picLocks noRot="1" noChangeAspect="1"/>
          </p:cNvPicPr>
          <p:nvPr>
            <a:wavAudioFile r:embed="rId1" name="~PP2250.WAV"/>
          </p:nvPr>
        </p:nvPicPr>
        <p:blipFill>
          <a:blip r:embed="rId3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42710944"/>
      </p:ext>
    </p:extLst>
  </p:cSld>
  <p:clrMapOvr>
    <a:masterClrMapping/>
  </p:clrMapOvr>
  <p:transition advTm="342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effectLst/>
                <a:latin typeface="Times New Roman"/>
                <a:ea typeface="Times New Roman"/>
                <a:cs typeface="Times New Roman"/>
              </a:rPr>
              <a:t>III этап - заключительный: </a:t>
            </a:r>
            <a:r>
              <a:rPr lang="ru-RU" sz="3600" dirty="0">
                <a:effectLst/>
                <a:latin typeface="Calibri"/>
                <a:ea typeface="Times New Roman"/>
                <a:cs typeface="Times New Roman"/>
              </a:rPr>
              <a:t/>
            </a:r>
            <a:br>
              <a:rPr lang="ru-RU" sz="3600" dirty="0">
                <a:effectLst/>
                <a:latin typeface="Calibri"/>
                <a:ea typeface="Times New Roman"/>
                <a:cs typeface="Times New Roman"/>
              </a:rPr>
            </a:br>
            <a:endParaRPr lang="ru-RU" dirty="0"/>
          </a:p>
        </p:txBody>
      </p:sp>
      <p:pic>
        <p:nvPicPr>
          <p:cNvPr id="13315" name="Picture 3" descr="D:\Мои документы\ФОТО ВИДЕО\2019-2020\мастер-класс Ваулина Л.М\IMG_279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3360373" cy="2520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Мои документы\ФОТО ВИДЕО\2019-2020\мастер-класс Ваулина Л.М\IMG_27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196752"/>
            <a:ext cx="3606547" cy="27049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D:\Мои документы\ФОТО ВИДЕО\2019-2020\мастер-класс Ваулина Л.М\IMG_28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429000"/>
            <a:ext cx="2448272" cy="32643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D:\Мои документы\ФОТО ВИДЕО\2019-2020\мастер-класс Ваулина Л.М\IMG_279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6832"/>
          <a:stretch/>
        </p:blipFill>
        <p:spPr bwMode="auto">
          <a:xfrm>
            <a:off x="5776548" y="3701143"/>
            <a:ext cx="3219822" cy="3141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~PP2707.WAV">
            <a:hlinkClick r:id="" action="ppaction://media"/>
          </p:cNvPr>
          <p:cNvPicPr>
            <a:picLocks noRot="1" noChangeAspect="1"/>
          </p:cNvPicPr>
          <p:nvPr>
            <a:wavAudioFile r:embed="rId1" name="~PP2707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65333498"/>
      </p:ext>
    </p:extLst>
  </p:cSld>
  <p:clrMapOvr>
    <a:masterClrMapping/>
  </p:clrMapOvr>
  <p:transition advTm="126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962088" cy="1354162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2400" b="1" dirty="0">
                <a:effectLst/>
                <a:latin typeface="Times New Roman"/>
                <a:ea typeface="Times New Roman"/>
                <a:cs typeface="Times New Roman"/>
              </a:rPr>
              <a:t>Программа психолого-педагогического сопровождения педагогов ДОО «Эффективное педагогическое об</a:t>
            </a:r>
            <a:r>
              <a:rPr lang="ru-RU" sz="2000" b="1" dirty="0">
                <a:effectLst/>
                <a:latin typeface="Times New Roman"/>
                <a:ea typeface="Times New Roman"/>
                <a:cs typeface="Times New Roman"/>
              </a:rPr>
              <a:t>щение»</a:t>
            </a:r>
            <a:r>
              <a:rPr lang="ru-RU" sz="1600" dirty="0">
                <a:effectLst/>
                <a:latin typeface="Calibri"/>
                <a:ea typeface="Times New Roman"/>
                <a:cs typeface="Times New Roman"/>
              </a:rPr>
              <a:t/>
            </a:r>
            <a:br>
              <a:rPr lang="ru-RU" sz="1600" dirty="0">
                <a:effectLst/>
                <a:latin typeface="Calibri"/>
                <a:ea typeface="Times New Roman"/>
                <a:cs typeface="Times New Roman"/>
              </a:rPr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82296" indent="0" algn="just">
              <a:spcAft>
                <a:spcPts val="120"/>
              </a:spcAft>
              <a:buNone/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Цель данной программы –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формирование коммуникативной компетентности во взаимодействии всех участников педагогического процесса.</a:t>
            </a:r>
            <a:endParaRPr lang="ru-RU" dirty="0"/>
          </a:p>
          <a:p>
            <a:pPr marL="82296" indent="0" algn="just">
              <a:spcAft>
                <a:spcPts val="120"/>
              </a:spcAft>
              <a:buNone/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Задачи программы:</a:t>
            </a:r>
            <a:endParaRPr lang="ru-RU" dirty="0"/>
          </a:p>
          <a:p>
            <a:pPr marL="342900" lvl="0" indent="-342900" algn="just">
              <a:spcAft>
                <a:spcPts val="120"/>
              </a:spcAft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Знакомить с азами психологических знаний в области коммуникативной компетентности;</a:t>
            </a:r>
            <a:endParaRPr lang="ru-RU" dirty="0"/>
          </a:p>
          <a:p>
            <a:pPr marL="342900" lvl="0" indent="-342900" algn="just">
              <a:spcAft>
                <a:spcPts val="120"/>
              </a:spcAft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Развивать навыки гибкого и доброжелательного отношения в общении с родителями, коллегами, детьми;</a:t>
            </a:r>
            <a:endParaRPr lang="ru-RU" dirty="0"/>
          </a:p>
          <a:p>
            <a:pPr marL="342900" lvl="0" indent="-342900" algn="just">
              <a:spcAft>
                <a:spcPts val="120"/>
              </a:spcAft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Развивать эмоциональную устойчивость и уверенность в себе;</a:t>
            </a:r>
            <a:endParaRPr lang="ru-RU" dirty="0"/>
          </a:p>
          <a:p>
            <a:pPr marL="342900" lvl="0" indent="-342900" algn="just">
              <a:spcAft>
                <a:spcPts val="120"/>
              </a:spcAft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Дать первичное представление об особенностях работы с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</a:rPr>
              <a:t>гиперактивными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, агрессивными, тревожными  детьми.</a:t>
            </a:r>
            <a:endParaRPr lang="ru-RU" dirty="0"/>
          </a:p>
          <a:p>
            <a:endParaRPr lang="ru-RU" dirty="0"/>
          </a:p>
        </p:txBody>
      </p:sp>
      <p:pic>
        <p:nvPicPr>
          <p:cNvPr id="4" name="~PP3402.WAV">
            <a:hlinkClick r:id="" action="ppaction://media"/>
          </p:cNvPr>
          <p:cNvPicPr>
            <a:picLocks noRot="1" noChangeAspect="1"/>
          </p:cNvPicPr>
          <p:nvPr>
            <a:wavAudioFile r:embed="rId1" name="~PP3402.WAV"/>
          </p:nvPr>
        </p:nvPicPr>
        <p:blipFill>
          <a:blip r:embed="rId3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56001675"/>
      </p:ext>
    </p:extLst>
  </p:cSld>
  <p:clrMapOvr>
    <a:masterClrMapping/>
  </p:clrMapOvr>
  <p:transition advTm="620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>
              <a:spcAft>
                <a:spcPts val="120"/>
              </a:spcAft>
            </a:pPr>
            <a:r>
              <a:rPr lang="ru-RU" sz="4400" b="1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Формы работы с педагогами: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lvl="0" indent="-342900" algn="just">
              <a:spcAft>
                <a:spcPts val="120"/>
              </a:spcAft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Диагностика;</a:t>
            </a:r>
            <a:endParaRPr lang="ru-RU" dirty="0"/>
          </a:p>
          <a:p>
            <a:pPr marL="342900" lvl="0" indent="-342900" algn="just">
              <a:spcAft>
                <a:spcPts val="120"/>
              </a:spcAft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Групповая дискуссия;</a:t>
            </a:r>
            <a:endParaRPr lang="ru-RU" dirty="0"/>
          </a:p>
          <a:p>
            <a:pPr marL="342900" lvl="0" indent="-342900" algn="just">
              <a:spcAft>
                <a:spcPts val="120"/>
              </a:spcAft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Мини-лекция;</a:t>
            </a:r>
            <a:endParaRPr lang="ru-RU" dirty="0"/>
          </a:p>
          <a:p>
            <a:pPr marL="342900" lvl="0" indent="-342900" algn="just">
              <a:spcAft>
                <a:spcPts val="120"/>
              </a:spcAft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Практические задания;</a:t>
            </a:r>
            <a:endParaRPr lang="ru-RU" dirty="0"/>
          </a:p>
          <a:p>
            <a:pPr marL="342900" lvl="0" indent="-342900" algn="just">
              <a:spcAft>
                <a:spcPts val="120"/>
              </a:spcAft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Ролевые игры с предписаниями и свободными ролями;</a:t>
            </a:r>
            <a:endParaRPr lang="ru-RU" dirty="0"/>
          </a:p>
          <a:p>
            <a:pPr marL="342900" lvl="0" indent="-342900" algn="just">
              <a:spcAft>
                <a:spcPts val="120"/>
              </a:spcAft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Импровизации; </a:t>
            </a:r>
            <a:endParaRPr lang="ru-RU" dirty="0"/>
          </a:p>
          <a:p>
            <a:pPr marL="342900" lvl="0" indent="-342900" algn="just">
              <a:spcAft>
                <a:spcPts val="120"/>
              </a:spcAft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Наблюдение;</a:t>
            </a:r>
            <a:endParaRPr lang="ru-RU" dirty="0"/>
          </a:p>
          <a:p>
            <a:pPr marL="342900" lvl="0" indent="-342900" algn="just">
              <a:spcAft>
                <a:spcPts val="120"/>
              </a:spcAft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Деловые игры.</a:t>
            </a:r>
            <a:endParaRPr lang="ru-RU" dirty="0"/>
          </a:p>
          <a:p>
            <a:pPr marL="82296" indent="0">
              <a:buNone/>
            </a:pPr>
            <a:endParaRPr lang="ru-RU" dirty="0"/>
          </a:p>
        </p:txBody>
      </p:sp>
      <p:pic>
        <p:nvPicPr>
          <p:cNvPr id="4" name="~PP3664.WAV">
            <a:hlinkClick r:id="" action="ppaction://media"/>
          </p:cNvPr>
          <p:cNvPicPr>
            <a:picLocks noRot="1" noChangeAspect="1"/>
          </p:cNvPicPr>
          <p:nvPr>
            <a:wavAudioFile r:embed="rId1" name="~PP3664.WAV"/>
          </p:nvPr>
        </p:nvPicPr>
        <p:blipFill>
          <a:blip r:embed="rId3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2980117"/>
      </p:ext>
    </p:extLst>
  </p:cSld>
  <p:clrMapOvr>
    <a:masterClrMapping/>
  </p:clrMapOvr>
  <p:transition advTm="165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>
              <a:spcAft>
                <a:spcPts val="120"/>
              </a:spcAft>
            </a:pPr>
            <a:r>
              <a:rPr lang="ru-RU" sz="4400" b="1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Направленность программы: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3600" dirty="0">
                <a:solidFill>
                  <a:srgbClr val="000000"/>
                </a:solidFill>
                <a:latin typeface="Times New Roman"/>
                <a:ea typeface="Times New Roman"/>
              </a:rPr>
              <a:t>Педагог-коллеги;</a:t>
            </a:r>
            <a:endParaRPr lang="ru-RU" sz="3600" dirty="0"/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3600" dirty="0">
                <a:solidFill>
                  <a:srgbClr val="000000"/>
                </a:solidFill>
                <a:latin typeface="Times New Roman"/>
                <a:ea typeface="Times New Roman"/>
              </a:rPr>
              <a:t>Педагог-ребёнок;</a:t>
            </a:r>
            <a:endParaRPr lang="ru-RU" sz="3600" dirty="0"/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3600" dirty="0">
                <a:solidFill>
                  <a:srgbClr val="000000"/>
                </a:solidFill>
                <a:latin typeface="Times New Roman"/>
                <a:ea typeface="Times New Roman"/>
              </a:rPr>
              <a:t>Педагог-родитель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dirty="0"/>
          </a:p>
          <a:p>
            <a:pPr marL="82296" indent="0">
              <a:buNone/>
            </a:pP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284984"/>
            <a:ext cx="5600995" cy="3338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~PP562.WAV">
            <a:hlinkClick r:id="" action="ppaction://media"/>
          </p:cNvPr>
          <p:cNvPicPr>
            <a:picLocks noRot="1" noChangeAspect="1"/>
          </p:cNvPicPr>
          <p:nvPr>
            <a:wavAudioFile r:embed="rId1" name="~PP562.WAV"/>
          </p:nvPr>
        </p:nvPicPr>
        <p:blipFill>
          <a:blip r:embed="rId4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13337050"/>
      </p:ext>
    </p:extLst>
  </p:cSld>
  <p:clrMapOvr>
    <a:masterClrMapping/>
  </p:clrMapOvr>
  <p:transition advTm="172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>
              <a:spcAft>
                <a:spcPts val="120"/>
              </a:spcAft>
            </a:pPr>
            <a:r>
              <a:rPr lang="ru-RU" sz="4400" b="1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Ожидаемые результаты</a:t>
            </a:r>
            <a:r>
              <a:rPr lang="ru-RU" sz="44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lvl="0" indent="-342900" algn="just">
              <a:spcAft>
                <a:spcPts val="120"/>
              </a:spcAft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Осознавать собственные трудности в общении;</a:t>
            </a:r>
            <a:endParaRPr lang="ru-RU" dirty="0"/>
          </a:p>
          <a:p>
            <a:pPr marL="342900" lvl="0" indent="-342900" algn="just">
              <a:spcAft>
                <a:spcPts val="120"/>
              </a:spcAft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Преодолевать психологические барьеры общения с родителями и коллегами, детьми;</a:t>
            </a:r>
            <a:endParaRPr lang="ru-RU" dirty="0"/>
          </a:p>
          <a:p>
            <a:pPr marL="342900" lvl="0" indent="-342900" algn="just">
              <a:spcAft>
                <a:spcPts val="120"/>
              </a:spcAft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Овладение техниками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</a:rPr>
              <a:t>саморегуляции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эмоционального состояния;</a:t>
            </a:r>
            <a:endParaRPr lang="ru-RU" dirty="0"/>
          </a:p>
          <a:p>
            <a:pPr marL="342900" lvl="0" indent="-342900" algn="just">
              <a:spcAft>
                <a:spcPts val="120"/>
              </a:spcAft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Конструировать программу деятельности с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</a:rPr>
              <a:t>гиперактивными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, агрессивными, тревожными  детьми;</a:t>
            </a:r>
            <a:endParaRPr lang="ru-RU" dirty="0"/>
          </a:p>
          <a:p>
            <a:pPr marL="82296" indent="0">
              <a:buNone/>
            </a:pPr>
            <a:endParaRPr lang="ru-RU" dirty="0"/>
          </a:p>
        </p:txBody>
      </p:sp>
      <p:pic>
        <p:nvPicPr>
          <p:cNvPr id="4" name="~PP4042.WAV">
            <a:hlinkClick r:id="" action="ppaction://media"/>
          </p:cNvPr>
          <p:cNvPicPr>
            <a:picLocks noRot="1" noChangeAspect="1"/>
          </p:cNvPicPr>
          <p:nvPr>
            <a:wavAudioFile r:embed="rId1" name="~PP4042.WAV"/>
          </p:nvPr>
        </p:nvPicPr>
        <p:blipFill>
          <a:blip r:embed="rId3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32900736"/>
      </p:ext>
    </p:extLst>
  </p:cSld>
  <p:clrMapOvr>
    <a:masterClrMapping/>
  </p:clrMapOvr>
  <p:transition advTm="320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Учебный план: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8039867"/>
              </p:ext>
            </p:extLst>
          </p:nvPr>
        </p:nvGraphicFramePr>
        <p:xfrm>
          <a:off x="1763687" y="1268760"/>
          <a:ext cx="6209657" cy="5383522"/>
        </p:xfrm>
        <a:graphic>
          <a:graphicData uri="http://schemas.openxmlformats.org/drawingml/2006/table">
            <a:tbl>
              <a:tblPr firstRow="1" firstCol="1" bandRow="1"/>
              <a:tblGrid>
                <a:gridCol w="777962"/>
                <a:gridCol w="2425408"/>
                <a:gridCol w="605895"/>
                <a:gridCol w="777962"/>
                <a:gridCol w="721826"/>
                <a:gridCol w="900604"/>
              </a:tblGrid>
              <a:tr h="215887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900" dirty="0">
                        <a:effectLst/>
                        <a:latin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п\п</a:t>
                      </a:r>
                      <a:endParaRPr lang="ru-RU" sz="900" dirty="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Название разделов и дисциплин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Всего часов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 том числе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Форма контроля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8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лекц.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практ.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40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Занятие 1. «Самый трудный родитель, самый приятный родитель»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1,5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рефлексия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Занятие 2. «Поговорите со мной»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рефлексия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Занятие 3. «Когда душа с душою говорит»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1,5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рефлексия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35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Занятие 4. «Азбука общения. НЛП-оптимизация общения и принятия решения»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1,5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рефлексия,</a:t>
                      </a:r>
                      <a:endParaRPr lang="ru-RU" sz="900">
                        <a:effectLst/>
                        <a:latin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домашнее задание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Занятие 5. «Невербальные средства общения»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рефлексия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76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Занятие 6. «Взаимодействие с гиперактивным ребёнком»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рефлексия,</a:t>
                      </a:r>
                      <a:endParaRPr lang="ru-RU" sz="900">
                        <a:effectLst/>
                        <a:latin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Занятие 7. «Взаимодействие с агрессивным ребёнком»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рефлексия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Занятие 8. «Взаимодействие с тревожным ребёнком»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рефлексия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Занятие 9. «Эффективные педагоги»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1,5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рефлексия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8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Итого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14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5,5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8,5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</a:endParaRPr>
                    </a:p>
                  </a:txBody>
                  <a:tcPr marL="53671" marR="53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~PP486.WAV">
            <a:hlinkClick r:id="" action="ppaction://media"/>
          </p:cNvPr>
          <p:cNvPicPr>
            <a:picLocks noRot="1" noChangeAspect="1"/>
          </p:cNvPicPr>
          <p:nvPr>
            <a:wavAudioFile r:embed="rId1" name="~PP486.WAV"/>
          </p:nvPr>
        </p:nvPicPr>
        <p:blipFill>
          <a:blip r:embed="rId3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6844140"/>
      </p:ext>
    </p:extLst>
  </p:cSld>
  <p:clrMapOvr>
    <a:masterClrMapping/>
  </p:clrMapOvr>
  <p:transition advTm="250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812360" cy="1143000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Тематическое </a:t>
            </a:r>
            <a:r>
              <a:rPr lang="ru-RU" sz="44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планирование</a:t>
            </a:r>
            <a:br>
              <a:rPr lang="ru-RU" sz="44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</a:br>
            <a:r>
              <a:rPr lang="ru-RU" sz="2000" b="1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                                             (часть плана)</a:t>
            </a:r>
            <a:endParaRPr lang="ru-RU" sz="2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44632929"/>
              </p:ext>
            </p:extLst>
          </p:nvPr>
        </p:nvGraphicFramePr>
        <p:xfrm>
          <a:off x="1547665" y="1556792"/>
          <a:ext cx="6984775" cy="5088631"/>
        </p:xfrm>
        <a:graphic>
          <a:graphicData uri="http://schemas.openxmlformats.org/drawingml/2006/table">
            <a:tbl>
              <a:tblPr firstRow="1" firstCol="1" bandRow="1"/>
              <a:tblGrid>
                <a:gridCol w="415848"/>
                <a:gridCol w="1893200"/>
                <a:gridCol w="2191588"/>
                <a:gridCol w="2484139"/>
              </a:tblGrid>
              <a:tr h="5316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700" dirty="0">
                        <a:effectLst/>
                        <a:latin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п\п</a:t>
                      </a:r>
                      <a:endParaRPr lang="ru-RU" sz="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Тема</a:t>
                      </a:r>
                      <a:endParaRPr lang="ru-RU" sz="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Цель</a:t>
                      </a:r>
                      <a:endParaRPr lang="ru-RU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Формы работы, упражнения</a:t>
                      </a:r>
                      <a:endParaRPr lang="ru-RU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26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</a:t>
                      </a:r>
                      <a:endParaRPr lang="ru-RU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«Самый трудный родитель, самый приятный родитель»</a:t>
                      </a:r>
                      <a:endParaRPr lang="ru-RU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Развитие навыков гибкого и доброжелательного отношения в общении с родителями. </a:t>
                      </a:r>
                      <a:endParaRPr lang="ru-RU" sz="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«Имя»</a:t>
                      </a:r>
                      <a:endParaRPr lang="ru-RU" sz="700">
                        <a:effectLst/>
                        <a:latin typeface="Calibri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Мини-лекция «общение с родителями»</a:t>
                      </a:r>
                      <a:endParaRPr lang="ru-RU" sz="700">
                        <a:effectLst/>
                        <a:latin typeface="Calibri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Диагностика «Оценка уровня коммуникабельности педагога с родителями»</a:t>
                      </a:r>
                      <a:endParaRPr lang="ru-RU" sz="700">
                        <a:effectLst/>
                        <a:latin typeface="Calibri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«Самый трудный родитель, самый приятный родитель»</a:t>
                      </a:r>
                      <a:endParaRPr lang="ru-RU" sz="700">
                        <a:effectLst/>
                        <a:latin typeface="Calibri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«Список претензий к родителям»</a:t>
                      </a:r>
                      <a:endParaRPr lang="ru-RU" sz="700">
                        <a:effectLst/>
                        <a:latin typeface="Calibri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«Спокойствие, только спокойствие»</a:t>
                      </a:r>
                      <a:endParaRPr lang="ru-RU" sz="700">
                        <a:effectLst/>
                        <a:latin typeface="Calibri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«Игра с песком»</a:t>
                      </a:r>
                      <a:endParaRPr lang="ru-RU" sz="700">
                        <a:effectLst/>
                        <a:latin typeface="Calibri"/>
                      </a:endParaRP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43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</a:t>
                      </a:r>
                      <a:endParaRPr lang="ru-RU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«Поговорите со мной»</a:t>
                      </a:r>
                      <a:endParaRPr lang="ru-RU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Осознание педагога своей позиции в общении с родителями</a:t>
                      </a:r>
                      <a:endParaRPr lang="ru-RU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«Апчхи»</a:t>
                      </a:r>
                      <a:endParaRPr lang="ru-RU" sz="700" dirty="0">
                        <a:effectLst/>
                        <a:latin typeface="Calibri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Диагностика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«Определение вашего стиля в общении с родителя­ми»</a:t>
                      </a:r>
                      <a:endParaRPr lang="ru-RU" sz="700" dirty="0">
                        <a:effectLst/>
                        <a:latin typeface="Calibri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«Слалом»</a:t>
                      </a:r>
                      <a:endParaRPr lang="ru-RU" sz="700" dirty="0">
                        <a:effectLst/>
                        <a:latin typeface="Calibri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«Войди в круг»</a:t>
                      </a:r>
                      <a:endParaRPr lang="ru-RU" sz="700" dirty="0">
                        <a:effectLst/>
                        <a:latin typeface="Calibri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«Поговори со мной»</a:t>
                      </a:r>
                      <a:endParaRPr lang="ru-RU" sz="700" dirty="0">
                        <a:effectLst/>
                        <a:latin typeface="Calibri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</a:t>
                      </a: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Шалтай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- Болтай»</a:t>
                      </a:r>
                      <a:endParaRPr lang="ru-RU" sz="700" dirty="0">
                        <a:effectLst/>
                        <a:latin typeface="Calibri"/>
                      </a:endParaRP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~PP3072.WAV">
            <a:hlinkClick r:id="" action="ppaction://media"/>
          </p:cNvPr>
          <p:cNvPicPr>
            <a:picLocks noRot="1" noChangeAspect="1"/>
          </p:cNvPicPr>
          <p:nvPr>
            <a:wavAudioFile r:embed="rId1" name="~PP3072.WAV"/>
          </p:nvPr>
        </p:nvPicPr>
        <p:blipFill>
          <a:blip r:embed="rId3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76889094"/>
      </p:ext>
    </p:extLst>
  </p:cSld>
  <p:clrMapOvr>
    <a:masterClrMapping/>
  </p:clrMapOvr>
  <p:transition advTm="188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4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Педагог-родитель</a:t>
            </a:r>
            <a:endParaRPr lang="ru-RU" sz="3600" dirty="0"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>
              <a:spcAft>
                <a:spcPts val="0"/>
              </a:spcAft>
              <a:buNone/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Задачи:</a:t>
            </a:r>
            <a:endParaRPr lang="ru-RU" dirty="0"/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Осознать эмоциональное восприятие родителей воспитанников;</a:t>
            </a:r>
            <a:endParaRPr lang="ru-RU" dirty="0"/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Осознать воспитателем невозможность построения общения на взаимных претензиях;</a:t>
            </a:r>
            <a:endParaRPr lang="ru-RU" dirty="0"/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Научить педагога принимать отличающуюся от их точку зрения, общаться, не пытаясь изменить собеседника;</a:t>
            </a:r>
            <a:endParaRPr lang="ru-RU" dirty="0"/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Демонстрировать воспитателям необходимость гибкого отношения к общению с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родителями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2656"/>
            <a:ext cx="2245770" cy="1523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~PP534.WAV">
            <a:hlinkClick r:id="" action="ppaction://media"/>
          </p:cNvPr>
          <p:cNvPicPr>
            <a:picLocks noRot="1" noChangeAspect="1"/>
          </p:cNvPicPr>
          <p:nvPr>
            <a:wavAudioFile r:embed="rId1" name="~PP534.WAV"/>
          </p:nvPr>
        </p:nvPicPr>
        <p:blipFill>
          <a:blip r:embed="rId4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44475950"/>
      </p:ext>
    </p:extLst>
  </p:cSld>
  <p:clrMapOvr>
    <a:masterClrMapping/>
  </p:clrMapOvr>
  <p:transition advTm="752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634082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Задачи проекта: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908720"/>
            <a:ext cx="7818072" cy="5616624"/>
          </a:xfrm>
        </p:spPr>
        <p:txBody>
          <a:bodyPr>
            <a:noAutofit/>
          </a:bodyPr>
          <a:lstStyle/>
          <a:p>
            <a:pPr marL="342900" lvl="0" indent="-342900" algn="just">
              <a:spcAft>
                <a:spcPts val="0"/>
              </a:spcAft>
              <a:tabLst>
                <a:tab pos="457200" algn="l"/>
              </a:tabLst>
            </a:pPr>
            <a:r>
              <a:rPr lang="ru-RU" sz="1600" dirty="0">
                <a:solidFill>
                  <a:srgbClr val="202020"/>
                </a:solidFill>
                <a:latin typeface="Times New Roman"/>
                <a:ea typeface="Times New Roman"/>
                <a:cs typeface="Times New Roman"/>
              </a:rPr>
              <a:t>Внедрение на уровнях основного общего и среднего общего образования новых методов обучения и воспитания, образовательных технологий, обеспечивающих освоение обучающимися базовых навыков и умений. Повышение их мотивации к обучению и </a:t>
            </a:r>
            <a:r>
              <a:rPr lang="ru-RU" sz="1600" dirty="0" err="1">
                <a:solidFill>
                  <a:srgbClr val="202020"/>
                </a:solidFill>
                <a:latin typeface="Times New Roman"/>
                <a:ea typeface="Times New Roman"/>
                <a:cs typeface="Times New Roman"/>
              </a:rPr>
              <a:t>вовлечённости</a:t>
            </a:r>
            <a:r>
              <a:rPr lang="ru-RU" sz="1600" dirty="0">
                <a:solidFill>
                  <a:srgbClr val="202020"/>
                </a:solidFill>
                <a:latin typeface="Times New Roman"/>
                <a:ea typeface="Times New Roman"/>
                <a:cs typeface="Times New Roman"/>
              </a:rPr>
              <a:t> в образовательный процесс, а также обновление содержания и совершенствование методов обучения предметной области «Технология».</a:t>
            </a:r>
            <a:endParaRPr lang="ru-RU" sz="1200" dirty="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tabLst>
                <a:tab pos="457200" algn="l"/>
              </a:tabLst>
            </a:pPr>
            <a:r>
              <a:rPr lang="ru-RU" sz="1600" dirty="0">
                <a:solidFill>
                  <a:srgbClr val="202020"/>
                </a:solidFill>
                <a:latin typeface="Times New Roman"/>
                <a:ea typeface="Times New Roman"/>
                <a:cs typeface="Times New Roman"/>
              </a:rPr>
              <a:t>Формирование эффективной системы выявления, поддержки и развития способностей и талантов у детей и молодёжи, основанной на принципах справедливости, всеобщности и направленной на самоопределение и профессиональную ориентацию всех обучающихся.</a:t>
            </a:r>
            <a:endParaRPr lang="ru-RU" sz="1200" dirty="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tabLst>
                <a:tab pos="457200" algn="l"/>
              </a:tabLst>
            </a:pPr>
            <a:r>
              <a:rPr lang="ru-RU" sz="1600" dirty="0">
                <a:solidFill>
                  <a:srgbClr val="202020"/>
                </a:solidFill>
                <a:latin typeface="Times New Roman"/>
                <a:ea typeface="Times New Roman"/>
                <a:cs typeface="Times New Roman"/>
              </a:rPr>
              <a:t>Создание условий для раннего развития детей в возрасте до трёх лет, реализация программы психолого-педагогической, методической и консультативной помощи родителям детей, получающих дошкольное образование в семье.</a:t>
            </a:r>
            <a:endParaRPr lang="ru-RU" sz="1200" dirty="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tabLst>
                <a:tab pos="457200" algn="l"/>
              </a:tabLst>
            </a:pPr>
            <a:r>
              <a:rPr lang="ru-RU" sz="1600" dirty="0">
                <a:solidFill>
                  <a:srgbClr val="202020"/>
                </a:solidFill>
                <a:latin typeface="Times New Roman"/>
                <a:ea typeface="Times New Roman"/>
                <a:cs typeface="Times New Roman"/>
              </a:rPr>
              <a:t>Создание к 2024 году современной и безопасной цифровой образовательной среды, обеспечивающей высокое качество и доступность образования всех видов и уровней.</a:t>
            </a:r>
            <a:endParaRPr lang="ru-RU" sz="1200" dirty="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tabLst>
                <a:tab pos="457200" algn="l"/>
              </a:tabLst>
            </a:pPr>
            <a:r>
              <a:rPr lang="ru-RU" sz="1600" u="sng" dirty="0">
                <a:solidFill>
                  <a:srgbClr val="202020"/>
                </a:solidFill>
                <a:latin typeface="Times New Roman"/>
                <a:ea typeface="Times New Roman"/>
                <a:cs typeface="Times New Roman"/>
              </a:rPr>
              <a:t>Внедрение национальной системы профессионального роста педагогических работников, охватывающей не менее 50 процентов учителей общеобразовательных организаций.</a:t>
            </a:r>
            <a:endParaRPr lang="ru-RU" sz="1200" dirty="0">
              <a:latin typeface="Calibri"/>
              <a:ea typeface="Times New Roman"/>
              <a:cs typeface="Times New Roman"/>
            </a:endParaRPr>
          </a:p>
          <a:p>
            <a:endParaRPr lang="ru-RU" sz="1600" dirty="0"/>
          </a:p>
        </p:txBody>
      </p:sp>
      <p:pic>
        <p:nvPicPr>
          <p:cNvPr id="4" name="~PP1583.WAV">
            <a:hlinkClick r:id="" action="ppaction://media"/>
          </p:cNvPr>
          <p:cNvPicPr>
            <a:picLocks noRot="1" noChangeAspect="1"/>
          </p:cNvPicPr>
          <p:nvPr>
            <a:wavAudioFile r:embed="rId1" name="~PP1583.WAV"/>
          </p:nvPr>
        </p:nvPicPr>
        <p:blipFill>
          <a:blip r:embed="rId3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602787"/>
      </p:ext>
    </p:extLst>
  </p:cSld>
  <p:clrMapOvr>
    <a:masterClrMapping/>
  </p:clrMapOvr>
  <p:transition advTm="176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Педагог-коллега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spcAft>
                <a:spcPts val="0"/>
              </a:spcAft>
              <a:buNone/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Задачи:</a:t>
            </a:r>
            <a:endParaRPr lang="ru-RU" dirty="0"/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Развивать способность восприятия партнёра по общению;</a:t>
            </a:r>
            <a:endParaRPr lang="ru-RU" dirty="0"/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Развивать непроизвольность в общении;</a:t>
            </a:r>
            <a:endParaRPr lang="ru-RU" dirty="0"/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Использовать элементы системы НЛП в работе педагога;</a:t>
            </a:r>
            <a:endParaRPr lang="ru-RU" dirty="0"/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Формировать умение осознанного использования мимики и жестов в общении;</a:t>
            </a:r>
            <a:endParaRPr lang="ru-RU" dirty="0"/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Осознавать уровень развития профессионального самосознания.</a:t>
            </a:r>
            <a:endParaRPr lang="ru-RU" dirty="0"/>
          </a:p>
          <a:p>
            <a:pPr marL="82296" indent="0">
              <a:buNone/>
            </a:pP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16632"/>
            <a:ext cx="2209825" cy="1679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~PP3110.WAV">
            <a:hlinkClick r:id="" action="ppaction://media"/>
          </p:cNvPr>
          <p:cNvPicPr>
            <a:picLocks noRot="1" noChangeAspect="1"/>
          </p:cNvPicPr>
          <p:nvPr>
            <a:wavAudioFile r:embed="rId1" name="~PP3110.WAV"/>
          </p:nvPr>
        </p:nvPicPr>
        <p:blipFill>
          <a:blip r:embed="rId4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49080563"/>
      </p:ext>
    </p:extLst>
  </p:cSld>
  <p:clrMapOvr>
    <a:masterClrMapping/>
  </p:clrMapOvr>
  <p:transition advTm="598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Педагог-ребёнок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spcAft>
                <a:spcPts val="0"/>
              </a:spcAft>
              <a:buNone/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Задачи:</a:t>
            </a:r>
            <a:endParaRPr lang="ru-RU" dirty="0"/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Дать педагогам первичные представления об особенностях работы с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</a:rPr>
              <a:t>гиперактивным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ребёнком;</a:t>
            </a:r>
            <a:endParaRPr lang="ru-RU" dirty="0"/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Дать педагогам первичные представления об особенностях работы с агрессивным ребёнком;</a:t>
            </a:r>
            <a:endParaRPr lang="ru-RU" dirty="0"/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Дать педагогам первичные представления об особенностях работы с тревожным ребёнком;</a:t>
            </a:r>
            <a:endParaRPr lang="ru-RU" dirty="0"/>
          </a:p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6632"/>
            <a:ext cx="2708240" cy="188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~PP3693.WAV">
            <a:hlinkClick r:id="" action="ppaction://media"/>
          </p:cNvPr>
          <p:cNvPicPr>
            <a:picLocks noRot="1" noChangeAspect="1"/>
          </p:cNvPicPr>
          <p:nvPr>
            <a:wavAudioFile r:embed="rId1" name="~PP3693.WAV"/>
          </p:nvPr>
        </p:nvPicPr>
        <p:blipFill>
          <a:blip r:embed="rId4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2491618"/>
      </p:ext>
    </p:extLst>
  </p:cSld>
  <p:clrMapOvr>
    <a:masterClrMapping/>
  </p:clrMapOvr>
  <p:transition advTm="41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Методическое обеспечение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2769993" y="1446407"/>
          <a:ext cx="4829564" cy="4803387"/>
        </p:xfrm>
        <a:graphic>
          <a:graphicData uri="http://schemas.openxmlformats.org/drawingml/2006/table">
            <a:tbl>
              <a:tblPr firstRow="1" firstCol="1" bandRow="1"/>
              <a:tblGrid>
                <a:gridCol w="1628357"/>
                <a:gridCol w="3201207"/>
              </a:tblGrid>
              <a:tr h="2144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spc="2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Перечень программ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2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 технологий.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97" marR="5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1.Клюева Н.В., Свистун М.А. Программы социально-психологического тренинга / Яросл. НПЦ «Психодиагностика», фонд гражданских инициатив «Содействие». – Ярославль, 1992.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 Коммуникативная компетентность педагога ДОУ: семинары-практикумы, тренинги, рекомендации/ авт.-сост. А.В. Ненашева, Г.Н. Осинина, И.Н. Тараканова.- Волгоград: Учитель, 2011.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 Е.К. Лютова  Тренинг эффективного взаимодействия с детьми. -  СПБ.: «Речь», 2007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97" marR="5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58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2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Перечень пособий.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97" marR="5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1.Вачков И.В. Основы технологии группового тренинга. Психотехники: Учебное пособие. – 2-е изд.,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перераб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 И доп. – М.: Издательство «Ось-89», 2001.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2. </a:t>
                      </a:r>
                      <a:r>
                        <a:rPr lang="ru-RU" sz="1100" kern="150" dirty="0">
                          <a:effectLst/>
                          <a:latin typeface="Times New Roman"/>
                          <a:ea typeface="Times New Roman"/>
                        </a:rPr>
                        <a:t>А.Я. </a:t>
                      </a:r>
                      <a:r>
                        <a:rPr lang="ru-RU" sz="1100" kern="150" dirty="0" err="1">
                          <a:effectLst/>
                          <a:latin typeface="Times New Roman"/>
                          <a:ea typeface="Times New Roman"/>
                        </a:rPr>
                        <a:t>Анцупов</a:t>
                      </a:r>
                      <a:r>
                        <a:rPr lang="ru-RU" sz="1100" kern="150" dirty="0">
                          <a:effectLst/>
                          <a:latin typeface="Times New Roman"/>
                          <a:ea typeface="Times New Roman"/>
                        </a:rPr>
                        <a:t> Профилактика конфликтов в школьном коллективе. -  М.: ВЛАДОС, 2003.</a:t>
                      </a:r>
                      <a:endParaRPr lang="ru-RU" sz="1000" kern="15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 Е.М.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Семёнова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Тренинг эмоциональной устойчивости М.: Издательство института психотерапии, 2002.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4.</a:t>
                      </a:r>
                      <a:r>
                        <a:rPr lang="ru-RU" sz="9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Н.Ф. Иванова Преодоление тревожности и страхов. - Волгоград: Учитель, 2009.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50" dirty="0">
                          <a:effectLst/>
                          <a:latin typeface="Times New Roman"/>
                          <a:ea typeface="Times New Roman"/>
                        </a:rPr>
                        <a:t>5.</a:t>
                      </a:r>
                      <a:r>
                        <a:rPr lang="ru-RU" sz="1000" kern="15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 kern="150" dirty="0">
                          <a:effectLst/>
                          <a:latin typeface="Times New Roman"/>
                          <a:ea typeface="Times New Roman"/>
                        </a:rPr>
                        <a:t>С.В. Лесина Коррекционно-развивающие занятия. - Волгоград: Учитель, 2010.</a:t>
                      </a:r>
                      <a:endParaRPr lang="ru-RU" sz="1000" kern="1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497" marR="5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~PP2535.WAV">
            <a:hlinkClick r:id="" action="ppaction://media"/>
          </p:cNvPr>
          <p:cNvPicPr>
            <a:picLocks noRot="1" noChangeAspect="1"/>
          </p:cNvPicPr>
          <p:nvPr>
            <a:wavAudioFile r:embed="rId1" name="~PP2535.WAV"/>
          </p:nvPr>
        </p:nvPicPr>
        <p:blipFill>
          <a:blip r:embed="rId3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33047112"/>
      </p:ext>
    </p:extLst>
  </p:cSld>
  <p:clrMapOvr>
    <a:masterClrMapping/>
  </p:clrMapOvr>
  <p:transition advTm="151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900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Диагностический инструментарий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2035934" y="1394460"/>
          <a:ext cx="6297681" cy="4907280"/>
        </p:xfrm>
        <a:graphic>
          <a:graphicData uri="http://schemas.openxmlformats.org/drawingml/2006/table">
            <a:tbl>
              <a:tblPr firstRow="1" firstCol="1" bandRow="1"/>
              <a:tblGrid>
                <a:gridCol w="2268606"/>
                <a:gridCol w="2289727"/>
                <a:gridCol w="1739348"/>
              </a:tblGrid>
              <a:tr h="72009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2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Критериально-ориентированное тестирование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Диагностические методики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Тема занятия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021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Оценка уровни коммуникабельности педагога с родителями.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 основе методики оценки уровня общительности по В.Ф. Ряховскому.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Занятие 1. «Самый трудный родитель, самый приятный родитель»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9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Определение стиля общения педагога с родителями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 основе опросника В.Г. Маралова, В.А. Ситарова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Занятие 2. «Поговорите со мной»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012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Оценка способности педагога к эмпатии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Методика Т.Н. Оганесян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Занятие 3. «Когда душа с душою говорит»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9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Оценка уровня общительности педагога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Методика В.Ф. Ряховского.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Занятие 9. «Эффективные педагоги»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~PP745.WAV">
            <a:hlinkClick r:id="" action="ppaction://media"/>
          </p:cNvPr>
          <p:cNvPicPr>
            <a:picLocks noRot="1" noChangeAspect="1"/>
          </p:cNvPicPr>
          <p:nvPr>
            <a:wavAudioFile r:embed="rId1" name="~PP745.WAV"/>
          </p:nvPr>
        </p:nvPicPr>
        <p:blipFill>
          <a:blip r:embed="rId3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61510197"/>
      </p:ext>
    </p:extLst>
  </p:cSld>
  <p:clrMapOvr>
    <a:masterClrMapping/>
  </p:clrMapOvr>
  <p:transition advTm="244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Творческих успехов!</a:t>
            </a:r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28" y="1412775"/>
            <a:ext cx="7588544" cy="510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~PP2267.WAV">
            <a:hlinkClick r:id="" action="ppaction://media"/>
          </p:cNvPr>
          <p:cNvPicPr>
            <a:picLocks noRot="1" noChangeAspect="1"/>
          </p:cNvPicPr>
          <p:nvPr>
            <a:wavAudioFile r:embed="rId1" name="~PP2267.WAV"/>
          </p:nvPr>
        </p:nvPicPr>
        <p:blipFill>
          <a:blip r:embed="rId4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8951534"/>
      </p:ext>
    </p:extLst>
  </p:cSld>
  <p:clrMapOvr>
    <a:masterClrMapping/>
  </p:clrMapOvr>
  <p:transition advTm="629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88640"/>
            <a:ext cx="7674056" cy="6264696"/>
          </a:xfrm>
        </p:spPr>
        <p:txBody>
          <a:bodyPr>
            <a:normAutofit fontScale="62500" lnSpcReduction="20000"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dirty="0">
                <a:solidFill>
                  <a:srgbClr val="202020"/>
                </a:solidFill>
                <a:latin typeface="Times New Roman"/>
                <a:ea typeface="Times New Roman"/>
                <a:cs typeface="Times New Roman"/>
              </a:rPr>
              <a:t>Модернизация профессионального образования, в том числе посредством внедрения адаптивных, практико-ориентированных и гибких образовательных программ.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dirty="0">
                <a:solidFill>
                  <a:srgbClr val="202020"/>
                </a:solidFill>
                <a:latin typeface="Times New Roman"/>
                <a:ea typeface="Times New Roman"/>
                <a:cs typeface="Times New Roman"/>
              </a:rPr>
              <a:t>Формирование системы непрерывного обновления работающими гражданами своих профессиональных знаний и приобретения ими новых профессиональных навыков, включая овладение компетенциями в области цифровой экономики всеми желающими.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dirty="0">
                <a:solidFill>
                  <a:srgbClr val="202020"/>
                </a:solidFill>
                <a:latin typeface="Times New Roman"/>
                <a:ea typeface="Times New Roman"/>
                <a:cs typeface="Times New Roman"/>
              </a:rPr>
              <a:t>Создание условий для развития наставничества, поддержки общественных инициатив и проектов, в том числе в сфере добровольчества (</a:t>
            </a:r>
            <a:r>
              <a:rPr lang="ru-RU" dirty="0" err="1">
                <a:solidFill>
                  <a:srgbClr val="202020"/>
                </a:solidFill>
                <a:latin typeface="Times New Roman"/>
                <a:ea typeface="Times New Roman"/>
                <a:cs typeface="Times New Roman"/>
              </a:rPr>
              <a:t>волонтёрства</a:t>
            </a:r>
            <a:r>
              <a:rPr lang="ru-RU" dirty="0">
                <a:solidFill>
                  <a:srgbClr val="202020"/>
                </a:solidFill>
                <a:latin typeface="Times New Roman"/>
                <a:ea typeface="Times New Roman"/>
                <a:cs typeface="Times New Roman"/>
              </a:rPr>
              <a:t>).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dirty="0">
                <a:solidFill>
                  <a:srgbClr val="202020"/>
                </a:solidFill>
                <a:latin typeface="Times New Roman"/>
                <a:ea typeface="Times New Roman"/>
                <a:cs typeface="Times New Roman"/>
              </a:rPr>
              <a:t>Увеличение не менее чем в два раза количества иностранных граждан, обучающихся в образовательных организациях высшего образования и научных организациях. А также реализация комплекса мер по трудоустройству лучших из них в Российской Федерации.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u="sng" dirty="0">
                <a:solidFill>
                  <a:srgbClr val="202020"/>
                </a:solidFill>
                <a:latin typeface="Times New Roman"/>
                <a:ea typeface="Times New Roman"/>
                <a:cs typeface="Times New Roman"/>
              </a:rPr>
              <a:t>Формирование системы профессиональных конкурсов в целях предоставления гражданам возможностей для профессионального и карьерного роста. </a:t>
            </a:r>
            <a:r>
              <a:rPr lang="en-US" u="sng" dirty="0">
                <a:solidFill>
                  <a:srgbClr val="202020"/>
                </a:solidFill>
                <a:latin typeface="Times New Roman"/>
                <a:ea typeface="Times New Roman"/>
                <a:cs typeface="Times New Roman"/>
              </a:rPr>
              <a:t>[</a:t>
            </a:r>
            <a:r>
              <a:rPr lang="ru-RU" u="sng" dirty="0">
                <a:solidFill>
                  <a:srgbClr val="202020"/>
                </a:solidFill>
                <a:latin typeface="Times New Roman"/>
                <a:ea typeface="Times New Roman"/>
                <a:cs typeface="Times New Roman"/>
              </a:rPr>
              <a:t>2,3</a:t>
            </a:r>
            <a:r>
              <a:rPr lang="en-US" u="sng" dirty="0">
                <a:solidFill>
                  <a:srgbClr val="202020"/>
                </a:solidFill>
                <a:latin typeface="Times New Roman"/>
                <a:ea typeface="Times New Roman"/>
                <a:cs typeface="Times New Roman"/>
              </a:rPr>
              <a:t>]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82296" indent="0">
              <a:buNone/>
            </a:pPr>
            <a:endParaRPr lang="ru-RU" dirty="0"/>
          </a:p>
        </p:txBody>
      </p:sp>
      <p:pic>
        <p:nvPicPr>
          <p:cNvPr id="4" name="~PP3054.WAV">
            <a:hlinkClick r:id="" action="ppaction://media"/>
          </p:cNvPr>
          <p:cNvPicPr>
            <a:picLocks noRot="1" noChangeAspect="1"/>
          </p:cNvPicPr>
          <p:nvPr>
            <a:wavAudioFile r:embed="rId1" name="~PP3054.WAV"/>
          </p:nvPr>
        </p:nvPicPr>
        <p:blipFill>
          <a:blip r:embed="rId3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62996979"/>
      </p:ext>
    </p:extLst>
  </p:cSld>
  <p:clrMapOvr>
    <a:masterClrMapping/>
  </p:clrMapOvr>
  <p:transition advTm="136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>
                <a:solidFill>
                  <a:srgbClr val="202020"/>
                </a:solidFill>
                <a:effectLst/>
                <a:latin typeface="Times New Roman"/>
                <a:ea typeface="Times New Roman"/>
              </a:rPr>
              <a:t>Федеральные </a:t>
            </a:r>
            <a:r>
              <a:rPr lang="ru-RU" sz="4400" dirty="0" smtClean="0">
                <a:solidFill>
                  <a:srgbClr val="202020"/>
                </a:solidFill>
                <a:effectLst/>
                <a:latin typeface="Times New Roman"/>
                <a:ea typeface="Times New Roman"/>
              </a:rPr>
              <a:t>проекты: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202020"/>
                </a:solidFill>
                <a:latin typeface="Times New Roman"/>
                <a:ea typeface="Times New Roman"/>
                <a:cs typeface="Times New Roman"/>
              </a:rPr>
              <a:t>Поддержка семей, имеющих детей»;</a:t>
            </a:r>
            <a:endParaRPr lang="ru-RU" sz="2400" dirty="0">
              <a:solidFill>
                <a:srgbClr val="202020"/>
              </a:solidFill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202020"/>
                </a:solidFill>
                <a:latin typeface="Times New Roman"/>
                <a:ea typeface="Times New Roman"/>
                <a:cs typeface="Times New Roman"/>
              </a:rPr>
              <a:t>«Цифровая образовательная среда»;</a:t>
            </a:r>
            <a:endParaRPr lang="ru-RU" sz="2400" dirty="0">
              <a:solidFill>
                <a:srgbClr val="202020"/>
              </a:solidFill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202020"/>
                </a:solidFill>
                <a:latin typeface="Times New Roman"/>
                <a:ea typeface="Times New Roman"/>
                <a:cs typeface="Times New Roman"/>
              </a:rPr>
              <a:t>«Современная школа»;</a:t>
            </a:r>
            <a:endParaRPr lang="ru-RU" sz="2400" dirty="0">
              <a:solidFill>
                <a:srgbClr val="202020"/>
              </a:solidFill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202020"/>
                </a:solidFill>
                <a:latin typeface="Times New Roman"/>
                <a:ea typeface="Times New Roman"/>
                <a:cs typeface="Times New Roman"/>
              </a:rPr>
              <a:t>«Успех каждого ребёнка»;</a:t>
            </a:r>
            <a:endParaRPr lang="ru-RU" sz="2400" dirty="0">
              <a:solidFill>
                <a:srgbClr val="202020"/>
              </a:solidFill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«Учитель будущего»;</a:t>
            </a:r>
            <a:endParaRPr lang="ru-RU" sz="2400" dirty="0">
              <a:solidFill>
                <a:srgbClr val="FF0000"/>
              </a:solidFill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202020"/>
                </a:solidFill>
                <a:latin typeface="Times New Roman"/>
                <a:ea typeface="Times New Roman"/>
                <a:cs typeface="Times New Roman"/>
              </a:rPr>
              <a:t>«Молодые профессионалы»;</a:t>
            </a:r>
            <a:endParaRPr lang="ru-RU" sz="2400" dirty="0">
              <a:solidFill>
                <a:srgbClr val="202020"/>
              </a:solidFill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202020"/>
                </a:solidFill>
                <a:latin typeface="Times New Roman"/>
                <a:ea typeface="Times New Roman"/>
                <a:cs typeface="Times New Roman"/>
              </a:rPr>
              <a:t>«Новые возможности для каждого»;</a:t>
            </a:r>
            <a:endParaRPr lang="ru-RU" sz="2400" dirty="0">
              <a:solidFill>
                <a:srgbClr val="202020"/>
              </a:solidFill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202020"/>
                </a:solidFill>
                <a:latin typeface="Times New Roman"/>
                <a:ea typeface="Times New Roman"/>
                <a:cs typeface="Times New Roman"/>
              </a:rPr>
              <a:t>«Социальная активность»;</a:t>
            </a:r>
            <a:endParaRPr lang="ru-RU" sz="2400" dirty="0">
              <a:solidFill>
                <a:srgbClr val="202020"/>
              </a:solidFill>
              <a:latin typeface="Calibri"/>
              <a:ea typeface="Times New Roman"/>
              <a:cs typeface="Times New Roman"/>
            </a:endParaRPr>
          </a:p>
          <a:p>
            <a:r>
              <a:rPr lang="ru-RU" dirty="0">
                <a:solidFill>
                  <a:srgbClr val="202020"/>
                </a:solidFill>
                <a:latin typeface="Times New Roman"/>
                <a:ea typeface="Times New Roman"/>
              </a:rPr>
              <a:t>«Экспорт образования».</a:t>
            </a:r>
            <a:endParaRPr lang="ru-RU" dirty="0"/>
          </a:p>
        </p:txBody>
      </p:sp>
      <p:pic>
        <p:nvPicPr>
          <p:cNvPr id="4" name="~PP2235.WAV">
            <a:hlinkClick r:id="" action="ppaction://media"/>
          </p:cNvPr>
          <p:cNvPicPr>
            <a:picLocks noRot="1" noChangeAspect="1"/>
          </p:cNvPicPr>
          <p:nvPr>
            <a:wavAudioFile r:embed="rId1" name="~PP2235.WAV"/>
          </p:nvPr>
        </p:nvPicPr>
        <p:blipFill>
          <a:blip r:embed="rId3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71148082"/>
      </p:ext>
    </p:extLst>
  </p:cSld>
  <p:clrMapOvr>
    <a:masterClrMapping/>
  </p:clrMapOvr>
  <p:transition advTm="318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90080" cy="778098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20202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4000" b="1" i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«профессиональный рост педагога»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124744"/>
            <a:ext cx="7746064" cy="5400600"/>
          </a:xfrm>
        </p:spPr>
        <p:txBody>
          <a:bodyPr/>
          <a:lstStyle/>
          <a:p>
            <a:pPr>
              <a:buNone/>
            </a:pPr>
            <a:endParaRPr lang="ru-RU" dirty="0" smtClean="0">
              <a:latin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636"/>
          <a:stretch/>
        </p:blipFill>
        <p:spPr bwMode="auto">
          <a:xfrm>
            <a:off x="6643702" y="1071546"/>
            <a:ext cx="2372163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68" y="1000108"/>
            <a:ext cx="2781924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https://avt-27.foto.mail.ru/mail/a.zhaitapova/_avatar180?1292608755&amp;mrim=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68" y="4214818"/>
            <a:ext cx="2428892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Детсад-98\Desktop\DwkBLEQWsAAXu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1000108"/>
            <a:ext cx="2214578" cy="3100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643702" y="4214818"/>
            <a:ext cx="2357454" cy="78581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Ямбург Евгений Александрович</a:t>
            </a:r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71868" y="3429000"/>
            <a:ext cx="2857520" cy="71438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Поташник  Марк Максимович</a:t>
            </a:r>
            <a:endParaRPr lang="ru-RU" sz="20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071538" y="4214818"/>
            <a:ext cx="2214578" cy="64294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Дж. </a:t>
            </a:r>
            <a:r>
              <a:rPr lang="ru-RU" sz="2000" b="1" dirty="0" err="1" smtClean="0"/>
              <a:t>Сьюпер</a:t>
            </a:r>
            <a:endParaRPr lang="ru-RU" sz="20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072198" y="5857892"/>
            <a:ext cx="2428892" cy="78581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/>
              <a:t>Жайтапова</a:t>
            </a:r>
            <a:r>
              <a:rPr lang="ru-RU" sz="2000" b="1" dirty="0" smtClean="0"/>
              <a:t> Амина </a:t>
            </a:r>
            <a:r>
              <a:rPr lang="ru-RU" sz="2000" b="1" dirty="0" err="1" smtClean="0"/>
              <a:t>Альбековна</a:t>
            </a:r>
            <a:endParaRPr lang="ru-RU" sz="2000" b="1" dirty="0"/>
          </a:p>
        </p:txBody>
      </p:sp>
      <p:pic>
        <p:nvPicPr>
          <p:cNvPr id="12" name="~PP920.WAV">
            <a:hlinkClick r:id="" action="ppaction://media"/>
          </p:cNvPr>
          <p:cNvPicPr>
            <a:picLocks noRot="1" noChangeAspect="1"/>
          </p:cNvPicPr>
          <p:nvPr>
            <a:wavAudioFile r:embed="rId1" name="~PP920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9966187"/>
      </p:ext>
    </p:extLst>
  </p:cSld>
  <p:clrMapOvr>
    <a:masterClrMapping/>
  </p:clrMapOvr>
  <p:transition advTm="518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88640"/>
            <a:ext cx="7498080" cy="2952328"/>
          </a:xfrm>
        </p:spPr>
        <p:txBody>
          <a:bodyPr>
            <a:noAutofit/>
          </a:bodyPr>
          <a:lstStyle/>
          <a:p>
            <a:pPr marL="82296" indent="0" algn="ctr">
              <a:buNone/>
            </a:pPr>
            <a:r>
              <a:rPr lang="ru-RU" sz="3600" dirty="0">
                <a:latin typeface="Times New Roman"/>
                <a:ea typeface="Times New Roman"/>
              </a:rPr>
              <a:t>непрерывный многоаспектный процесс самосовершенствования, сопровождающийся качественными преобразованиями личности педагога, расширением спектра компетентностей</a:t>
            </a:r>
            <a:endParaRPr lang="ru-RU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044" t="4503" r="9828" b="6493"/>
          <a:stretch/>
        </p:blipFill>
        <p:spPr bwMode="auto">
          <a:xfrm>
            <a:off x="3059832" y="3645024"/>
            <a:ext cx="3635754" cy="310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~PP1290.WAV">
            <a:hlinkClick r:id="" action="ppaction://media"/>
          </p:cNvPr>
          <p:cNvPicPr>
            <a:picLocks noRot="1" noChangeAspect="1"/>
          </p:cNvPicPr>
          <p:nvPr>
            <a:wavAudioFile r:embed="rId1" name="~PP1290.WAV"/>
          </p:nvPr>
        </p:nvPicPr>
        <p:blipFill>
          <a:blip r:embed="rId4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69544449"/>
      </p:ext>
    </p:extLst>
  </p:cSld>
  <p:clrMapOvr>
    <a:masterClrMapping/>
  </p:clrMapOvr>
  <p:transition advTm="166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900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Ступени профессионального роста: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5943600"/>
            <a:ext cx="223224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</a:rPr>
              <a:t>Педагогическая умелость</a:t>
            </a: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16424" y="5128794"/>
            <a:ext cx="1490329" cy="1753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мастерство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20952" y="4311419"/>
            <a:ext cx="1584176" cy="254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творчество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23384" y="3360237"/>
            <a:ext cx="2005541" cy="3506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новаторство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5127" name="Picture 7" descr="https://ak.picdn.net/shutterstock/videos/768316/thumb/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26" t="2816" r="37287" b="5501"/>
          <a:stretch/>
        </p:blipFill>
        <p:spPr bwMode="auto">
          <a:xfrm>
            <a:off x="1132528" y="3326125"/>
            <a:ext cx="1873879" cy="25957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https://yt3.ggpht.com/a/AATXAJzkMLV19Yc25PfVJEIVMEBgyTjaiV4WEd-VfQ=s900-c-k-c0xffffffff-no-rj-m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81" t="9496" r="8878" b="6876"/>
          <a:stretch/>
        </p:blipFill>
        <p:spPr bwMode="auto">
          <a:xfrm>
            <a:off x="6323384" y="1280971"/>
            <a:ext cx="2065785" cy="20980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~PP2866.WAV">
            <a:hlinkClick r:id="" action="ppaction://media"/>
          </p:cNvPr>
          <p:cNvPicPr>
            <a:picLocks noRot="1" noChangeAspect="1"/>
          </p:cNvPicPr>
          <p:nvPr>
            <a:wavAudioFile r:embed="rId1" name="~PP2866.WAV"/>
          </p:nvPr>
        </p:nvPicPr>
        <p:blipFill>
          <a:blip r:embed="rId5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02773855"/>
      </p:ext>
    </p:extLst>
  </p:cSld>
  <p:clrMapOvr>
    <a:masterClrMapping/>
  </p:clrMapOvr>
  <p:transition advTm="670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962088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Профессиональная переподготовка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104493747"/>
              </p:ext>
            </p:extLst>
          </p:nvPr>
        </p:nvGraphicFramePr>
        <p:xfrm>
          <a:off x="1042988" y="1447800"/>
          <a:ext cx="7891462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~PP3085.WAV">
            <a:hlinkClick r:id="" action="ppaction://media"/>
          </p:cNvPr>
          <p:cNvPicPr>
            <a:picLocks noRot="1" noChangeAspect="1"/>
          </p:cNvPicPr>
          <p:nvPr>
            <a:wavAudioFile r:embed="rId1" name="~PP3085.WAV"/>
          </p:nvPr>
        </p:nvPicPr>
        <p:blipFill>
          <a:blip r:embed="rId4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0449013"/>
      </p:ext>
    </p:extLst>
  </p:cSld>
  <p:clrMapOvr>
    <a:masterClrMapping/>
  </p:clrMapOvr>
  <p:transition advTm="28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323</TotalTime>
  <Words>1283</Words>
  <Application>Microsoft Office PowerPoint</Application>
  <PresentationFormat>Экран (4:3)</PresentationFormat>
  <Paragraphs>268</Paragraphs>
  <Slides>34</Slides>
  <Notes>0</Notes>
  <HiddenSlides>0</HiddenSlides>
  <MMClips>34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Солнцестояние</vt:lpstr>
      <vt:lpstr>Методическое сопровождение профессионального роста педагогов ДОО</vt:lpstr>
      <vt:lpstr>национальный проект «Образование» (2019-2024)</vt:lpstr>
      <vt:lpstr>Задачи проекта:</vt:lpstr>
      <vt:lpstr>Слайд 4</vt:lpstr>
      <vt:lpstr>Федеральные проекты:</vt:lpstr>
      <vt:lpstr> «профессиональный рост педагога»</vt:lpstr>
      <vt:lpstr>Слайд 7</vt:lpstr>
      <vt:lpstr>Ступени профессионального роста:</vt:lpstr>
      <vt:lpstr>Профессиональная переподготовка</vt:lpstr>
      <vt:lpstr>Курсовая подготовка</vt:lpstr>
      <vt:lpstr>Конкурсное движение</vt:lpstr>
      <vt:lpstr>Обучающие вебинары</vt:lpstr>
      <vt:lpstr>Научно-практические семинары</vt:lpstr>
      <vt:lpstr>Мастер-классы</vt:lpstr>
      <vt:lpstr>Методические объединения</vt:lpstr>
      <vt:lpstr>Тематические педагогические советы</vt:lpstr>
      <vt:lpstr>Интернет-конференция</vt:lpstr>
      <vt:lpstr>Семинар-практикум</vt:lpstr>
      <vt:lpstr>Предполагаемый результат</vt:lpstr>
      <vt:lpstr>Этапы:</vt:lpstr>
      <vt:lpstr>II этап - основной: </vt:lpstr>
      <vt:lpstr>III этап - заключительный:  </vt:lpstr>
      <vt:lpstr>Программа психолого-педагогического сопровождения педагогов ДОО «Эффективное педагогическое общение» </vt:lpstr>
      <vt:lpstr>Формы работы с педагогами: </vt:lpstr>
      <vt:lpstr>Направленность программы: </vt:lpstr>
      <vt:lpstr>Ожидаемые результаты:</vt:lpstr>
      <vt:lpstr>Учебный план:</vt:lpstr>
      <vt:lpstr>Тематическое планирование                                                (часть плана)</vt:lpstr>
      <vt:lpstr>Педагог-родитель</vt:lpstr>
      <vt:lpstr>Педагог-коллега</vt:lpstr>
      <vt:lpstr>Педагог-ребёнок</vt:lpstr>
      <vt:lpstr>Методическое обеспечение</vt:lpstr>
      <vt:lpstr>Диагностический инструментарий</vt:lpstr>
      <vt:lpstr>Творческих успехов!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Методическое сопровождение профессионального роста педагогов ДОО</dc:title>
  <dc:creator>Детсад-98</dc:creator>
  <cp:lastModifiedBy>USER</cp:lastModifiedBy>
  <cp:revision>21</cp:revision>
  <dcterms:created xsi:type="dcterms:W3CDTF">2020-09-18T07:44:47Z</dcterms:created>
  <dcterms:modified xsi:type="dcterms:W3CDTF">2020-09-20T17:02:52Z</dcterms:modified>
</cp:coreProperties>
</file>