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handoutMasterIdLst>
    <p:handoutMasterId r:id="rId36"/>
  </p:handoutMasterIdLst>
  <p:sldIdLst>
    <p:sldId id="306" r:id="rId2"/>
    <p:sldId id="347" r:id="rId3"/>
    <p:sldId id="329" r:id="rId4"/>
    <p:sldId id="346" r:id="rId5"/>
    <p:sldId id="345" r:id="rId6"/>
    <p:sldId id="349" r:id="rId7"/>
    <p:sldId id="348" r:id="rId8"/>
    <p:sldId id="350" r:id="rId9"/>
    <p:sldId id="351" r:id="rId10"/>
    <p:sldId id="352" r:id="rId11"/>
    <p:sldId id="353" r:id="rId12"/>
    <p:sldId id="362" r:id="rId13"/>
    <p:sldId id="363" r:id="rId14"/>
    <p:sldId id="357" r:id="rId15"/>
    <p:sldId id="356" r:id="rId16"/>
    <p:sldId id="358" r:id="rId17"/>
    <p:sldId id="355" r:id="rId18"/>
    <p:sldId id="354" r:id="rId19"/>
    <p:sldId id="361" r:id="rId20"/>
    <p:sldId id="360" r:id="rId21"/>
    <p:sldId id="359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5" r:id="rId33"/>
    <p:sldId id="374" r:id="rId34"/>
    <p:sldId id="300" r:id="rId35"/>
  </p:sldIdLst>
  <p:sldSz cx="28898850" cy="16256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GReverence-Oblique" panose="020B7200000000000000"/>
      <p:italic r:id="rId41"/>
    </p:embeddedFont>
    <p:embeddedFont>
      <p:font typeface="AGReverance" panose="020B0604020202020204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102"/>
    <a:srgbClr val="F2F6FC"/>
    <a:srgbClr val="286B9C"/>
    <a:srgbClr val="6282AE"/>
    <a:srgbClr val="9FC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-108" y="-1110"/>
      </p:cViewPr>
      <p:guideLst>
        <p:guide orient="horz" pos="5120"/>
        <p:guide pos="9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76A6A-78F5-497D-8DBD-E742F69EEF65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2440B-AB7E-4242-93E9-05806F789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55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0210499"/>
            <a:ext cx="5721886" cy="57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68468" y="568623"/>
            <a:ext cx="5398607" cy="50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2157742" y="417868"/>
            <a:ext cx="5721885" cy="54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2317524" y="10370282"/>
            <a:ext cx="5721885" cy="54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900igr.net/up/datai/144527/0018-017-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0314" y="11384021"/>
            <a:ext cx="8528738" cy="117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2356" y="2660416"/>
            <a:ext cx="21674138" cy="5659496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2356" y="8538164"/>
            <a:ext cx="21674138" cy="3924769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6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75" y="2340564"/>
            <a:ext cx="14630043" cy="11552296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85775" y="2340564"/>
            <a:ext cx="14630043" cy="11552296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7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28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80739" y="865481"/>
            <a:ext cx="6231315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6796" y="865481"/>
            <a:ext cx="18332708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4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2165495"/>
            <a:ext cx="3766889" cy="37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21622" y="552014"/>
            <a:ext cx="3991959" cy="37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3552945" y="11599699"/>
            <a:ext cx="4457150" cy="42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5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3657533" y="440539"/>
            <a:ext cx="4228097" cy="39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4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2682329"/>
            <a:ext cx="3250055" cy="325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4635574" y="440540"/>
            <a:ext cx="3250053" cy="30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36973" y="536667"/>
            <a:ext cx="3442306" cy="32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635575" y="12682330"/>
            <a:ext cx="3250054" cy="32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4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2274213"/>
            <a:ext cx="3658172" cy="36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3768840" y="440539"/>
            <a:ext cx="4116788" cy="38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8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clipart-library.com/images/8cEb949Ri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98" y="10783343"/>
            <a:ext cx="5149041" cy="51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ng.pngtree.com/element_origin_min_pic/16/05/30/21574c41ccc2a7e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2158499" y="408221"/>
            <a:ext cx="5721885" cy="54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45" y="4052714"/>
            <a:ext cx="24925258" cy="6762043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1745" y="10878728"/>
            <a:ext cx="24925258" cy="3555999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>
                    <a:tint val="75000"/>
                  </a:schemeClr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67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6796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043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09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60" y="865483"/>
            <a:ext cx="24925258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561" y="3984979"/>
            <a:ext cx="12225567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0561" y="5937956"/>
            <a:ext cx="1222556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0043" y="3984979"/>
            <a:ext cx="12285775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0043" y="5937956"/>
            <a:ext cx="12285775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0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9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1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-fotki.yandex.ru/get/15530/200418627.79/0_11dfee_36ee95dc_orig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673" y="1272208"/>
            <a:ext cx="27868176" cy="149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1025912" y="446048"/>
            <a:ext cx="26852137" cy="15482026"/>
          </a:xfrm>
          <a:prstGeom prst="rect">
            <a:avLst/>
          </a:prstGeom>
          <a:solidFill>
            <a:srgbClr val="F2F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5808" y="15979001"/>
            <a:ext cx="1460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0" dirty="0" smtClean="0">
                <a:solidFill>
                  <a:schemeClr val="tx1"/>
                </a:solidFill>
                <a:latin typeface="AGReverance" pitchFamily="2" charset="0"/>
              </a:rPr>
              <a:t>© Полшкова В.В., 2018</a:t>
            </a:r>
            <a:endParaRPr lang="ru-RU" sz="1200" b="0" dirty="0">
              <a:solidFill>
                <a:schemeClr val="tx1"/>
              </a:solidFill>
              <a:latin typeface="AGReverance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796" y="4327407"/>
            <a:ext cx="24925258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6796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65B52-CEA1-4BB3-BAB4-06FEAB2716DA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72744" y="15066905"/>
            <a:ext cx="9753362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409813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04" r:id="rId3"/>
    <p:sldLayoutId id="2147483715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sz="10429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7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images/8cEb949Ri.jpg" TargetMode="External"/><Relationship Id="rId7" Type="http://schemas.openxmlformats.org/officeDocument/2006/relationships/hyperlink" Target="http://minus-plus-mus.ucoz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amki-vsem.ru/fon/raznocvetnyj-fon8.jpg" TargetMode="External"/><Relationship Id="rId5" Type="http://schemas.openxmlformats.org/officeDocument/2006/relationships/hyperlink" Target="https://img-fotki.yandex.ru/get/15530/200418627.79/0_11dfee_36ee95dc_orig.png" TargetMode="External"/><Relationship Id="rId4" Type="http://schemas.openxmlformats.org/officeDocument/2006/relationships/hyperlink" Target="https://png.pngtree.com/element_origin_min_pic/16/05/30/21574c41ccc2a7e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59429" y="2660416"/>
            <a:ext cx="24645257" cy="831238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нетрадиционных техник рисования в процессе ознакомления дошкольников с народным творчеством</a:t>
            </a:r>
            <a:b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(дымковская игрушка)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004241" y="12670970"/>
            <a:ext cx="21674138" cy="2883505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+mn-lt"/>
              </a:rPr>
              <a:t>Подготовила: Якунина Ольга Владимировна</a:t>
            </a:r>
          </a:p>
          <a:p>
            <a:r>
              <a:rPr lang="ru-RU" sz="5400" b="1" dirty="0" smtClean="0">
                <a:solidFill>
                  <a:srgbClr val="002060"/>
                </a:solidFill>
                <a:latin typeface="+mn-lt"/>
              </a:rPr>
              <a:t>воспитатель </a:t>
            </a:r>
            <a:r>
              <a:rPr lang="ru-RU" sz="5400" b="1" dirty="0">
                <a:solidFill>
                  <a:srgbClr val="002060"/>
                </a:solidFill>
                <a:latin typeface="+mn-lt"/>
              </a:rPr>
              <a:t>1 </a:t>
            </a:r>
            <a:r>
              <a:rPr lang="ru-RU" sz="5400" b="1" dirty="0" err="1">
                <a:solidFill>
                  <a:srgbClr val="002060"/>
                </a:solidFill>
                <a:latin typeface="+mn-lt"/>
              </a:rPr>
              <a:t>кв.кат</a:t>
            </a:r>
            <a:r>
              <a:rPr lang="ru-RU" sz="5400" b="1" dirty="0" smtClean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04114" y="1324819"/>
            <a:ext cx="17591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+mj-lt"/>
              </a:rPr>
              <a:t> МДОАУ «Детский сад №19 </a:t>
            </a:r>
            <a:r>
              <a:rPr lang="ru-RU" sz="5400" b="1" dirty="0" err="1" smtClean="0">
                <a:solidFill>
                  <a:srgbClr val="002060"/>
                </a:solidFill>
                <a:latin typeface="+mj-lt"/>
              </a:rPr>
              <a:t>г.Орска</a:t>
            </a:r>
            <a:r>
              <a:rPr lang="ru-RU" sz="5400" b="1" dirty="0" smtClean="0">
                <a:solidFill>
                  <a:srgbClr val="002060"/>
                </a:solidFill>
                <a:latin typeface="+mj-lt"/>
              </a:rPr>
              <a:t>»</a:t>
            </a: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Центр ИЗО деятельности</a:t>
            </a:r>
            <a:endParaRPr lang="ru-RU" b="1" i="1" dirty="0">
              <a:solidFill>
                <a:srgbClr val="970102"/>
              </a:solidFill>
              <a:latin typeface="+mj-lt"/>
            </a:endParaRPr>
          </a:p>
        </p:txBody>
      </p:sp>
      <p:pic>
        <p:nvPicPr>
          <p:cNvPr id="1027" name="Picture 3" descr="E:\Фото Якунина\1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66" y="3526972"/>
            <a:ext cx="12951277" cy="97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566" y="6241484"/>
            <a:ext cx="12280899" cy="921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63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370" y="870854"/>
            <a:ext cx="25472573" cy="3178631"/>
          </a:xfrm>
        </p:spPr>
        <p:txBody>
          <a:bodyPr>
            <a:noAutofit/>
          </a:bodyPr>
          <a:lstStyle/>
          <a:p>
            <a:r>
              <a:rPr lang="ru-RU" sz="12000" b="1" i="1" dirty="0" smtClean="0">
                <a:solidFill>
                  <a:srgbClr val="970102"/>
                </a:solidFill>
                <a:latin typeface="+mn-lt"/>
              </a:rPr>
              <a:t>Развитие творческих способностей реализуется:</a:t>
            </a:r>
            <a:endParaRPr lang="ru-RU" sz="12000" b="1" i="1" dirty="0">
              <a:solidFill>
                <a:srgbClr val="970102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1745" y="4136572"/>
            <a:ext cx="24925258" cy="10298156"/>
          </a:xfrm>
        </p:spPr>
        <p:txBody>
          <a:bodyPr>
            <a:normAutofit lnSpcReduction="10000"/>
          </a:bodyPr>
          <a:lstStyle/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>
                <a:solidFill>
                  <a:schemeClr val="tx1"/>
                </a:solidFill>
                <a:latin typeface="+mn-lt"/>
              </a:rPr>
              <a:t>в предварительном создании эскизов на бумаге; </a:t>
            </a:r>
            <a:endParaRPr lang="ru-RU" sz="8000" dirty="0" smtClean="0">
              <a:solidFill>
                <a:schemeClr val="tx1"/>
              </a:solidFill>
              <a:latin typeface="+mn-lt"/>
            </a:endParaRPr>
          </a:p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8000" dirty="0">
                <a:solidFill>
                  <a:schemeClr val="tx1"/>
                </a:solidFill>
                <a:latin typeface="+mn-lt"/>
              </a:rPr>
              <a:t>продумывании элементов </a:t>
            </a: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узора;</a:t>
            </a:r>
          </a:p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8000" dirty="0">
                <a:solidFill>
                  <a:schemeClr val="tx1"/>
                </a:solidFill>
                <a:latin typeface="+mn-lt"/>
              </a:rPr>
              <a:t>расположении их на объемах; </a:t>
            </a:r>
            <a:endParaRPr lang="ru-RU" sz="8000" dirty="0" smtClean="0">
              <a:solidFill>
                <a:schemeClr val="tx1"/>
              </a:solidFill>
              <a:latin typeface="+mn-lt"/>
            </a:endParaRPr>
          </a:p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8000" dirty="0">
                <a:solidFill>
                  <a:schemeClr val="tx1"/>
                </a:solidFill>
                <a:latin typeface="+mn-lt"/>
              </a:rPr>
              <a:t>создании предметов декоративного характера; </a:t>
            </a:r>
            <a:endParaRPr lang="ru-RU" sz="8000" dirty="0" smtClean="0">
              <a:solidFill>
                <a:schemeClr val="tx1"/>
              </a:solidFill>
              <a:latin typeface="+mn-lt"/>
            </a:endParaRPr>
          </a:p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8000" dirty="0">
                <a:solidFill>
                  <a:schemeClr val="tx1"/>
                </a:solidFill>
                <a:latin typeface="+mn-lt"/>
              </a:rPr>
              <a:t>умении найти способ изображения и оформления предмета; </a:t>
            </a:r>
            <a:endParaRPr lang="ru-RU" sz="8000" dirty="0" smtClean="0">
              <a:solidFill>
                <a:schemeClr val="tx1"/>
              </a:solidFill>
              <a:latin typeface="+mn-lt"/>
            </a:endParaRPr>
          </a:p>
          <a:p>
            <a:pPr marL="1143000" lvl="0" indent="-1143000">
              <a:buFont typeface="Wingdings" pitchFamily="2" charset="2"/>
              <a:buChar char="ü"/>
            </a:pPr>
            <a:r>
              <a:rPr lang="ru-RU" sz="80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8000" dirty="0">
                <a:solidFill>
                  <a:schemeClr val="tx1"/>
                </a:solidFill>
                <a:latin typeface="+mn-lt"/>
              </a:rPr>
              <a:t>перенесении задуманного декоративного узора на изделие.</a:t>
            </a:r>
          </a:p>
          <a:p>
            <a:endParaRPr lang="ru-RU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05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Музей Дымковской игрушки (</a:t>
            </a:r>
            <a:r>
              <a:rPr lang="ru-RU" b="1" i="1" dirty="0" err="1" smtClean="0">
                <a:solidFill>
                  <a:srgbClr val="970102"/>
                </a:solidFill>
                <a:latin typeface="+mj-lt"/>
              </a:rPr>
              <a:t>г.Киров</a:t>
            </a:r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)</a:t>
            </a:r>
            <a:endParaRPr lang="ru-RU" dirty="0">
              <a:solidFill>
                <a:srgbClr val="970102"/>
              </a:solidFill>
            </a:endParaRPr>
          </a:p>
        </p:txBody>
      </p:sp>
      <p:pic>
        <p:nvPicPr>
          <p:cNvPr id="3074" name="Picture 2" descr="E:\Фото Якунина\vhod-v-zdanie-promysl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68" y="3763734"/>
            <a:ext cx="15413718" cy="115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7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Фото Якунина\nastennaya-rospis-v.g.harlov-dymkovskij-promys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4" y="7598682"/>
            <a:ext cx="10842170" cy="81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Фото Якунина\raboty-sovremennyh-masterov-v-ekspoziczii-muze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4" y="675367"/>
            <a:ext cx="11516639" cy="81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Якунина\v-muzee-promys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510" y="675365"/>
            <a:ext cx="10842169" cy="81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0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250035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Рисование плоскостной игрушки</a:t>
            </a:r>
            <a:endParaRPr lang="ru-RU" b="1" i="1" dirty="0">
              <a:solidFill>
                <a:srgbClr val="970102"/>
              </a:solidFill>
              <a:latin typeface="+mj-lt"/>
            </a:endParaRPr>
          </a:p>
        </p:txBody>
      </p:sp>
      <p:pic>
        <p:nvPicPr>
          <p:cNvPr id="9221" name="Picture 5" descr="E:\Фото Якунина\изображение_viber_2022-10-23_19-53-18-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53" y="4577216"/>
            <a:ext cx="10368426" cy="101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Фото Якунина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214" y="4577216"/>
            <a:ext cx="8543445" cy="1054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2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7" y="865483"/>
            <a:ext cx="26735314" cy="314207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Нетрадиционное рисование точек, кружков, полосок, цветочков на начальном этапе</a:t>
            </a:r>
            <a:endParaRPr lang="ru-RU" b="1" i="1" dirty="0">
              <a:solidFill>
                <a:srgbClr val="970102"/>
              </a:solidFill>
              <a:latin typeface="+mj-lt"/>
            </a:endParaRPr>
          </a:p>
        </p:txBody>
      </p:sp>
      <p:pic>
        <p:nvPicPr>
          <p:cNvPr id="8195" name="Picture 3" descr="E:\Фото Якунина\изображение_viber_2022-10-23_19-53-20-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10" y="6147705"/>
            <a:ext cx="99060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Якунина\изображение_viber_2022-10-23_19-53-20-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782" y="6431640"/>
            <a:ext cx="9728504" cy="72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1219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 Якунина\изображение_viber_2022-10-23_19-53-20-0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7" y="959418"/>
            <a:ext cx="9171061" cy="68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ото Якунина\изображение_viber_2022-10-23_19-53-20-3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29" y="8712200"/>
            <a:ext cx="9224280" cy="691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5" y="2816225"/>
            <a:ext cx="6718300" cy="1060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0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:\Фото Якунина\изображение_viber_2022-10-23_19-53-18-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395" y="2535917"/>
            <a:ext cx="7830238" cy="1110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Фото Якунина\изображение_viber_2022-10-23_19-53-19-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03" y="2199820"/>
            <a:ext cx="7570962" cy="111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97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250035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Рисование объемной игрушки</a:t>
            </a:r>
            <a:endParaRPr lang="ru-RU" b="1" i="1" dirty="0">
              <a:solidFill>
                <a:srgbClr val="970102"/>
              </a:solidFill>
              <a:latin typeface="+mj-lt"/>
            </a:endParaRPr>
          </a:p>
        </p:txBody>
      </p:sp>
      <p:pic>
        <p:nvPicPr>
          <p:cNvPr id="6147" name="Picture 3" descr="E:\Фото Якунин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2" y="3251198"/>
            <a:ext cx="9453222" cy="91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Фото Якунина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874" y="3251198"/>
            <a:ext cx="8524875" cy="1116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Фото Якунин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24" y="5816600"/>
            <a:ext cx="10191750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5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500" b="1" i="1" dirty="0" smtClean="0">
                <a:solidFill>
                  <a:srgbClr val="9701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Нетрадиционные техники рисования</a:t>
            </a:r>
            <a:endParaRPr lang="ru-RU" sz="1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https://cs1.livemaster.ru/storage/a6/0c/e706ca1fd3ec81afe23a0dc657yb--suveniry-i-podarki-dymkovskaya-igrushka-malenkie-bary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32" y="4523014"/>
            <a:ext cx="14287500" cy="107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5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111958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«То, что упущено в детстве, </a:t>
            </a:r>
            <a:r>
              <a:rPr lang="ru-RU" b="1" dirty="0" smtClean="0">
                <a:solidFill>
                  <a:srgbClr val="C00000"/>
                </a:solidFill>
              </a:rPr>
              <a:t>никогда </a:t>
            </a:r>
            <a:r>
              <a:rPr lang="ru-RU" b="1" dirty="0">
                <a:solidFill>
                  <a:srgbClr val="C00000"/>
                </a:solidFill>
              </a:rPr>
              <a:t>не возместить в годы юности.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Это правило касается всех сфер духовности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жизни ребенка и особенно </a:t>
            </a:r>
            <a:r>
              <a:rPr lang="ru-RU" b="1" dirty="0" smtClean="0">
                <a:solidFill>
                  <a:srgbClr val="C00000"/>
                </a:solidFill>
              </a:rPr>
              <a:t>эстетического воспитания».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В</a:t>
            </a:r>
            <a:r>
              <a:rPr lang="ru-RU" i="1" dirty="0">
                <a:solidFill>
                  <a:srgbClr val="C00000"/>
                </a:solidFill>
              </a:rPr>
              <a:t>. А. </a:t>
            </a:r>
            <a:r>
              <a:rPr lang="ru-RU" i="1" dirty="0" smtClean="0">
                <a:solidFill>
                  <a:srgbClr val="C00000"/>
                </a:solidFill>
              </a:rPr>
              <a:t>Сухомлинский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276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«</a:t>
            </a:r>
            <a:r>
              <a:rPr lang="ru-RU" b="1" i="1" dirty="0" err="1" smtClean="0">
                <a:solidFill>
                  <a:srgbClr val="970102"/>
                </a:solidFill>
                <a:latin typeface="+mj-lt"/>
              </a:rPr>
              <a:t>Штампики</a:t>
            </a:r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 из пластилина»</a:t>
            </a:r>
            <a:endParaRPr lang="ru-RU" dirty="0">
              <a:latin typeface="+mj-lt"/>
            </a:endParaRPr>
          </a:p>
        </p:txBody>
      </p:sp>
      <p:pic>
        <p:nvPicPr>
          <p:cNvPr id="2050" name="Picture 2" descr="F:\Фото Якунина\изображение_viber_2022-10-23_19-53-21-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05" y="5518658"/>
            <a:ext cx="99060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Якунина\изображение_viber_2022-10-23_19-53-21-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649" y="4092194"/>
            <a:ext cx="15123838" cy="113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1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936" y="4992114"/>
            <a:ext cx="12951270" cy="971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86796" y="865483"/>
            <a:ext cx="24925258" cy="3142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21674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429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«Полосатый </a:t>
            </a:r>
            <a:r>
              <a:rPr lang="ru-RU" b="1" i="1" dirty="0" err="1" smtClean="0">
                <a:solidFill>
                  <a:srgbClr val="970102"/>
                </a:solidFill>
                <a:latin typeface="+mj-lt"/>
              </a:rPr>
              <a:t>штампик</a:t>
            </a:r>
            <a:r>
              <a:rPr lang="ru-RU" b="1" i="1" dirty="0" smtClean="0">
                <a:solidFill>
                  <a:srgbClr val="970102"/>
                </a:solidFill>
                <a:latin typeface="+mj-lt"/>
              </a:rPr>
              <a:t> из ниток»</a:t>
            </a:r>
            <a:endParaRPr lang="ru-RU" dirty="0">
              <a:latin typeface="+mj-lt"/>
            </a:endParaRPr>
          </a:p>
        </p:txBody>
      </p:sp>
      <p:pic>
        <p:nvPicPr>
          <p:cNvPr id="1027" name="Picture 3" descr="F:\Фото Якунина\изображение_viber_2022-10-23_19-53-20-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29" y="4007558"/>
            <a:ext cx="8510016" cy="113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1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Якунина\изображение_viber_2022-10-23_19-53-18-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1" y="474472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Якунина\изображение_viber_2022-10-23_19-53-19-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17" y="5235575"/>
            <a:ext cx="12573000" cy="110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Якунина\изображение_viber_2022-10-23_19-53-19-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1" y="511048"/>
            <a:ext cx="13470254" cy="101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Якунина\изображение_viber_2022-10-23_19-53-20-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095" y="5904578"/>
            <a:ext cx="13364337" cy="100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2718965"/>
          </a:xfrm>
        </p:spPr>
        <p:txBody>
          <a:bodyPr>
            <a:noAutofit/>
          </a:bodyPr>
          <a:lstStyle/>
          <a:p>
            <a:pPr algn="ctr"/>
            <a:r>
              <a:rPr lang="ru-RU" sz="10700" b="1" i="1" dirty="0" smtClean="0">
                <a:solidFill>
                  <a:srgbClr val="9701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10700" b="1" i="1" dirty="0" err="1" smtClean="0">
                <a:solidFill>
                  <a:srgbClr val="9701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Ниткография</a:t>
            </a:r>
            <a:r>
              <a:rPr lang="ru-RU" sz="10700" b="1" i="1" dirty="0" smtClean="0">
                <a:solidFill>
                  <a:srgbClr val="9701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  <a:r>
              <a:rPr lang="ru-RU" sz="45300" dirty="0"/>
              <a:t/>
            </a:r>
            <a:br>
              <a:rPr lang="ru-RU" sz="45300" dirty="0"/>
            </a:br>
            <a:endParaRPr lang="ru-RU" sz="8800" dirty="0"/>
          </a:p>
        </p:txBody>
      </p:sp>
      <p:pic>
        <p:nvPicPr>
          <p:cNvPr id="5122" name="Picture 2" descr="F:\Фото Якунина\изображение_viber_2022-10-23_19-53-20-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27" y="4633491"/>
            <a:ext cx="12144587" cy="91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Якунина\изображение_viber_2022-10-23_19-53-20-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149" y="4586270"/>
            <a:ext cx="12270509" cy="92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9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Якунина\изображение_viber_2022-10-23_19-53-19-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759" y="6818376"/>
            <a:ext cx="11814177" cy="88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Фото Якунина\изображение_viber_2022-10-23_19-53-19-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42" y="803656"/>
            <a:ext cx="12583499" cy="94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0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1900" b="1" i="1" dirty="0" smtClean="0">
                <a:solidFill>
                  <a:srgbClr val="970102"/>
                </a:solidFill>
              </a:rPr>
              <a:t>«Рисование ватными палочками»</a:t>
            </a:r>
            <a:r>
              <a:rPr lang="ru-RU" sz="60400" dirty="0"/>
              <a:t/>
            </a:r>
            <a:br>
              <a:rPr lang="ru-RU" sz="60400" dirty="0"/>
            </a:br>
            <a:endParaRPr lang="ru-RU" dirty="0"/>
          </a:p>
        </p:txBody>
      </p:sp>
      <p:pic>
        <p:nvPicPr>
          <p:cNvPr id="7170" name="Picture 2" descr="F:\Фото Якунина\изображение_viber_2022-10-23_19-53-19-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17" y="3400552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1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Якунина\изображение_viber_2022-10-23_19-53-20-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45" y="2491860"/>
            <a:ext cx="12192000" cy="91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то Якунина\изображение_viber_2022-10-23_19-53-20-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139" y="890714"/>
            <a:ext cx="10255949" cy="147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90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0400" b="1" i="1" dirty="0">
                <a:solidFill>
                  <a:srgbClr val="970102"/>
                </a:solidFill>
              </a:rPr>
              <a:t>«Рисование </a:t>
            </a:r>
            <a:r>
              <a:rPr lang="ru-RU" sz="10400" b="1" i="1" dirty="0" smtClean="0">
                <a:solidFill>
                  <a:srgbClr val="970102"/>
                </a:solidFill>
              </a:rPr>
              <a:t>трубочками для напитков»</a:t>
            </a:r>
            <a:endParaRPr lang="ru-RU" dirty="0"/>
          </a:p>
        </p:txBody>
      </p:sp>
      <p:pic>
        <p:nvPicPr>
          <p:cNvPr id="9218" name="Picture 2" descr="F:\Фото Якунина\изображение_viber_2022-10-23_19-53-18-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00" y="4423918"/>
            <a:ext cx="7502603" cy="106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Фото Якунина\изображение_viber_2022-10-23_19-53-21-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238" y="4423918"/>
            <a:ext cx="6874002" cy="108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4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 Якунина\изображение_viber_2022-10-23_19-53-19-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81" y="1242568"/>
            <a:ext cx="10763631" cy="80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Фото Якунина\изображение_viber_2022-10-23_19-53-19-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112" y="4029205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8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5314" y="865483"/>
            <a:ext cx="20465143" cy="3142075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АКТУАЛЬНОСТЬ</a:t>
            </a:r>
            <a:endParaRPr lang="ru-RU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+mn-lt"/>
              </a:rPr>
              <a:t>В </a:t>
            </a:r>
            <a:r>
              <a:rPr lang="ru-RU" dirty="0">
                <a:latin typeface="+mn-lt"/>
              </a:rPr>
              <a:t>современном мире нет возможности увидеть непосредственный технологический процесс изготовления и процесс нанесения узоров на художественную посуду, предметы быта, игрушки и различные декоративные фигурки. На сегодняшний день у ребят нет возможности соприкоснуться с декоративно-прикладным искусством – подержать в руках изделия из городецкой росписи, дымковскую игрушку, предметы с гжельской росписью. </a:t>
            </a:r>
          </a:p>
        </p:txBody>
      </p:sp>
    </p:spTree>
    <p:extLst>
      <p:ext uri="{BB962C8B-B14F-4D97-AF65-F5344CB8AC3E}">
        <p14:creationId xmlns:p14="http://schemas.microsoft.com/office/powerpoint/2010/main" val="409094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0400" b="1" i="1" dirty="0">
                <a:solidFill>
                  <a:srgbClr val="970102"/>
                </a:solidFill>
              </a:rPr>
              <a:t>«Рисование </a:t>
            </a:r>
            <a:r>
              <a:rPr lang="ru-RU" sz="10400" b="1" i="1" dirty="0" smtClean="0">
                <a:solidFill>
                  <a:srgbClr val="970102"/>
                </a:solidFill>
              </a:rPr>
              <a:t>пластиковой вилкой»</a:t>
            </a:r>
            <a:endParaRPr lang="ru-RU" dirty="0"/>
          </a:p>
        </p:txBody>
      </p:sp>
      <p:pic>
        <p:nvPicPr>
          <p:cNvPr id="11267" name="Picture 3" descr="F:\Фото Якунина\изображение_viber_2022-10-23_19-53-19-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153" y="3949191"/>
            <a:ext cx="7884794" cy="115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Фото Якунина\изображение_viber_2022-10-23_19-53-20-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93" y="3949191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1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Якунина\изображение_viber_2022-10-23_19-53-19-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69" y="1205992"/>
            <a:ext cx="11364299" cy="85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354" y="4013422"/>
            <a:ext cx="11687175" cy="114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440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593" y="797451"/>
            <a:ext cx="24925258" cy="2604118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Вывод:</a:t>
            </a:r>
            <a:endParaRPr lang="ru-RU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1745" y="4279392"/>
            <a:ext cx="24925258" cy="1015533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	Я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убеждена, что ознакомление дошкольников с народным декоративно-прикладным искусством в детском саду является интересной и многогранной темой, она помогает развить не только творческую личность, но и воспитывает добропорядочность в детях, любовь к родному краю, своей стране. Знакомство с народным декоративно-прикладным искусством дошкольников заключает в себе большие потенциальные возможности для всестороннего развития ребенка. А использование в работе нетрадиционных элементов нанесения узора позволяет развить у дошкольников мышление, воображение и найти свой индивидуальный творческий способ выражения художественной мысли.</a:t>
            </a:r>
          </a:p>
        </p:txBody>
      </p:sp>
    </p:spTree>
    <p:extLst>
      <p:ext uri="{BB962C8B-B14F-4D97-AF65-F5344CB8AC3E}">
        <p14:creationId xmlns:p14="http://schemas.microsoft.com/office/powerpoint/2010/main" val="144687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Якунина\slide_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97" y="608388"/>
            <a:ext cx="20302602" cy="152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7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ИНФОРМАЦИОННЫЕ ИСТОЧНИКИ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7585" dirty="0" smtClean="0">
                <a:solidFill>
                  <a:srgbClr val="002060"/>
                </a:solidFill>
                <a:hlinkClick r:id="rId3"/>
              </a:rPr>
              <a:t>Кисти и краски</a:t>
            </a:r>
            <a:endParaRPr lang="ru-RU" sz="7585" dirty="0" smtClean="0">
              <a:solidFill>
                <a:srgbClr val="002060"/>
              </a:solidFill>
            </a:endParaRPr>
          </a:p>
          <a:p>
            <a:pPr algn="ctr"/>
            <a:r>
              <a:rPr lang="ru-RU" sz="7585" dirty="0" smtClean="0">
                <a:solidFill>
                  <a:srgbClr val="002060"/>
                </a:solidFill>
                <a:hlinkClick r:id="rId4"/>
              </a:rPr>
              <a:t>Краски</a:t>
            </a:r>
            <a:r>
              <a:rPr lang="ru-RU" sz="7585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7585" dirty="0" smtClean="0">
                <a:solidFill>
                  <a:srgbClr val="002060"/>
                </a:solidFill>
                <a:hlinkClick r:id="rId5"/>
              </a:rPr>
              <a:t>Полоски</a:t>
            </a:r>
            <a:endParaRPr lang="ru-RU" sz="7585" dirty="0" smtClean="0">
              <a:solidFill>
                <a:srgbClr val="002060"/>
              </a:solidFill>
            </a:endParaRPr>
          </a:p>
          <a:p>
            <a:pPr algn="ctr"/>
            <a:r>
              <a:rPr lang="ru-RU" sz="7585" dirty="0" smtClean="0">
                <a:solidFill>
                  <a:srgbClr val="002060"/>
                </a:solidFill>
                <a:hlinkClick r:id="rId6"/>
              </a:rPr>
              <a:t>Фон</a:t>
            </a:r>
            <a:r>
              <a:rPr lang="ru-RU" sz="7585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sz="7585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GReverence-Oblique" panose="020B7200000000000000" pitchFamily="34" charset="0"/>
              </a:rPr>
              <a:t>На </a:t>
            </a:r>
            <a:r>
              <a:rPr lang="ru-RU" sz="4000" dirty="0">
                <a:solidFill>
                  <a:srgbClr val="002060"/>
                </a:solidFill>
                <a:latin typeface="AGReverence-Oblique" panose="020B7200000000000000" pitchFamily="34" charset="0"/>
              </a:rPr>
              <a:t>момент создания шаблона все ссылки являются активными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GReverence-Oblique" panose="020B7200000000000000" pitchFamily="34" charset="0"/>
              </a:rPr>
              <a:t>Вы можете использовать данное оформление для создания своих презентаций, но должны указать источники и автора шаблона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GReverence-Oblique" panose="020B7200000000000000" pitchFamily="34" charset="0"/>
              </a:rPr>
              <a:t>Автор шаблона: Полшкова Виктория Валерьяновна, педагог дополнительного образования МАОУ ДО ЦРТДиЮ Каменского района Пензенской области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GReverence-Oblique" panose="020B7200000000000000" pitchFamily="34" charset="0"/>
              </a:rPr>
              <a:t>Сайт </a:t>
            </a:r>
            <a:r>
              <a:rPr lang="en-US" sz="4000" dirty="0">
                <a:solidFill>
                  <a:srgbClr val="002060"/>
                </a:solidFill>
                <a:latin typeface="AGReverence-Oblique" panose="020B7200000000000000" pitchFamily="34" charset="0"/>
                <a:hlinkClick r:id="rId7"/>
              </a:rPr>
              <a:t>http://minus-plus-mus.ucoz.ru/</a:t>
            </a:r>
            <a:r>
              <a:rPr lang="ru-RU" sz="4000" dirty="0">
                <a:solidFill>
                  <a:srgbClr val="002060"/>
                </a:solidFill>
                <a:latin typeface="AGReverence-Oblique" panose="020B7200000000000000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AGReverence-Oblique" panose="020B7200000000000000" pitchFamily="34" charset="0"/>
              </a:rPr>
              <a:t>© Полшкова В.В., 2018</a:t>
            </a:r>
            <a:endParaRPr lang="ru-RU" sz="4000" dirty="0">
              <a:solidFill>
                <a:srgbClr val="002060"/>
              </a:solidFill>
              <a:latin typeface="AGReverence-Oblique" panose="020B7200000000000000" pitchFamily="34" charset="0"/>
            </a:endParaRPr>
          </a:p>
          <a:p>
            <a:pPr algn="ctr"/>
            <a:endParaRPr lang="ru-RU" sz="7585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1143" y="1132114"/>
            <a:ext cx="21161828" cy="20029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+mj-lt"/>
              </a:rPr>
            </a:br>
            <a:r>
              <a:rPr lang="ru-RU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Цель: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938" y="3918858"/>
            <a:ext cx="26620861" cy="58782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>
                <a:latin typeface="+mn-lt"/>
              </a:rPr>
              <a:t>создать условия по формированию у </a:t>
            </a:r>
            <a:r>
              <a:rPr lang="ru-RU" sz="9600" b="1" dirty="0" smtClean="0">
                <a:latin typeface="+mn-lt"/>
              </a:rPr>
              <a:t>дошкольников </a:t>
            </a:r>
            <a:r>
              <a:rPr lang="ru-RU" sz="9600" b="1" dirty="0">
                <a:latin typeface="+mn-lt"/>
              </a:rPr>
              <a:t>навыков овладения декоративно-прикладным искусством на примере дымковской игрушки</a:t>
            </a:r>
          </a:p>
        </p:txBody>
      </p:sp>
      <p:pic>
        <p:nvPicPr>
          <p:cNvPr id="1026" name="Picture 2" descr="https://avatars.mds.yandex.net/i?id=08f98596094168b76cf24f08b6ffcbda_l-5717770-images-thumbs&amp;n=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4" y="9405258"/>
            <a:ext cx="6506482" cy="650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78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339" y="478971"/>
            <a:ext cx="24925258" cy="2663104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     Задачи:</a:t>
            </a:r>
            <a:endParaRPr lang="ru-RU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6796" y="2960915"/>
            <a:ext cx="24925258" cy="12758056"/>
          </a:xfrm>
        </p:spPr>
        <p:txBody>
          <a:bodyPr>
            <a:normAutofit lnSpcReduction="10000"/>
          </a:bodyPr>
          <a:lstStyle/>
          <a:p>
            <a:pPr marL="1143000" lvl="0" indent="-1143000" algn="just">
              <a:buFont typeface="+mj-lt"/>
              <a:buAutoNum type="arabicPeriod"/>
            </a:pPr>
            <a:r>
              <a:rPr lang="ru-RU" dirty="0">
                <a:latin typeface="+mn-lt"/>
              </a:rPr>
              <a:t>Сформировать у детей умение украшать плоскостные и объемные элементы дымковской игрушки, нетрадиционными атрибутами для </a:t>
            </a:r>
            <a:r>
              <a:rPr lang="ru-RU" dirty="0" smtClean="0">
                <a:latin typeface="+mn-lt"/>
              </a:rPr>
              <a:t>рисования;</a:t>
            </a:r>
          </a:p>
          <a:p>
            <a:pPr marL="1143000" lvl="0" indent="-1143000" algn="just">
              <a:buFont typeface="+mj-lt"/>
              <a:buAutoNum type="arabicPeriod"/>
            </a:pPr>
            <a:r>
              <a:rPr lang="ru-RU" dirty="0" smtClean="0">
                <a:latin typeface="+mn-lt"/>
              </a:rPr>
              <a:t>Учить </a:t>
            </a:r>
            <a:r>
              <a:rPr lang="ru-RU" dirty="0">
                <a:latin typeface="+mn-lt"/>
              </a:rPr>
              <a:t>создавать выразительные дымковские узоры на бумаге и объемных предметах, воспитывать при этом чувство формы, ритма, </a:t>
            </a:r>
            <a:r>
              <a:rPr lang="ru-RU" dirty="0" smtClean="0">
                <a:latin typeface="+mn-lt"/>
              </a:rPr>
              <a:t>симметрии;</a:t>
            </a:r>
          </a:p>
          <a:p>
            <a:pPr marL="1143000" lvl="0" indent="-1143000" algn="just">
              <a:buFont typeface="+mj-lt"/>
              <a:buAutoNum type="arabicPeriod"/>
            </a:pPr>
            <a:r>
              <a:rPr lang="ru-RU" dirty="0" smtClean="0">
                <a:latin typeface="+mn-lt"/>
              </a:rPr>
              <a:t>Развивать </a:t>
            </a:r>
            <a:r>
              <a:rPr lang="ru-RU" dirty="0">
                <a:latin typeface="+mn-lt"/>
              </a:rPr>
              <a:t>у дошкольников творческую активность и интерес к декоративно-прикладному </a:t>
            </a:r>
            <a:r>
              <a:rPr lang="ru-RU" dirty="0" smtClean="0">
                <a:latin typeface="+mn-lt"/>
              </a:rPr>
              <a:t>искусству;</a:t>
            </a:r>
          </a:p>
          <a:p>
            <a:pPr marL="1143000" lvl="0" indent="-1143000" algn="just">
              <a:buFont typeface="+mj-lt"/>
              <a:buAutoNum type="arabicPeriod"/>
            </a:pPr>
            <a:r>
              <a:rPr lang="ru-RU" dirty="0" smtClean="0">
                <a:latin typeface="+mn-lt"/>
              </a:rPr>
              <a:t>Воспитывать </a:t>
            </a:r>
            <a:r>
              <a:rPr lang="ru-RU" dirty="0">
                <a:latin typeface="+mn-lt"/>
              </a:rPr>
              <a:t>интерес к русскому народному творчеству, уважение к труду народных </a:t>
            </a:r>
            <a:r>
              <a:rPr lang="ru-RU" dirty="0" smtClean="0">
                <a:latin typeface="+mn-lt"/>
              </a:rPr>
              <a:t>мастеров;</a:t>
            </a:r>
          </a:p>
          <a:p>
            <a:pPr marL="1143000" lvl="0" indent="-1143000" algn="just">
              <a:buFont typeface="+mj-lt"/>
              <a:buAutoNum type="arabicPeriod"/>
            </a:pPr>
            <a:r>
              <a:rPr lang="ru-RU" dirty="0" smtClean="0">
                <a:latin typeface="+mn-lt"/>
              </a:rPr>
              <a:t>Способствовать </a:t>
            </a:r>
            <a:r>
              <a:rPr lang="ru-RU" dirty="0">
                <a:latin typeface="+mn-lt"/>
              </a:rPr>
              <a:t>приобщению дошкольников к культурному наследию своей родины, повышать художественную и творческую активность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45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270553"/>
          </a:xfrm>
        </p:spPr>
        <p:txBody>
          <a:bodyPr>
            <a:normAutofit/>
          </a:bodyPr>
          <a:lstStyle/>
          <a:p>
            <a:pPr algn="ctr"/>
            <a:r>
              <a:rPr lang="ru-RU" sz="9600" b="1" i="1" dirty="0">
                <a:solidFill>
                  <a:srgbClr val="C00000"/>
                </a:solidFill>
                <a:latin typeface="+mj-lt"/>
              </a:rPr>
              <a:t>Новизна опыта</a:t>
            </a:r>
            <a:endParaRPr lang="ru-RU" sz="9600" dirty="0"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0561" y="4876799"/>
            <a:ext cx="9940182" cy="10929257"/>
          </a:xfrm>
        </p:spPr>
        <p:txBody>
          <a:bodyPr>
            <a:noAutofit/>
          </a:bodyPr>
          <a:lstStyle/>
          <a:p>
            <a:pPr algn="ctr"/>
            <a:r>
              <a:rPr lang="ru-RU" sz="7000" b="1" dirty="0">
                <a:latin typeface="+mn-lt"/>
              </a:rPr>
              <a:t>разработка и внедрение в </a:t>
            </a:r>
            <a:r>
              <a:rPr lang="ru-RU" sz="7000" b="1" dirty="0" smtClean="0">
                <a:latin typeface="+mn-lt"/>
              </a:rPr>
              <a:t>творческую деятельность </a:t>
            </a:r>
            <a:r>
              <a:rPr lang="ru-RU" sz="7000" b="1" dirty="0">
                <a:latin typeface="+mn-lt"/>
              </a:rPr>
              <a:t>дошкольников нетрадиционных техник рисования по раскрашиванию плоскостных и объемных образов дымковской игрушки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372" y="1448563"/>
            <a:ext cx="7921856" cy="133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28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1" y="478971"/>
            <a:ext cx="26648229" cy="15152915"/>
          </a:xfr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2114" y="827314"/>
            <a:ext cx="26691771" cy="1317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0" b="1" i="1" dirty="0" smtClean="0">
                <a:solidFill>
                  <a:srgbClr val="C00000"/>
                </a:solidFill>
                <a:latin typeface="+mj-lt"/>
              </a:rPr>
              <a:t>      Методы:</a:t>
            </a:r>
          </a:p>
          <a:p>
            <a:endParaRPr lang="ru-RU" sz="7000" b="1" i="1" dirty="0">
              <a:solidFill>
                <a:srgbClr val="C00000"/>
              </a:solidFill>
              <a:latin typeface="+mj-lt"/>
            </a:endParaRPr>
          </a:p>
          <a:p>
            <a:pPr marL="857250" lvl="0" indent="-857250" algn="just">
              <a:buFont typeface="Arial" pitchFamily="34" charset="0"/>
              <a:buChar char="•"/>
            </a:pPr>
            <a:r>
              <a:rPr lang="ru-RU" sz="7000" b="1" i="1" u="sng" dirty="0">
                <a:solidFill>
                  <a:srgbClr val="FF0000"/>
                </a:solidFill>
                <a:latin typeface="+mj-lt"/>
              </a:rPr>
              <a:t>Наглядные методы</a:t>
            </a:r>
            <a:r>
              <a:rPr lang="ru-RU" sz="7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7000" b="1" dirty="0">
                <a:latin typeface="+mj-lt"/>
              </a:rPr>
              <a:t>– рассматривание иллюстрации, декоративных игрушке, просмотр фильмов, презентаций, показ образца и способа выполнения </a:t>
            </a:r>
            <a:r>
              <a:rPr lang="ru-RU" sz="7000" b="1" dirty="0" smtClean="0">
                <a:latin typeface="+mj-lt"/>
              </a:rPr>
              <a:t>работы;</a:t>
            </a:r>
          </a:p>
          <a:p>
            <a:pPr marL="857250" lvl="0" indent="-857250" algn="just">
              <a:buFont typeface="Arial" pitchFamily="34" charset="0"/>
              <a:buChar char="•"/>
            </a:pPr>
            <a:r>
              <a:rPr lang="ru-RU" sz="7000" b="1" i="1" u="sng" dirty="0" smtClean="0">
                <a:solidFill>
                  <a:srgbClr val="FF0000"/>
                </a:solidFill>
                <a:latin typeface="+mj-lt"/>
              </a:rPr>
              <a:t>Словесные </a:t>
            </a:r>
            <a:r>
              <a:rPr lang="ru-RU" sz="7000" b="1" i="1" u="sng" dirty="0">
                <a:solidFill>
                  <a:srgbClr val="FF0000"/>
                </a:solidFill>
                <a:latin typeface="+mj-lt"/>
              </a:rPr>
              <a:t>методы</a:t>
            </a:r>
            <a:r>
              <a:rPr lang="ru-RU" sz="7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7000" b="1" dirty="0">
                <a:latin typeface="+mj-lt"/>
              </a:rPr>
              <a:t>– объяснение, рассказ, пояснение, чтение художественного слова, беседа, </a:t>
            </a:r>
            <a:r>
              <a:rPr lang="ru-RU" sz="7000" b="1" dirty="0" smtClean="0">
                <a:latin typeface="+mj-lt"/>
              </a:rPr>
              <a:t>указание;</a:t>
            </a:r>
          </a:p>
          <a:p>
            <a:pPr marL="857250" lvl="0" indent="-857250" algn="just">
              <a:buFont typeface="Arial" pitchFamily="34" charset="0"/>
              <a:buChar char="•"/>
            </a:pPr>
            <a:r>
              <a:rPr lang="ru-RU" sz="7000" b="1" i="1" u="sng" dirty="0" smtClean="0">
                <a:solidFill>
                  <a:srgbClr val="FF0000"/>
                </a:solidFill>
                <a:latin typeface="+mj-lt"/>
              </a:rPr>
              <a:t>Практический </a:t>
            </a:r>
            <a:r>
              <a:rPr lang="ru-RU" sz="7000" b="1" i="1" u="sng" dirty="0">
                <a:solidFill>
                  <a:srgbClr val="FF0000"/>
                </a:solidFill>
                <a:latin typeface="+mj-lt"/>
              </a:rPr>
              <a:t>метод</a:t>
            </a:r>
            <a:r>
              <a:rPr lang="ru-RU" sz="7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7000" b="1" dirty="0">
                <a:latin typeface="+mj-lt"/>
              </a:rPr>
              <a:t>– рисование и лепка дымковской игрушки, нанесение орнамента на плоскостное изображение и объемную игрушку (дымка</a:t>
            </a:r>
            <a:r>
              <a:rPr lang="ru-RU" sz="7000" b="1" dirty="0" smtClean="0">
                <a:latin typeface="+mj-lt"/>
              </a:rPr>
              <a:t>);</a:t>
            </a:r>
          </a:p>
          <a:p>
            <a:pPr marL="857250" lvl="0" indent="-857250" algn="just">
              <a:buFont typeface="Arial" pitchFamily="34" charset="0"/>
              <a:buChar char="•"/>
            </a:pPr>
            <a:r>
              <a:rPr lang="ru-RU" sz="7000" b="1" i="1" u="sng" dirty="0" smtClean="0">
                <a:solidFill>
                  <a:srgbClr val="FF0000"/>
                </a:solidFill>
                <a:latin typeface="+mj-lt"/>
              </a:rPr>
              <a:t>Игровой </a:t>
            </a:r>
            <a:r>
              <a:rPr lang="ru-RU" sz="7000" b="1" i="1" u="sng" dirty="0">
                <a:solidFill>
                  <a:srgbClr val="FF0000"/>
                </a:solidFill>
                <a:latin typeface="+mj-lt"/>
              </a:rPr>
              <a:t>метод</a:t>
            </a:r>
            <a:r>
              <a:rPr lang="ru-RU" sz="7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7000" b="1" dirty="0">
                <a:latin typeface="+mj-lt"/>
              </a:rPr>
              <a:t>– сюрпризный момент, перемещение во времени, путешествие, настольно-печатные, словесные игры</a:t>
            </a:r>
            <a:r>
              <a:rPr lang="ru-RU" sz="80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19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1" y="478971"/>
            <a:ext cx="26648229" cy="15152915"/>
          </a:xfr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2114" y="827314"/>
            <a:ext cx="26691771" cy="1148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0" b="1" i="1" dirty="0" smtClean="0">
                <a:solidFill>
                  <a:srgbClr val="C00000"/>
                </a:solidFill>
                <a:latin typeface="+mj-lt"/>
              </a:rPr>
              <a:t>    Принципы:</a:t>
            </a:r>
          </a:p>
          <a:p>
            <a:endParaRPr lang="ru-RU" sz="7000" b="1" i="1" dirty="0">
              <a:solidFill>
                <a:srgbClr val="C00000"/>
              </a:solidFill>
              <a:latin typeface="+mj-lt"/>
            </a:endParaRPr>
          </a:p>
          <a:p>
            <a:pPr marL="857250" lvl="0" indent="-857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8000" b="1" dirty="0"/>
              <a:t>Принцип доступности, т.е. от простого к </a:t>
            </a:r>
            <a:r>
              <a:rPr lang="ru-RU" sz="8000" b="1" dirty="0" smtClean="0"/>
              <a:t>сложному;</a:t>
            </a:r>
          </a:p>
          <a:p>
            <a:pPr marL="857250" lvl="0" indent="-8572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8000" b="1" dirty="0" smtClean="0"/>
              <a:t>Принцип </a:t>
            </a:r>
            <a:r>
              <a:rPr lang="ru-RU" sz="8000" b="1" dirty="0"/>
              <a:t>наглядности, системности и </a:t>
            </a:r>
            <a:r>
              <a:rPr lang="ru-RU" sz="8000" b="1" dirty="0" smtClean="0"/>
              <a:t>последовательности;</a:t>
            </a:r>
          </a:p>
          <a:p>
            <a:pPr marL="857250" lvl="0" indent="-857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8000" b="1" dirty="0" smtClean="0"/>
              <a:t>Принцип индивидуализации;</a:t>
            </a:r>
          </a:p>
          <a:p>
            <a:pPr marL="857250" lvl="0" indent="-8572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8000" b="1" dirty="0" smtClean="0"/>
              <a:t>Принцип </a:t>
            </a:r>
            <a:r>
              <a:rPr lang="ru-RU" sz="8000" b="1" dirty="0"/>
              <a:t>связи обучения с </a:t>
            </a:r>
            <a:r>
              <a:rPr lang="ru-RU" sz="8000" b="1" dirty="0" smtClean="0"/>
              <a:t>жизнью.</a:t>
            </a:r>
            <a:endParaRPr lang="ru-RU" sz="8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734" y="5268686"/>
            <a:ext cx="8142987" cy="1020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06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1083733"/>
            <a:ext cx="11059885" cy="14286896"/>
          </a:xfrm>
        </p:spPr>
        <p:txBody>
          <a:bodyPr>
            <a:noAutofit/>
          </a:bodyPr>
          <a:lstStyle/>
          <a:p>
            <a:pPr algn="ctr"/>
            <a:r>
              <a:rPr lang="ru-RU" sz="8400" dirty="0" smtClean="0">
                <a:latin typeface="+mn-lt"/>
              </a:rPr>
              <a:t>Дымковская игрушка, жизнерадостная по колориту, живая и динамичная по рисунку, пленяет и очаровывает детей, отвечает их эстетическим чувствам, поражает своей яркостью, ни с чем не сравнимой красотой, красочностью.</a:t>
            </a:r>
            <a:r>
              <a:rPr lang="ru-RU" sz="8400" dirty="0" smtClean="0"/>
              <a:t> </a:t>
            </a:r>
            <a:endParaRPr lang="ru-RU" sz="8400" dirty="0"/>
          </a:p>
        </p:txBody>
      </p:sp>
      <p:sp>
        <p:nvSpPr>
          <p:cNvPr id="5" name="AutoShape 2" descr="https://uchebnaya-sfera.ru/wp-content/uploads/2021/11/16-s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257" y="957943"/>
            <a:ext cx="15085132" cy="146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14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5461</TotalTime>
  <Words>472</Words>
  <Application>Microsoft Office PowerPoint</Application>
  <PresentationFormat>Произвольный</PresentationFormat>
  <Paragraphs>64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AGReverence-Oblique</vt:lpstr>
      <vt:lpstr>AGReverance</vt:lpstr>
      <vt:lpstr>Wingdings</vt:lpstr>
      <vt:lpstr>Calibri Light</vt:lpstr>
      <vt:lpstr>Тема Office</vt:lpstr>
      <vt:lpstr>«Использование нетрадиционных техник рисования в процессе ознакомления дошкольников с народным творчеством (дымковская игрушка)</vt:lpstr>
      <vt:lpstr>«То, что упущено в детстве, никогда не возместить в годы юности. Это правило касается всех сфер духовности  жизни ребенка и особенно эстетического воспитания».  В. А. Сухомлинский</vt:lpstr>
      <vt:lpstr>АКТУАЛЬНОСТЬ</vt:lpstr>
      <vt:lpstr>  Цель: </vt:lpstr>
      <vt:lpstr>     Задачи:</vt:lpstr>
      <vt:lpstr>Новизна опыта</vt:lpstr>
      <vt:lpstr> </vt:lpstr>
      <vt:lpstr> </vt:lpstr>
      <vt:lpstr>Дымковская игрушка, жизнерадостная по колориту, живая и динамичная по рисунку, пленяет и очаровывает детей, отвечает их эстетическим чувствам, поражает своей яркостью, ни с чем не сравнимой красотой, красочностью. </vt:lpstr>
      <vt:lpstr>Центр ИЗО деятельности</vt:lpstr>
      <vt:lpstr>Развитие творческих способностей реализуется:</vt:lpstr>
      <vt:lpstr>Музей Дымковской игрушки (г.Киров)</vt:lpstr>
      <vt:lpstr>Презентация PowerPoint</vt:lpstr>
      <vt:lpstr>Рисование плоскостной игрушки</vt:lpstr>
      <vt:lpstr>Нетрадиционное рисование точек, кружков, полосок, цветочков на начальном этапе</vt:lpstr>
      <vt:lpstr>Презентация PowerPoint</vt:lpstr>
      <vt:lpstr>Презентация PowerPoint</vt:lpstr>
      <vt:lpstr>Рисование объемной игрушки</vt:lpstr>
      <vt:lpstr>Нетрадиционные техники рисования</vt:lpstr>
      <vt:lpstr>«Штампики из пластилина»</vt:lpstr>
      <vt:lpstr>Презентация PowerPoint</vt:lpstr>
      <vt:lpstr>Презентация PowerPoint</vt:lpstr>
      <vt:lpstr>Презентация PowerPoint</vt:lpstr>
      <vt:lpstr>«Ниткография» </vt:lpstr>
      <vt:lpstr>Презентация PowerPoint</vt:lpstr>
      <vt:lpstr>«Рисование ватными палочками» </vt:lpstr>
      <vt:lpstr>Презентация PowerPoint</vt:lpstr>
      <vt:lpstr>«Рисование трубочками для напитков»</vt:lpstr>
      <vt:lpstr>Презентация PowerPoint</vt:lpstr>
      <vt:lpstr>«Рисование пластиковой вилкой»</vt:lpstr>
      <vt:lpstr>Презентация PowerPoint</vt:lpstr>
      <vt:lpstr>Вывод:</vt:lpstr>
      <vt:lpstr>Презентация PowerPoint</vt:lpstr>
      <vt:lpstr>ИНФОРМАЦИОННЫЕ ИСТОЧНИКИ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изо</dc:subject>
  <dc:creator>Viktoriya Polshkova</dc:creator>
  <cp:keywords>изо</cp:keywords>
  <cp:lastModifiedBy>Пользователь</cp:lastModifiedBy>
  <cp:revision>245</cp:revision>
  <dcterms:created xsi:type="dcterms:W3CDTF">2017-12-21T17:39:40Z</dcterms:created>
  <dcterms:modified xsi:type="dcterms:W3CDTF">2022-10-24T16:57:35Z</dcterms:modified>
</cp:coreProperties>
</file>