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33"/>
  </p:notesMasterIdLst>
  <p:sldIdLst>
    <p:sldId id="256" r:id="rId4"/>
    <p:sldId id="262" r:id="rId5"/>
    <p:sldId id="260" r:id="rId6"/>
    <p:sldId id="263" r:id="rId7"/>
    <p:sldId id="271" r:id="rId8"/>
    <p:sldId id="274" r:id="rId9"/>
    <p:sldId id="294" r:id="rId10"/>
    <p:sldId id="269" r:id="rId11"/>
    <p:sldId id="299" r:id="rId12"/>
    <p:sldId id="301" r:id="rId13"/>
    <p:sldId id="268" r:id="rId14"/>
    <p:sldId id="302" r:id="rId15"/>
    <p:sldId id="300" r:id="rId16"/>
    <p:sldId id="295" r:id="rId17"/>
    <p:sldId id="296" r:id="rId18"/>
    <p:sldId id="297" r:id="rId19"/>
    <p:sldId id="277" r:id="rId20"/>
    <p:sldId id="278" r:id="rId21"/>
    <p:sldId id="288" r:id="rId22"/>
    <p:sldId id="276" r:id="rId23"/>
    <p:sldId id="289" r:id="rId24"/>
    <p:sldId id="279" r:id="rId25"/>
    <p:sldId id="280" r:id="rId26"/>
    <p:sldId id="286" r:id="rId27"/>
    <p:sldId id="281" r:id="rId28"/>
    <p:sldId id="290" r:id="rId29"/>
    <p:sldId id="292" r:id="rId30"/>
    <p:sldId id="267" r:id="rId31"/>
    <p:sldId id="298" r:id="rId32"/>
  </p:sldIdLst>
  <p:sldSz cx="9144000" cy="6858000" type="screen4x3"/>
  <p:notesSz cx="6858000" cy="9945688"/>
  <p:custDataLst>
    <p:tags r:id="rId34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srgbClr val="FF0000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4374A"/>
    <a:srgbClr val="E59074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8445" autoAdjust="0"/>
    <p:restoredTop sz="84658" autoAdjust="0"/>
  </p:normalViewPr>
  <p:slideViewPr>
    <p:cSldViewPr>
      <p:cViewPr>
        <p:scale>
          <a:sx n="82" d="100"/>
          <a:sy n="82" d="100"/>
        </p:scale>
        <p:origin x="-894" y="21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4446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ags" Target="tags/tag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0C0431-2448-4DC3-AF70-2785FBE2C445}" type="datetimeFigureOut">
              <a:rPr lang="ru-RU" smtClean="0"/>
              <a:pPr/>
              <a:t>14.09.2021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42975" y="746125"/>
            <a:ext cx="4972050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724202"/>
            <a:ext cx="5486400" cy="447556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6678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9446678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4341FE-AE5C-47F1-8FD8-47C4A673A80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261190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presentation-creation.ru/powerpoint-templates.html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dirty="0" smtClean="0"/>
              <a:t>Оригинальные шаблоны для презентаций: </a:t>
            </a:r>
            <a:r>
              <a:rPr lang="ru-RU" sz="1200" dirty="0" smtClean="0">
                <a:hlinkClick r:id="rId3"/>
              </a:rPr>
              <a:t>https://presentation-creation.ru/powerpoint-templates.html</a:t>
            </a:r>
            <a:r>
              <a:rPr lang="en-US" sz="1200" dirty="0" smtClean="0"/>
              <a:t> </a:t>
            </a:r>
            <a:endParaRPr lang="ru-RU" sz="1200" dirty="0" smtClean="0"/>
          </a:p>
          <a:p>
            <a:r>
              <a:rPr lang="ru-RU" sz="1200" dirty="0" smtClean="0"/>
              <a:t>Бесплатно и без регистрации.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341FE-AE5C-47F1-8FD8-47C4A673A802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216144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341FE-AE5C-47F1-8FD8-47C4A673A802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65047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5536" y="5301208"/>
            <a:ext cx="8208912" cy="932521"/>
          </a:xfrm>
        </p:spPr>
        <p:txBody>
          <a:bodyPr/>
          <a:lstStyle>
            <a:lvl1pPr>
              <a:defRPr>
                <a:solidFill>
                  <a:schemeClr val="bg1"/>
                </a:solidFill>
                <a:effectLst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14.09.2021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156427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solidFill>
                  <a:srgbClr val="00B0F0"/>
                </a:solidFill>
              </a:defRPr>
            </a:lvl1pPr>
            <a:lvl2pPr>
              <a:defRPr>
                <a:solidFill>
                  <a:srgbClr val="00B0F0"/>
                </a:solidFill>
              </a:defRPr>
            </a:lvl2pPr>
            <a:lvl3pPr>
              <a:defRPr>
                <a:solidFill>
                  <a:srgbClr val="00B0F0"/>
                </a:solidFill>
              </a:defRPr>
            </a:lvl3pPr>
            <a:lvl4pPr>
              <a:defRPr>
                <a:solidFill>
                  <a:srgbClr val="00B0F0"/>
                </a:solidFill>
              </a:defRPr>
            </a:lvl4pPr>
            <a:lvl5pPr>
              <a:defRPr>
                <a:solidFill>
                  <a:srgbClr val="00B0F0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B0F0"/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14.09.2021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B0F0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B0F0"/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788046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>
                <a:solidFill>
                  <a:srgbClr val="00B0F0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1pPr>
              <a:defRPr>
                <a:solidFill>
                  <a:srgbClr val="00B0F0"/>
                </a:solidFill>
              </a:defRPr>
            </a:lvl1pPr>
            <a:lvl2pPr>
              <a:defRPr>
                <a:solidFill>
                  <a:srgbClr val="00B0F0"/>
                </a:solidFill>
              </a:defRPr>
            </a:lvl2pPr>
            <a:lvl3pPr>
              <a:defRPr>
                <a:solidFill>
                  <a:srgbClr val="00B0F0"/>
                </a:solidFill>
              </a:defRPr>
            </a:lvl3pPr>
            <a:lvl4pPr>
              <a:defRPr>
                <a:solidFill>
                  <a:srgbClr val="00B0F0"/>
                </a:solidFill>
              </a:defRPr>
            </a:lvl4pPr>
            <a:lvl5pPr>
              <a:defRPr>
                <a:solidFill>
                  <a:srgbClr val="00B0F0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B0F0"/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14.09.2021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B0F0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B0F0"/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836954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A5A1F-268B-43B6-B30F-065E77F98FD1}" type="datetimeFigureOut">
              <a:rPr lang="ru-RU" smtClean="0"/>
              <a:pPr/>
              <a:t>14.09.2021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3D004-B6D2-4E6F-98D3-78EFA079BBF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14798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A5A1F-268B-43B6-B30F-065E77F98FD1}" type="datetimeFigureOut">
              <a:rPr lang="ru-RU" smtClean="0"/>
              <a:pPr/>
              <a:t>14.09.2021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3D004-B6D2-4E6F-98D3-78EFA079BBF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932716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A5A1F-268B-43B6-B30F-065E77F98FD1}" type="datetimeFigureOut">
              <a:rPr lang="ru-RU" smtClean="0"/>
              <a:pPr/>
              <a:t>14.09.2021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3D004-B6D2-4E6F-98D3-78EFA079BBF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960524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A5A1F-268B-43B6-B30F-065E77F98FD1}" type="datetimeFigureOut">
              <a:rPr lang="ru-RU" smtClean="0"/>
              <a:pPr/>
              <a:t>14.09.2021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3D004-B6D2-4E6F-98D3-78EFA079BBF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062859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A5A1F-268B-43B6-B30F-065E77F98FD1}" type="datetimeFigureOut">
              <a:rPr lang="ru-RU" smtClean="0"/>
              <a:pPr/>
              <a:t>14.09.2021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3D004-B6D2-4E6F-98D3-78EFA079BBF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862940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A5A1F-268B-43B6-B30F-065E77F98FD1}" type="datetimeFigureOut">
              <a:rPr lang="ru-RU" smtClean="0"/>
              <a:pPr/>
              <a:t>14.09.2021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3D004-B6D2-4E6F-98D3-78EFA079BBF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123842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A5A1F-268B-43B6-B30F-065E77F98FD1}" type="datetimeFigureOut">
              <a:rPr lang="ru-RU" smtClean="0"/>
              <a:pPr/>
              <a:t>14.09.2021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3D004-B6D2-4E6F-98D3-78EFA079BBF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586547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A5A1F-268B-43B6-B30F-065E77F98FD1}" type="datetimeFigureOut">
              <a:rPr lang="ru-RU" smtClean="0"/>
              <a:pPr/>
              <a:t>14.09.2021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3D004-B6D2-4E6F-98D3-78EFA079BBF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486202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B0F0"/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14.09.2021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B0F0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B0F0"/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Текст 2"/>
          <p:cNvSpPr>
            <a:spLocks noGrp="1"/>
          </p:cNvSpPr>
          <p:nvPr>
            <p:ph idx="1"/>
          </p:nvPr>
        </p:nvSpPr>
        <p:spPr>
          <a:xfrm>
            <a:off x="323528" y="1988840"/>
            <a:ext cx="8280920" cy="43204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solidFill>
                  <a:srgbClr val="00B0F0"/>
                </a:solidFill>
              </a:defRPr>
            </a:lvl1pPr>
            <a:lvl2pPr>
              <a:defRPr>
                <a:solidFill>
                  <a:srgbClr val="00B0F0"/>
                </a:solidFill>
              </a:defRPr>
            </a:lvl2pPr>
            <a:lvl3pPr>
              <a:defRPr>
                <a:solidFill>
                  <a:srgbClr val="00B0F0"/>
                </a:solidFill>
              </a:defRPr>
            </a:lvl3pPr>
            <a:lvl4pPr>
              <a:defRPr>
                <a:solidFill>
                  <a:srgbClr val="00B0F0"/>
                </a:solidFill>
              </a:defRPr>
            </a:lvl4pPr>
            <a:lvl5pPr>
              <a:defRPr>
                <a:solidFill>
                  <a:srgbClr val="00B0F0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2699792" y="-27384"/>
            <a:ext cx="6336704" cy="1360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5430141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A5A1F-268B-43B6-B30F-065E77F98FD1}" type="datetimeFigureOut">
              <a:rPr lang="ru-RU" smtClean="0"/>
              <a:pPr/>
              <a:t>14.09.2021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3D004-B6D2-4E6F-98D3-78EFA079BBF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204712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A5A1F-268B-43B6-B30F-065E77F98FD1}" type="datetimeFigureOut">
              <a:rPr lang="ru-RU" smtClean="0"/>
              <a:pPr/>
              <a:t>14.09.2021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3D004-B6D2-4E6F-98D3-78EFA079BBF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406273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A5A1F-268B-43B6-B30F-065E77F98FD1}" type="datetimeFigureOut">
              <a:rPr lang="ru-RU" smtClean="0"/>
              <a:pPr/>
              <a:t>14.09.2021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3D004-B6D2-4E6F-98D3-78EFA079BBF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853151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366F6-4F68-4660-83AA-94DFCA4D2506}" type="datetimeFigureOut">
              <a:rPr lang="ru-RU" smtClean="0"/>
              <a:pPr/>
              <a:t>14.09.2021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5DF1A-1A22-46B4-A5C6-18FDBC5A35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5508922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366F6-4F68-4660-83AA-94DFCA4D2506}" type="datetimeFigureOut">
              <a:rPr lang="ru-RU" smtClean="0"/>
              <a:pPr/>
              <a:t>14.09.2021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5DF1A-1A22-46B4-A5C6-18FDBC5A35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2434192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366F6-4F68-4660-83AA-94DFCA4D2506}" type="datetimeFigureOut">
              <a:rPr lang="ru-RU" smtClean="0"/>
              <a:pPr/>
              <a:t>14.09.2021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5DF1A-1A22-46B4-A5C6-18FDBC5A35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7198094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366F6-4F68-4660-83AA-94DFCA4D2506}" type="datetimeFigureOut">
              <a:rPr lang="ru-RU" smtClean="0"/>
              <a:pPr/>
              <a:t>14.09.2021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5DF1A-1A22-46B4-A5C6-18FDBC5A35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9168260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366F6-4F68-4660-83AA-94DFCA4D2506}" type="datetimeFigureOut">
              <a:rPr lang="ru-RU" smtClean="0"/>
              <a:pPr/>
              <a:t>14.09.2021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5DF1A-1A22-46B4-A5C6-18FDBC5A35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2558785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366F6-4F68-4660-83AA-94DFCA4D2506}" type="datetimeFigureOut">
              <a:rPr lang="ru-RU" smtClean="0"/>
              <a:pPr/>
              <a:t>14.09.2021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5DF1A-1A22-46B4-A5C6-18FDBC5A35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1521615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366F6-4F68-4660-83AA-94DFCA4D2506}" type="datetimeFigureOut">
              <a:rPr lang="ru-RU" smtClean="0"/>
              <a:pPr/>
              <a:t>14.09.2021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5DF1A-1A22-46B4-A5C6-18FDBC5A35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869545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rgbClr val="00B0F0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00B0F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B0F0"/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14.09.2021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B0F0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B0F0"/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266547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366F6-4F68-4660-83AA-94DFCA4D2506}" type="datetimeFigureOut">
              <a:rPr lang="ru-RU" smtClean="0"/>
              <a:pPr/>
              <a:t>14.09.2021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5DF1A-1A22-46B4-A5C6-18FDBC5A35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4040461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366F6-4F68-4660-83AA-94DFCA4D2506}" type="datetimeFigureOut">
              <a:rPr lang="ru-RU" smtClean="0"/>
              <a:pPr/>
              <a:t>14.09.2021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5DF1A-1A22-46B4-A5C6-18FDBC5A35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2086172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366F6-4F68-4660-83AA-94DFCA4D2506}" type="datetimeFigureOut">
              <a:rPr lang="ru-RU" smtClean="0"/>
              <a:pPr/>
              <a:t>14.09.2021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5DF1A-1A22-46B4-A5C6-18FDBC5A35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1868017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366F6-4F68-4660-83AA-94DFCA4D2506}" type="datetimeFigureOut">
              <a:rPr lang="ru-RU" smtClean="0"/>
              <a:pPr/>
              <a:t>14.09.2021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5DF1A-1A22-46B4-A5C6-18FDBC5A35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174164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95536" y="1999381"/>
            <a:ext cx="4248472" cy="4525963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>
                <a:solidFill>
                  <a:srgbClr val="00B0F0"/>
                </a:solidFill>
              </a:defRPr>
            </a:lvl2pPr>
            <a:lvl3pPr>
              <a:defRPr sz="2000">
                <a:solidFill>
                  <a:srgbClr val="00B0F0"/>
                </a:solidFill>
              </a:defRPr>
            </a:lvl3pPr>
            <a:lvl4pPr>
              <a:defRPr sz="1800">
                <a:solidFill>
                  <a:srgbClr val="00B0F0"/>
                </a:solidFill>
              </a:defRPr>
            </a:lvl4pPr>
            <a:lvl5pPr>
              <a:defRPr sz="1800">
                <a:solidFill>
                  <a:srgbClr val="00B0F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16016" y="1999381"/>
            <a:ext cx="4248472" cy="4525963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>
                <a:solidFill>
                  <a:srgbClr val="00B0F0"/>
                </a:solidFill>
              </a:defRPr>
            </a:lvl2pPr>
            <a:lvl3pPr>
              <a:defRPr sz="2000">
                <a:solidFill>
                  <a:srgbClr val="00B0F0"/>
                </a:solidFill>
              </a:defRPr>
            </a:lvl3pPr>
            <a:lvl4pPr>
              <a:defRPr sz="1800">
                <a:solidFill>
                  <a:srgbClr val="00B0F0"/>
                </a:solidFill>
              </a:defRPr>
            </a:lvl4pPr>
            <a:lvl5pPr>
              <a:defRPr sz="1800">
                <a:solidFill>
                  <a:srgbClr val="00B0F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B0F0"/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14.09.2021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B0F0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B0F0"/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913399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B0F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>
                <a:solidFill>
                  <a:srgbClr val="00B0F0"/>
                </a:solidFill>
              </a:defRPr>
            </a:lvl1pPr>
            <a:lvl2pPr>
              <a:defRPr sz="2000">
                <a:solidFill>
                  <a:srgbClr val="00B0F0"/>
                </a:solidFill>
              </a:defRPr>
            </a:lvl2pPr>
            <a:lvl3pPr>
              <a:defRPr sz="1800">
                <a:solidFill>
                  <a:srgbClr val="00B0F0"/>
                </a:solidFill>
              </a:defRPr>
            </a:lvl3pPr>
            <a:lvl4pPr>
              <a:defRPr sz="1600">
                <a:solidFill>
                  <a:srgbClr val="00B0F0"/>
                </a:solidFill>
              </a:defRPr>
            </a:lvl4pPr>
            <a:lvl5pPr>
              <a:defRPr sz="1600">
                <a:solidFill>
                  <a:srgbClr val="00B0F0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B0F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>
                <a:solidFill>
                  <a:srgbClr val="00B0F0"/>
                </a:solidFill>
              </a:defRPr>
            </a:lvl1pPr>
            <a:lvl2pPr>
              <a:defRPr sz="2000">
                <a:solidFill>
                  <a:srgbClr val="00B0F0"/>
                </a:solidFill>
              </a:defRPr>
            </a:lvl2pPr>
            <a:lvl3pPr>
              <a:defRPr sz="1800">
                <a:solidFill>
                  <a:srgbClr val="00B0F0"/>
                </a:solidFill>
              </a:defRPr>
            </a:lvl3pPr>
            <a:lvl4pPr>
              <a:defRPr sz="1600">
                <a:solidFill>
                  <a:srgbClr val="00B0F0"/>
                </a:solidFill>
              </a:defRPr>
            </a:lvl4pPr>
            <a:lvl5pPr>
              <a:defRPr sz="1600">
                <a:solidFill>
                  <a:srgbClr val="00B0F0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B0F0"/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14.09.2021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B0F0"/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B0F0"/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599334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B0F0"/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14.09.2021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B0F0"/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B0F0"/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724577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B0F0"/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14.09.2021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B0F0"/>
                </a:solidFill>
              </a:defRPr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B0F0"/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159515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3622"/>
            <a:ext cx="3008313" cy="921478"/>
          </a:xfrm>
        </p:spPr>
        <p:txBody>
          <a:bodyPr anchor="b"/>
          <a:lstStyle>
            <a:lvl1pPr algn="l">
              <a:defRPr sz="2000" b="1">
                <a:solidFill>
                  <a:srgbClr val="00B0F0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63888" y="1916832"/>
            <a:ext cx="5111750" cy="4353347"/>
          </a:xfrm>
        </p:spPr>
        <p:txBody>
          <a:bodyPr/>
          <a:lstStyle>
            <a:lvl1pPr>
              <a:defRPr sz="3200">
                <a:solidFill>
                  <a:srgbClr val="00B0F0"/>
                </a:solidFill>
              </a:defRPr>
            </a:lvl1pPr>
            <a:lvl2pPr>
              <a:defRPr sz="2800">
                <a:solidFill>
                  <a:srgbClr val="00B0F0"/>
                </a:solidFill>
              </a:defRPr>
            </a:lvl2pPr>
            <a:lvl3pPr>
              <a:defRPr sz="2400">
                <a:solidFill>
                  <a:srgbClr val="00B0F0"/>
                </a:solidFill>
              </a:defRPr>
            </a:lvl3pPr>
            <a:lvl4pPr>
              <a:defRPr sz="2000">
                <a:solidFill>
                  <a:srgbClr val="00B0F0"/>
                </a:solidFill>
              </a:defRPr>
            </a:lvl4pPr>
            <a:lvl5pPr>
              <a:defRPr sz="2000">
                <a:solidFill>
                  <a:srgbClr val="00B0F0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solidFill>
                  <a:srgbClr val="00B0F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B0F0"/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14.09.2021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B0F0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B0F0"/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54896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solidFill>
                  <a:srgbClr val="00B0F0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solidFill>
                  <a:srgbClr val="00B0F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B0F0"/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14.09.2021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B0F0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B0F0"/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586054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presentation-creation.ru/" TargetMode="Externa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99792" y="-27384"/>
            <a:ext cx="6336704" cy="1360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23528" y="1988840"/>
            <a:ext cx="8280920" cy="43204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00B0F0"/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14.09.2021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00B0F0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B0F0"/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Рисунок 6">
            <a:hlinkClick r:id="rId14"/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620688" y="45855"/>
            <a:ext cx="757762" cy="757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10272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rgbClr val="00B0F0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rgbClr val="00B0F0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rgbClr val="00B0F0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rgbClr val="00B0F0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rgbClr val="00B0F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3A5A1F-268B-43B6-B30F-065E77F98FD1}" type="datetimeFigureOut">
              <a:rPr lang="ru-RU" smtClean="0"/>
              <a:pPr/>
              <a:t>14.09.2021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33D004-B6D2-4E6F-98D3-78EFA079BBF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085559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F366F6-4F68-4660-83AA-94DFCA4D2506}" type="datetimeFigureOut">
              <a:rPr lang="ru-RU" smtClean="0"/>
              <a:pPr/>
              <a:t>14.09.2021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D5DF1A-1A22-46B4-A5C6-18FDBC5A35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99586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7" Type="http://schemas.openxmlformats.org/officeDocument/2006/relationships/image" Target="../media/image60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11960" y="0"/>
            <a:ext cx="4824536" cy="6858000"/>
          </a:xfrm>
        </p:spPr>
        <p:txBody>
          <a:bodyPr>
            <a:normAutofit/>
          </a:bodyPr>
          <a:lstStyle/>
          <a:p>
            <a:r>
              <a:rPr lang="ru-RU" sz="2600" b="1" dirty="0" smtClean="0"/>
              <a:t>«</a:t>
            </a:r>
            <a:r>
              <a:rPr lang="ru-RU" sz="2600" b="1" dirty="0"/>
              <a:t>Зарождение у старших дошкольников нравственных основ финансовой культуры и развитие нестандартного мышления в области финансов средствами дидактических пособий» </a:t>
            </a:r>
            <a:r>
              <a:rPr lang="ru-RU" sz="2600" b="1" dirty="0" smtClean="0"/>
              <a:t/>
            </a:r>
            <a:br>
              <a:rPr lang="ru-RU" sz="2600" b="1" dirty="0" smtClean="0"/>
            </a:br>
            <a:r>
              <a:rPr lang="ru-RU" sz="2600" b="1" dirty="0" smtClean="0"/>
              <a:t/>
            </a:r>
            <a:br>
              <a:rPr lang="ru-RU" sz="2600" b="1" dirty="0" smtClean="0"/>
            </a:br>
            <a:r>
              <a:rPr lang="ru-RU" sz="2600" b="1" dirty="0" smtClean="0"/>
              <a:t>МДОАУ «Детский сад № 53» </a:t>
            </a:r>
            <a:br>
              <a:rPr lang="ru-RU" sz="2600" b="1" dirty="0" smtClean="0"/>
            </a:br>
            <a:r>
              <a:rPr lang="ru-RU" sz="2600" b="1" dirty="0" smtClean="0"/>
              <a:t>г. Орск</a:t>
            </a:r>
            <a:br>
              <a:rPr lang="ru-RU" sz="2600" b="1" dirty="0" smtClean="0"/>
            </a:br>
            <a:r>
              <a:rPr lang="ru-RU" sz="2600" b="1" dirty="0"/>
              <a:t/>
            </a:r>
            <a:br>
              <a:rPr lang="ru-RU" sz="2600" b="1" dirty="0"/>
            </a:br>
            <a:r>
              <a:rPr lang="ru-RU" sz="2600" b="1" dirty="0" smtClean="0"/>
              <a:t>Воспитатель высшей категории:</a:t>
            </a:r>
            <a:br>
              <a:rPr lang="ru-RU" sz="2600" b="1" dirty="0" smtClean="0"/>
            </a:br>
            <a:r>
              <a:rPr lang="ru-RU" sz="2600" b="1" dirty="0" smtClean="0"/>
              <a:t> </a:t>
            </a:r>
            <a:r>
              <a:rPr lang="ru-RU" sz="2600" b="1" dirty="0" err="1" smtClean="0"/>
              <a:t>Швейкерт</a:t>
            </a:r>
            <a:r>
              <a:rPr lang="ru-RU" sz="2600" b="1" dirty="0" smtClean="0"/>
              <a:t> Л.И.</a:t>
            </a:r>
            <a:endParaRPr lang="ru-RU" sz="2600" b="1" dirty="0"/>
          </a:p>
        </p:txBody>
      </p:sp>
    </p:spTree>
    <p:extLst>
      <p:ext uri="{BB962C8B-B14F-4D97-AF65-F5344CB8AC3E}">
        <p14:creationId xmlns:p14="http://schemas.microsoft.com/office/powerpoint/2010/main" xmlns="" val="18578706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84784"/>
            <a:ext cx="4097337" cy="258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60030" y="1368896"/>
            <a:ext cx="4103687" cy="2700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4221088"/>
            <a:ext cx="4164013" cy="2487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069234"/>
            <a:ext cx="4286250" cy="2670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1316915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547664" y="-23996"/>
            <a:ext cx="6336704" cy="1360836"/>
          </a:xfrm>
        </p:spPr>
        <p:txBody>
          <a:bodyPr>
            <a:normAutofit fontScale="90000"/>
          </a:bodyPr>
          <a:lstStyle/>
          <a:p>
            <a:r>
              <a:rPr lang="ru-RU" dirty="0" err="1" smtClean="0"/>
              <a:t>Лэпбук</a:t>
            </a:r>
            <a:r>
              <a:rPr lang="ru-RU" dirty="0" smtClean="0"/>
              <a:t> по финансовой грамотности:</a:t>
            </a: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251520" y="1412776"/>
            <a:ext cx="8784976" cy="50629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Задача воспитателя детского сада — преподнести элементарные финансовые понятия в максимально доступной и увлекательной форме. Для этой цели можно создать своими руками замечательное интерактивное пособие — </a:t>
            </a:r>
            <a:r>
              <a:rPr lang="ru-RU" sz="1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лэпбук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Лэпбук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— очень интересное многофункциональное пособие, ставшее необычайно востребованным у родителей дошкольников и школьников, педагогов, да и среди самой детворы. 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Сделав 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его 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своими 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руками, от этого польза только увеличится. Изучение лэпбука начинается с рассматривания всех спрятанных в нём богатств. </a:t>
            </a:r>
            <a:r>
              <a:rPr lang="ru-RU" sz="1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Лэпбуки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отличаются большим наличием игровых элементов. Это вращающиеся круги, открывающиеся окошки, движущиеся детали и фигурки. Первое впечатление от лэпбука обычно и у детей, и у взрослых: это забава, развлечение. Но так и должно быть, ведь дети дошкольного возраста познают мир 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играя. Первые два-три занятия с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лэпбуком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обязательно будут посвящены изучению его замечательных свойств и возможностей как игрушки, и лишь после этого дети будут способны постигать содержащиеся в нём полезные сведения. Торопить детей не стоит, непроизвольная память и внимание у них очень развиты, и незаметно для себя, манипулируя с кармашками, кругами и картинками, они усвоят достаточно обширную долю информации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xmlns="" val="24133155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1469" y="1484784"/>
            <a:ext cx="3818483" cy="51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283968" y="1484784"/>
            <a:ext cx="4680520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19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Лэпбук</a:t>
            </a:r>
            <a:r>
              <a:rPr lang="ru-RU" sz="1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представляет собой тематическую интерактивную папку (</a:t>
            </a:r>
            <a:r>
              <a:rPr lang="ru-RU" sz="19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книгу), </a:t>
            </a:r>
            <a:r>
              <a:rPr lang="ru-RU" sz="1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содержащую систематизированную и разнообразно оформленную информацию. Одной из важнейших задач пособия </a:t>
            </a:r>
            <a:r>
              <a:rPr lang="ru-RU" sz="19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считаю </a:t>
            </a:r>
            <a:r>
              <a:rPr lang="ru-RU" sz="1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стимуляцию у детей познавательной активности, стремления узнавать и запоминать новое, а в старшем дошкольном возрасте — пробуждения желания учиться. </a:t>
            </a:r>
            <a:r>
              <a:rPr lang="ru-RU" sz="19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Лэпбук</a:t>
            </a:r>
            <a:r>
              <a:rPr lang="ru-RU" sz="1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финансовую тему — уникальная разработка для воспитателя, которую можно использовать не только на занятии, но и для индивидуальной работы с детьми. К этому интерактивному пособию ребятам захочется возвращаться снова и снова. Ведь это не просто папка или книжка, а целый микромир экономики внутри.</a:t>
            </a:r>
          </a:p>
        </p:txBody>
      </p:sp>
    </p:spTree>
    <p:extLst>
      <p:ext uri="{BB962C8B-B14F-4D97-AF65-F5344CB8AC3E}">
        <p14:creationId xmlns:p14="http://schemas.microsoft.com/office/powerpoint/2010/main" xmlns="" val="24595425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7130" y="332656"/>
            <a:ext cx="8777358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573016"/>
            <a:ext cx="4270291" cy="3136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7130" y="3573016"/>
            <a:ext cx="4388679" cy="3136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6840237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6024" y="1412776"/>
            <a:ext cx="4211960" cy="5324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412776"/>
            <a:ext cx="4171578" cy="53241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5382874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www.maam.ru/upload/blogs/detsad-1009505-162945874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5575" y="1412776"/>
            <a:ext cx="4344417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s://www.maam.ru/upload/blogs/detsad-1009505-162945876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412776"/>
            <a:ext cx="4360938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020045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Рабочий стол\IMG-c761a6236731103fe0cb4b37d5d62206-V.jpg"/>
          <p:cNvPicPr>
            <a:picLocks noChangeAspect="1" noChangeArrowheads="1"/>
          </p:cNvPicPr>
          <p:nvPr/>
        </p:nvPicPr>
        <p:blipFill>
          <a:blip r:embed="rId2"/>
          <a:srcRect t="5000" r="7500" b="10000"/>
          <a:stretch>
            <a:fillRect/>
          </a:stretch>
        </p:blipFill>
        <p:spPr bwMode="auto">
          <a:xfrm rot="21009996">
            <a:off x="258459" y="417709"/>
            <a:ext cx="3779577" cy="33518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7" name="Picture 3" descr="C:\Users\User\Рабочий стол\IMG-7a269b2e8219f417742ba0c7db4ea719-V (1).jpg"/>
          <p:cNvPicPr>
            <a:picLocks noChangeAspect="1" noChangeArrowheads="1"/>
          </p:cNvPicPr>
          <p:nvPr/>
        </p:nvPicPr>
        <p:blipFill>
          <a:blip r:embed="rId3"/>
          <a:srcRect l="18750" b="15624"/>
          <a:stretch>
            <a:fillRect/>
          </a:stretch>
        </p:blipFill>
        <p:spPr bwMode="auto">
          <a:xfrm rot="857054">
            <a:off x="5038324" y="366849"/>
            <a:ext cx="3740471" cy="34290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8" name="Picture 4" descr="C:\Users\User\Рабочий стол\IMG-b98d62352fbbccdddc01c8583d7b08eb-V.jpg"/>
          <p:cNvPicPr>
            <a:picLocks noChangeAspect="1" noChangeArrowheads="1"/>
          </p:cNvPicPr>
          <p:nvPr/>
        </p:nvPicPr>
        <p:blipFill>
          <a:blip r:embed="rId4" cstate="print"/>
          <a:srcRect t="4762" r="1586"/>
          <a:stretch>
            <a:fillRect/>
          </a:stretch>
        </p:blipFill>
        <p:spPr bwMode="auto">
          <a:xfrm>
            <a:off x="1285852" y="4000480"/>
            <a:ext cx="2952800" cy="27146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9" name="Picture 5" descr="C:\Users\User\Рабочий стол\IMG-0a12c3dc4905027b194200a2f27a207b-V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29124" y="4000504"/>
            <a:ext cx="3286148" cy="27146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20631645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115616" y="0"/>
            <a:ext cx="7776864" cy="136083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Сюжетно-ролевые игры: </a:t>
            </a:r>
            <a:r>
              <a:rPr lang="ru-RU" sz="3600" dirty="0" smtClean="0"/>
              <a:t>«Семья», «Парикмахерская», «</a:t>
            </a:r>
            <a:r>
              <a:rPr lang="ru-RU" sz="3600" dirty="0" err="1" smtClean="0"/>
              <a:t>Поликлинника</a:t>
            </a:r>
            <a:r>
              <a:rPr lang="ru-RU" sz="3600" dirty="0" smtClean="0"/>
              <a:t>».</a:t>
            </a:r>
            <a:endParaRPr lang="ru-RU" sz="36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909321">
            <a:off x="194969" y="4070307"/>
            <a:ext cx="3075609" cy="22639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94824">
            <a:off x="6327172" y="3970216"/>
            <a:ext cx="2725439" cy="22508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28992" y="3714752"/>
            <a:ext cx="2786082" cy="27146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187212" y="1412776"/>
            <a:ext cx="8777276" cy="2160240"/>
          </a:xfrm>
        </p:spPr>
        <p:txBody>
          <a:bodyPr>
            <a:noAutofit/>
          </a:bodyPr>
          <a:lstStyle/>
          <a:p>
            <a:pPr marL="0" algn="just">
              <a:spcBef>
                <a:spcPts val="0"/>
              </a:spcBef>
            </a:pP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Экономическое воспитание детей через сюжетно-ролевые игры не только приближает</a:t>
            </a:r>
          </a:p>
          <a:p>
            <a:pPr marL="0" algn="just">
              <a:spcBef>
                <a:spcPts val="0"/>
              </a:spcBef>
            </a:pP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детей к реальной жизни, но и помогает успешнее обучать их ориентированию в</a:t>
            </a:r>
          </a:p>
          <a:p>
            <a:pPr marL="0" algn="just">
              <a:spcBef>
                <a:spcPts val="0"/>
              </a:spcBef>
            </a:pP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происходящем, формировать деловые качества личности, способствовать</a:t>
            </a:r>
          </a:p>
          <a:p>
            <a:pPr marL="0" algn="just">
              <a:spcBef>
                <a:spcPts val="0"/>
              </a:spcBef>
            </a:pP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эффективной социализации детей и усвоению программного материала.</a:t>
            </a:r>
          </a:p>
          <a:p>
            <a:pPr marL="0" algn="just">
              <a:spcBef>
                <a:spcPts val="0"/>
              </a:spcBef>
            </a:pP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процессе сюжетно-ролевой игры дети приобретают такие качества, как чувство</a:t>
            </a:r>
          </a:p>
          <a:p>
            <a:pPr marL="0" algn="just">
              <a:spcBef>
                <a:spcPts val="0"/>
              </a:spcBef>
            </a:pP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собственного достоинства, умение честно соревноваться и не бояться проигрыша,</a:t>
            </a:r>
          </a:p>
          <a:p>
            <a:pPr marL="0" algn="just">
              <a:spcBef>
                <a:spcPts val="0"/>
              </a:spcBef>
            </a:pP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стремление доводить начатое до конца. У детей возникает интерес к деньгам как</a:t>
            </a:r>
          </a:p>
          <a:p>
            <a:pPr marL="0" algn="just">
              <a:spcBef>
                <a:spcPts val="0"/>
              </a:spcBef>
            </a:pP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социокультурному феномену, осознаются правила честного отношения к ним.</a:t>
            </a:r>
          </a:p>
          <a:p>
            <a:pPr marL="0" algn="just">
              <a:spcBef>
                <a:spcPts val="0"/>
              </a:spcBef>
            </a:pP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И, самое главное, грамотно организованная работа будет способствовать</a:t>
            </a:r>
          </a:p>
          <a:p>
            <a:pPr marL="0" algn="just">
              <a:spcBef>
                <a:spcPts val="0"/>
              </a:spcBef>
            </a:pP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формированию успешной личности в будущем.</a:t>
            </a:r>
            <a:endPara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7416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2049" y="1590848"/>
            <a:ext cx="4419951" cy="2486224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55576" y="0"/>
            <a:ext cx="8136904" cy="1615260"/>
          </a:xfrm>
        </p:spPr>
        <p:txBody>
          <a:bodyPr>
            <a:normAutofit/>
          </a:bodyPr>
          <a:lstStyle/>
          <a:p>
            <a:r>
              <a:rPr lang="ru-RU" sz="3100" smtClean="0"/>
              <a:t>Магазины</a:t>
            </a:r>
            <a:r>
              <a:rPr lang="ru-RU" sz="3100" dirty="0" smtClean="0"/>
              <a:t>: «Хлеб», «</a:t>
            </a:r>
            <a:r>
              <a:rPr lang="ru-RU" sz="3100" dirty="0" err="1" smtClean="0"/>
              <a:t>Овощи.Фрукты</a:t>
            </a:r>
            <a:r>
              <a:rPr lang="ru-RU" sz="3100" dirty="0" smtClean="0"/>
              <a:t>», «Игрушки».</a:t>
            </a:r>
            <a:endParaRPr lang="ru-RU" sz="31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49236" y="1615260"/>
            <a:ext cx="4376555" cy="246181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76573" y="4280983"/>
            <a:ext cx="4328815" cy="243495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6226" y="4260194"/>
            <a:ext cx="4365774" cy="2455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850745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547664" y="0"/>
            <a:ext cx="7416824" cy="136083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Просмотр обучающих мультфильмов.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504" y="1502786"/>
            <a:ext cx="4320480" cy="2430270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504" y="4268033"/>
            <a:ext cx="4320480" cy="243026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40798" y="4207561"/>
            <a:ext cx="4427984" cy="249074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16016" y="1484785"/>
            <a:ext cx="4352766" cy="244843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504" y="2898595"/>
            <a:ext cx="2323609" cy="1308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482652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411760" y="116632"/>
            <a:ext cx="6336704" cy="1124744"/>
          </a:xfrm>
        </p:spPr>
        <p:txBody>
          <a:bodyPr>
            <a:noAutofit/>
          </a:bodyPr>
          <a:lstStyle/>
          <a:p>
            <a:pPr algn="r"/>
            <a:r>
              <a:rPr lang="ru-RU" sz="2200" dirty="0">
                <a:solidFill>
                  <a:prstClr val="black"/>
                </a:solidFill>
                <a:effectLst/>
                <a:latin typeface="Times New Roman" pitchFamily="18" charset="0"/>
                <a:cs typeface="Times New Roman" pitchFamily="18" charset="0"/>
              </a:rPr>
              <a:t>«Деньги, которыми обладаешь </a:t>
            </a:r>
            <a:r>
              <a:rPr lang="ru-RU" sz="2200" dirty="0" smtClean="0">
                <a:solidFill>
                  <a:prstClr val="black"/>
                </a:solidFill>
                <a:effectLst/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2200" dirty="0">
                <a:solidFill>
                  <a:prstClr val="black"/>
                </a:solidFill>
                <a:effectLst/>
                <a:latin typeface="Times New Roman" pitchFamily="18" charset="0"/>
                <a:cs typeface="Times New Roman" pitchFamily="18" charset="0"/>
              </a:rPr>
              <a:t>орудие свободы; </a:t>
            </a:r>
            <a:br>
              <a:rPr lang="ru-RU" sz="2200" dirty="0">
                <a:solidFill>
                  <a:prstClr val="black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200" dirty="0">
                <a:solidFill>
                  <a:prstClr val="black"/>
                </a:solidFill>
                <a:effectLst/>
                <a:latin typeface="Times New Roman" pitchFamily="18" charset="0"/>
                <a:cs typeface="Times New Roman" pitchFamily="18" charset="0"/>
              </a:rPr>
              <a:t>те, за которыми гонишься </a:t>
            </a:r>
            <a:r>
              <a:rPr lang="ru-RU" sz="2200" dirty="0" smtClean="0">
                <a:solidFill>
                  <a:prstClr val="black"/>
                </a:solidFill>
                <a:effectLst/>
                <a:latin typeface="Times New Roman" pitchFamily="18" charset="0"/>
                <a:cs typeface="Times New Roman" pitchFamily="18" charset="0"/>
              </a:rPr>
              <a:t>— </a:t>
            </a:r>
            <a:r>
              <a:rPr lang="ru-RU" sz="2200" dirty="0">
                <a:solidFill>
                  <a:prstClr val="black"/>
                </a:solidFill>
                <a:effectLst/>
                <a:latin typeface="Times New Roman" pitchFamily="18" charset="0"/>
                <a:cs typeface="Times New Roman" pitchFamily="18" charset="0"/>
              </a:rPr>
              <a:t>орудие рабства»</a:t>
            </a:r>
            <a:br>
              <a:rPr lang="ru-RU" sz="2200" dirty="0">
                <a:solidFill>
                  <a:prstClr val="black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200" i="1" dirty="0">
                <a:solidFill>
                  <a:prstClr val="black"/>
                </a:solidFill>
                <a:effectLst/>
                <a:latin typeface="Times New Roman" pitchFamily="18" charset="0"/>
                <a:cs typeface="Times New Roman" pitchFamily="18" charset="0"/>
              </a:rPr>
              <a:t>Жан-Жак Руссо</a:t>
            </a:r>
            <a:endParaRPr lang="ru-RU" sz="2200" dirty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539552" y="1988840"/>
            <a:ext cx="8280920" cy="4320480"/>
          </a:xfrm>
        </p:spPr>
        <p:txBody>
          <a:bodyPr>
            <a:normAutofit fontScale="70000" lnSpcReduction="20000"/>
          </a:bodyPr>
          <a:lstStyle/>
          <a:p>
            <a:pPr marL="0" indent="0" algn="just">
              <a:buNone/>
            </a:pPr>
            <a:r>
              <a:rPr lang="ru-RU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Сегодняшние дети - это будущие налогоплательщики, вкладчики и заёмщики, участники финансового рынка. </a:t>
            </a:r>
          </a:p>
          <a:p>
            <a:pPr marL="0" indent="0" algn="just">
              <a:buNone/>
            </a:pPr>
            <a:r>
              <a:rPr lang="ru-RU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Чем раньше начинается их обучение азам финансовой грамотности, тем быстрее и устойчивее формируется культура их разумного финансового поведения и тем безопаснее и благополучнее складывается их дальнейшая жизнь</a:t>
            </a:r>
            <a:r>
              <a:rPr lang="ru-RU" sz="3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3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3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Ознакомление </a:t>
            </a:r>
            <a:r>
              <a:rPr lang="ru-RU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дошкольном возрасте с экономическими представлениями способствует формированию грамотного отношения у детей к основным финансовым понятиям: продажа, покупка, деньги, товар, собственность и т. д</a:t>
            </a:r>
            <a:r>
              <a:rPr lang="ru-RU" sz="3400" dirty="0">
                <a:solidFill>
                  <a:schemeClr val="tx1"/>
                </a:solidFill>
              </a:rPr>
              <a:t>.</a:t>
            </a:r>
            <a:r>
              <a:rPr lang="ru-RU" sz="3300" dirty="0">
                <a:solidFill>
                  <a:schemeClr val="tx1"/>
                </a:solidFill>
              </a:rPr>
              <a:t/>
            </a:r>
            <a:br>
              <a:rPr lang="ru-RU" sz="3300" dirty="0">
                <a:solidFill>
                  <a:schemeClr val="tx1"/>
                </a:solidFill>
              </a:rPr>
            </a:br>
            <a:endParaRPr lang="ru-RU" sz="33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3278223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403648" y="0"/>
            <a:ext cx="7560840" cy="136083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Рисунки детей на тему «</a:t>
            </a:r>
            <a:r>
              <a:rPr lang="ru-RU" smtClean="0"/>
              <a:t>Профессии родителей»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7545" y="1700808"/>
            <a:ext cx="8191854" cy="4607918"/>
          </a:xfrm>
        </p:spPr>
      </p:pic>
    </p:spTree>
    <p:extLst>
      <p:ext uri="{BB962C8B-B14F-4D97-AF65-F5344CB8AC3E}">
        <p14:creationId xmlns:p14="http://schemas.microsoft.com/office/powerpoint/2010/main" xmlns="" val="20597784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15616" y="2276872"/>
            <a:ext cx="6696744" cy="4464496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295636" y="-42192"/>
            <a:ext cx="6336704" cy="1360836"/>
          </a:xfrm>
        </p:spPr>
        <p:txBody>
          <a:bodyPr/>
          <a:lstStyle/>
          <a:p>
            <a:r>
              <a:rPr lang="ru-RU" dirty="0" smtClean="0"/>
              <a:t>Рисунки детей: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1880" y="1331801"/>
            <a:ext cx="2160240" cy="1631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303019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520" y="1378076"/>
            <a:ext cx="8640960" cy="5291284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619672" y="0"/>
            <a:ext cx="7344816" cy="126144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Чтение художественной литературы.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7211155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23528" y="1412776"/>
            <a:ext cx="8640960" cy="511256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1900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Направления                              Формы работы</a:t>
            </a:r>
            <a:endParaRPr lang="ru-RU" sz="1900" u="sng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1.Информационное                 Консультации.</a:t>
            </a:r>
          </a:p>
          <a:p>
            <a:pPr marL="0" indent="0">
              <a:buNone/>
            </a:pPr>
            <a:r>
              <a:rPr lang="ru-RU" sz="1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2.Познавательное                    Создание  предметно- пространственной среды.</a:t>
            </a:r>
          </a:p>
          <a:p>
            <a:pPr marL="0" indent="0">
              <a:buNone/>
            </a:pPr>
            <a:r>
              <a:rPr lang="ru-RU" sz="1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Досуговое                             Экскурсии, ярмарки.</a:t>
            </a:r>
          </a:p>
          <a:p>
            <a:pPr marL="0" indent="0">
              <a:buNone/>
            </a:pPr>
            <a:r>
              <a:rPr lang="ru-RU" sz="1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Аналитические                     Личные беседы</a:t>
            </a:r>
            <a:r>
              <a:rPr lang="ru-RU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19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1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мнению доктора философии Беверли </a:t>
            </a:r>
            <a:r>
              <a:rPr lang="ru-RU" sz="19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Ноер</a:t>
            </a:r>
            <a:r>
              <a:rPr lang="ru-RU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Фельдмана, ценности, закладываемые с малолетства, приносят в дальнейшем большую отдачу. Ученый считает, что с детства следует воспитывать правильное отношение к деньгам. «Когда я даю советы родителям, - отмечает он, - я всегда стараюсь показать, как вредно делать для детей слишком много вместо того чтобы научить их трудовой этике и дать представление о цене денег». Он выдвигает шесть правил экономического воспитания детей</a:t>
            </a:r>
            <a:r>
              <a:rPr lang="ru-RU" sz="1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19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ru-RU" sz="1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Учить </a:t>
            </a:r>
            <a:r>
              <a:rPr lang="ru-RU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бережливости</a:t>
            </a:r>
            <a:r>
              <a:rPr lang="ru-RU" sz="1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9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ru-RU" sz="1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Давать </a:t>
            </a:r>
            <a:r>
              <a:rPr lang="ru-RU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детям карманные деньги</a:t>
            </a:r>
            <a:r>
              <a:rPr lang="ru-RU" sz="1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9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ru-RU" sz="1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Привлекать </a:t>
            </a:r>
            <a:r>
              <a:rPr lang="ru-RU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работе по дому</a:t>
            </a:r>
            <a:r>
              <a:rPr lang="ru-RU" sz="1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9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ru-RU" sz="1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</a:t>
            </a:r>
            <a:r>
              <a:rPr lang="ru-RU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использовать деньги для подкупа и наказания</a:t>
            </a:r>
            <a:r>
              <a:rPr lang="ru-RU" sz="1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9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ru-RU" sz="1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</a:t>
            </a:r>
            <a:r>
              <a:rPr lang="ru-RU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делать тайны из семейного финансового положения</a:t>
            </a:r>
            <a:r>
              <a:rPr lang="ru-RU" sz="1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9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</a:t>
            </a:r>
            <a:r>
              <a:rPr lang="ru-RU" sz="1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Рассказывать </a:t>
            </a:r>
            <a:r>
              <a:rPr lang="ru-RU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детям о своей работе.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475656" y="-24277"/>
            <a:ext cx="7416824" cy="1360836"/>
          </a:xfrm>
        </p:spPr>
        <p:txBody>
          <a:bodyPr/>
          <a:lstStyle/>
          <a:p>
            <a:r>
              <a:rPr lang="ru-RU" dirty="0" smtClean="0"/>
              <a:t>Работа с родителями: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8078903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556" y="1360836"/>
            <a:ext cx="2220188" cy="3141774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763688" y="0"/>
            <a:ext cx="6336704" cy="136083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Консультации и памятки для родителей.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16113" y="3616497"/>
            <a:ext cx="2266171" cy="320141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34827" y="1410790"/>
            <a:ext cx="2241429" cy="317033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39331" y="3616497"/>
            <a:ext cx="2209169" cy="3124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402869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259632" y="0"/>
            <a:ext cx="7776864" cy="136083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Экскурсии с родителями:</a:t>
            </a:r>
            <a:br>
              <a:rPr lang="ru-RU" dirty="0" smtClean="0"/>
            </a:br>
            <a:r>
              <a:rPr lang="ru-RU" dirty="0" smtClean="0"/>
              <a:t> «Как мы ходили в магазин»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9852" y="1483133"/>
            <a:ext cx="2736304" cy="205222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56176" y="1483133"/>
            <a:ext cx="2592288" cy="1944216"/>
          </a:xfrm>
          <a:prstGeom prst="rect">
            <a:avLst/>
          </a:prstGeom>
        </p:spPr>
      </p:pic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5536" y="1484784"/>
            <a:ext cx="2664296" cy="1998222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17284" y="4185235"/>
            <a:ext cx="3174099" cy="238057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29203" y="3549646"/>
            <a:ext cx="2283718" cy="304495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5758" y="3742367"/>
            <a:ext cx="2193707" cy="2924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058970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7643" y="1392543"/>
            <a:ext cx="2175414" cy="290055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47505" y="1360836"/>
            <a:ext cx="2199195" cy="293226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87599" y="1405353"/>
            <a:ext cx="2200825" cy="293443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23132" y="4444976"/>
            <a:ext cx="2933987" cy="220232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85195" y="4507043"/>
            <a:ext cx="2851301" cy="214025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240" y="4458618"/>
            <a:ext cx="2915816" cy="2188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714942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79512" y="1484784"/>
            <a:ext cx="8856984" cy="525658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600" dirty="0" smtClean="0">
                <a:solidFill>
                  <a:schemeClr val="tx1"/>
                </a:solidFill>
              </a:rPr>
              <a:t>1. </a:t>
            </a:r>
            <a:r>
              <a:rPr lang="ru-RU" sz="1600" dirty="0" err="1" smtClean="0">
                <a:solidFill>
                  <a:schemeClr val="tx1"/>
                </a:solidFill>
              </a:rPr>
              <a:t>Аменд</a:t>
            </a:r>
            <a:r>
              <a:rPr lang="ru-RU" sz="1600" dirty="0" smtClean="0">
                <a:solidFill>
                  <a:schemeClr val="tx1"/>
                </a:solidFill>
              </a:rPr>
              <a:t> </a:t>
            </a:r>
            <a:r>
              <a:rPr lang="ru-RU" sz="1600" dirty="0">
                <a:solidFill>
                  <a:schemeClr val="tx1"/>
                </a:solidFill>
              </a:rPr>
              <a:t>А.Ф., </a:t>
            </a:r>
            <a:r>
              <a:rPr lang="ru-RU" sz="1600" dirty="0" err="1">
                <a:solidFill>
                  <a:schemeClr val="tx1"/>
                </a:solidFill>
              </a:rPr>
              <a:t>Саламатов</a:t>
            </a:r>
            <a:r>
              <a:rPr lang="ru-RU" sz="1600" dirty="0">
                <a:solidFill>
                  <a:schemeClr val="tx1"/>
                </a:solidFill>
              </a:rPr>
              <a:t> А.А. Формирование нравственных представлений дошкольников в процессе экономического воспитания // Детский сад от А до Я. 2003. №4. с.55.</a:t>
            </a:r>
          </a:p>
          <a:p>
            <a:pPr marL="0" indent="0">
              <a:buNone/>
            </a:pPr>
            <a:r>
              <a:rPr lang="ru-RU" sz="1600" dirty="0" smtClean="0">
                <a:solidFill>
                  <a:schemeClr val="tx1"/>
                </a:solidFill>
              </a:rPr>
              <a:t>2. Аношина </a:t>
            </a:r>
            <a:r>
              <a:rPr lang="ru-RU" sz="1600" dirty="0">
                <a:solidFill>
                  <a:schemeClr val="tx1"/>
                </a:solidFill>
              </a:rPr>
              <a:t>Л.М. Экономическое воспитание старших дошкольников в процессе ознакомления с новыми профессиями // Детский сад от А до Я. 2003. №4. </a:t>
            </a:r>
            <a:r>
              <a:rPr lang="ru-RU" sz="1600" dirty="0" smtClean="0">
                <a:solidFill>
                  <a:schemeClr val="tx1"/>
                </a:solidFill>
              </a:rPr>
              <a:t>с.103.</a:t>
            </a:r>
          </a:p>
          <a:p>
            <a:pPr marL="0" indent="0">
              <a:buNone/>
            </a:pPr>
            <a:r>
              <a:rPr lang="ru-RU" sz="1600" dirty="0" smtClean="0">
                <a:solidFill>
                  <a:schemeClr val="tx1"/>
                </a:solidFill>
              </a:rPr>
              <a:t>3. </a:t>
            </a:r>
            <a:r>
              <a:rPr lang="ru-RU" sz="1600" dirty="0" err="1" smtClean="0">
                <a:solidFill>
                  <a:schemeClr val="tx1"/>
                </a:solidFill>
              </a:rPr>
              <a:t>Белокашина</a:t>
            </a:r>
            <a:r>
              <a:rPr lang="ru-RU" sz="1600" dirty="0" smtClean="0">
                <a:solidFill>
                  <a:schemeClr val="tx1"/>
                </a:solidFill>
              </a:rPr>
              <a:t> </a:t>
            </a:r>
            <a:r>
              <a:rPr lang="ru-RU" sz="1600" dirty="0">
                <a:solidFill>
                  <a:schemeClr val="tx1"/>
                </a:solidFill>
              </a:rPr>
              <a:t>С.В. Экономика и дети. Пословицы и поговорки // Дошкольная педагогика. 2009. №7. с.8</a:t>
            </a:r>
            <a:r>
              <a:rPr lang="ru-RU" sz="1600" dirty="0" smtClean="0">
                <a:solidFill>
                  <a:schemeClr val="tx1"/>
                </a:solidFill>
              </a:rPr>
              <a:t>.</a:t>
            </a:r>
          </a:p>
          <a:p>
            <a:pPr marL="0" indent="0">
              <a:buNone/>
            </a:pPr>
            <a:r>
              <a:rPr lang="ru-RU" sz="1600" dirty="0" smtClean="0">
                <a:solidFill>
                  <a:schemeClr val="tx1"/>
                </a:solidFill>
              </a:rPr>
              <a:t> 4. </a:t>
            </a:r>
            <a:r>
              <a:rPr lang="ru-RU" sz="1600" dirty="0" err="1" smtClean="0">
                <a:solidFill>
                  <a:schemeClr val="tx1"/>
                </a:solidFill>
              </a:rPr>
              <a:t>Гресь</a:t>
            </a:r>
            <a:r>
              <a:rPr lang="ru-RU" sz="1600" dirty="0" smtClean="0">
                <a:solidFill>
                  <a:schemeClr val="tx1"/>
                </a:solidFill>
              </a:rPr>
              <a:t> Анна. Финансовая грамотность для малышей. Второй шаг к миллиону.</a:t>
            </a:r>
            <a:endParaRPr lang="ru-RU" sz="16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ru-RU" sz="1600" dirty="0" smtClean="0">
                <a:solidFill>
                  <a:schemeClr val="tx1"/>
                </a:solidFill>
              </a:rPr>
              <a:t>5.</a:t>
            </a:r>
            <a:r>
              <a:rPr lang="ru-RU" sz="1600" dirty="0">
                <a:solidFill>
                  <a:schemeClr val="tx1"/>
                </a:solidFill>
              </a:rPr>
              <a:t> </a:t>
            </a:r>
            <a:r>
              <a:rPr lang="ru-RU" sz="1600" dirty="0" smtClean="0">
                <a:solidFill>
                  <a:schemeClr val="tx1"/>
                </a:solidFill>
              </a:rPr>
              <a:t>Дошкольникам </a:t>
            </a:r>
            <a:r>
              <a:rPr lang="ru-RU" sz="1600" dirty="0">
                <a:solidFill>
                  <a:schemeClr val="tx1"/>
                </a:solidFill>
              </a:rPr>
              <a:t>об экономике: пособие для педагогов учреждений, обеспечивающих получение дошкольного образования / Е.Н. </a:t>
            </a:r>
            <a:r>
              <a:rPr lang="ru-RU" sz="1600" dirty="0" err="1">
                <a:solidFill>
                  <a:schemeClr val="tx1"/>
                </a:solidFill>
              </a:rPr>
              <a:t>Табих</a:t>
            </a:r>
            <a:r>
              <a:rPr lang="ru-RU" sz="1600" dirty="0">
                <a:solidFill>
                  <a:schemeClr val="tx1"/>
                </a:solidFill>
              </a:rPr>
              <a:t>. – Минск: </a:t>
            </a:r>
            <a:r>
              <a:rPr lang="ru-RU" sz="1600" dirty="0" err="1">
                <a:solidFill>
                  <a:schemeClr val="tx1"/>
                </a:solidFill>
              </a:rPr>
              <a:t>Выш</a:t>
            </a:r>
            <a:r>
              <a:rPr lang="ru-RU" sz="1600" dirty="0">
                <a:solidFill>
                  <a:schemeClr val="tx1"/>
                </a:solidFill>
              </a:rPr>
              <a:t>. </a:t>
            </a:r>
            <a:r>
              <a:rPr lang="ru-RU" sz="1600" dirty="0" err="1">
                <a:solidFill>
                  <a:schemeClr val="tx1"/>
                </a:solidFill>
              </a:rPr>
              <a:t>шк</a:t>
            </a:r>
            <a:r>
              <a:rPr lang="ru-RU" sz="1600" dirty="0">
                <a:solidFill>
                  <a:schemeClr val="tx1"/>
                </a:solidFill>
              </a:rPr>
              <a:t>., 2007. – 48 с.: ил</a:t>
            </a:r>
            <a:r>
              <a:rPr lang="ru-RU" sz="1600" dirty="0" smtClean="0">
                <a:solidFill>
                  <a:schemeClr val="tx1"/>
                </a:solidFill>
              </a:rPr>
              <a:t>.</a:t>
            </a:r>
          </a:p>
          <a:p>
            <a:pPr marL="0" indent="0">
              <a:buNone/>
            </a:pPr>
            <a:r>
              <a:rPr lang="ru-RU" sz="1600" dirty="0" smtClean="0">
                <a:solidFill>
                  <a:schemeClr val="tx1"/>
                </a:solidFill>
              </a:rPr>
              <a:t>6</a:t>
            </a:r>
            <a:r>
              <a:rPr lang="ru-RU" sz="1600" dirty="0">
                <a:solidFill>
                  <a:schemeClr val="tx1"/>
                </a:solidFill>
              </a:rPr>
              <a:t>. Играем в экономику: комплексные занятия, сюжетно-ролевые игры и дидактические игры / авт.- сост. Л.Г. Киреева. – Волгоград: Учитель, 2008г. – 169 с.</a:t>
            </a:r>
          </a:p>
          <a:p>
            <a:pPr marL="0" indent="0">
              <a:buNone/>
            </a:pPr>
            <a:r>
              <a:rPr lang="ru-RU" sz="1600" dirty="0" smtClean="0">
                <a:solidFill>
                  <a:schemeClr val="tx1"/>
                </a:solidFill>
              </a:rPr>
              <a:t>7. Стахович Л.В., </a:t>
            </a:r>
            <a:r>
              <a:rPr lang="ru-RU" sz="1600" dirty="0" err="1" smtClean="0">
                <a:solidFill>
                  <a:schemeClr val="tx1"/>
                </a:solidFill>
              </a:rPr>
              <a:t>Семенкова</a:t>
            </a:r>
            <a:r>
              <a:rPr lang="ru-RU" sz="1600" dirty="0" smtClean="0">
                <a:solidFill>
                  <a:schemeClr val="tx1"/>
                </a:solidFill>
              </a:rPr>
              <a:t> Е.В,, </a:t>
            </a:r>
            <a:r>
              <a:rPr lang="ru-RU" sz="1600" dirty="0" err="1" smtClean="0">
                <a:solidFill>
                  <a:schemeClr val="tx1"/>
                </a:solidFill>
              </a:rPr>
              <a:t>Рыжановская</a:t>
            </a:r>
            <a:r>
              <a:rPr lang="ru-RU" sz="1600" dirty="0" smtClean="0">
                <a:solidFill>
                  <a:schemeClr val="tx1"/>
                </a:solidFill>
              </a:rPr>
              <a:t> Л.Ю. Занимательные финансы. Азы для дошкольников. –Программа «Азы финансовой культуры для дошкольников»</a:t>
            </a:r>
          </a:p>
          <a:p>
            <a:pPr marL="0" indent="0">
              <a:buNone/>
            </a:pPr>
            <a:r>
              <a:rPr lang="ru-RU" sz="1600" dirty="0" smtClean="0">
                <a:solidFill>
                  <a:schemeClr val="tx1"/>
                </a:solidFill>
              </a:rPr>
              <a:t>8. Смоленцева </a:t>
            </a:r>
            <a:r>
              <a:rPr lang="ru-RU" sz="1600" dirty="0">
                <a:solidFill>
                  <a:schemeClr val="tx1"/>
                </a:solidFill>
              </a:rPr>
              <a:t>А.А. Знакомим дошкольника с азами экономики с помощью сказок. М.: </a:t>
            </a:r>
            <a:r>
              <a:rPr lang="ru-RU" sz="1600" dirty="0" smtClean="0">
                <a:solidFill>
                  <a:schemeClr val="tx1"/>
                </a:solidFill>
              </a:rPr>
              <a:t>  АРКТИ</a:t>
            </a:r>
            <a:r>
              <a:rPr lang="ru-RU" sz="1600" dirty="0">
                <a:solidFill>
                  <a:schemeClr val="tx1"/>
                </a:solidFill>
              </a:rPr>
              <a:t>, 2006. </a:t>
            </a:r>
            <a:r>
              <a:rPr lang="ru-RU" sz="1600" dirty="0" smtClean="0">
                <a:solidFill>
                  <a:schemeClr val="tx1"/>
                </a:solidFill>
              </a:rPr>
              <a:t>–    88 с.</a:t>
            </a:r>
          </a:p>
          <a:p>
            <a:pPr marL="0" indent="0">
              <a:buNone/>
            </a:pPr>
            <a:r>
              <a:rPr lang="ru-RU" sz="1600" dirty="0" smtClean="0">
                <a:solidFill>
                  <a:schemeClr val="tx1"/>
                </a:solidFill>
              </a:rPr>
              <a:t> 9.  Сергей Биденко, Ирина </a:t>
            </a:r>
            <a:r>
              <a:rPr lang="ru-RU" sz="1600" dirty="0" err="1" smtClean="0">
                <a:solidFill>
                  <a:schemeClr val="tx1"/>
                </a:solidFill>
              </a:rPr>
              <a:t>Золоторевич</a:t>
            </a:r>
            <a:r>
              <a:rPr lang="ru-RU" sz="1600" dirty="0" smtClean="0">
                <a:solidFill>
                  <a:schemeClr val="tx1"/>
                </a:solidFill>
              </a:rPr>
              <a:t>. Как рассказать детям о деньгах.</a:t>
            </a:r>
          </a:p>
          <a:p>
            <a:pPr marL="0" indent="0">
              <a:buNone/>
            </a:pPr>
            <a:r>
              <a:rPr lang="ru-RU" sz="1600" dirty="0" smtClean="0">
                <a:solidFill>
                  <a:schemeClr val="tx1"/>
                </a:solidFill>
              </a:rPr>
              <a:t>10. Л.В, Стахович, Е.В, </a:t>
            </a:r>
            <a:r>
              <a:rPr lang="ru-RU" sz="1600" dirty="0" err="1" smtClean="0">
                <a:solidFill>
                  <a:schemeClr val="tx1"/>
                </a:solidFill>
              </a:rPr>
              <a:t>Семенкова</a:t>
            </a:r>
            <a:r>
              <a:rPr lang="ru-RU" sz="1600" dirty="0" smtClean="0">
                <a:solidFill>
                  <a:schemeClr val="tx1"/>
                </a:solidFill>
              </a:rPr>
              <a:t>. Финансовая грамотность . Сценарии обучающих сказок. 5-7 лет.- Москва, ВАКОША -2019.</a:t>
            </a:r>
          </a:p>
          <a:p>
            <a:pPr marL="0" indent="0">
              <a:buNone/>
            </a:pPr>
            <a:r>
              <a:rPr lang="ru-RU" sz="1600" dirty="0" smtClean="0">
                <a:solidFill>
                  <a:schemeClr val="tx1"/>
                </a:solidFill>
              </a:rPr>
              <a:t>11. Татьяна Попова. Волшебный банкомат. Детям об экономике. – Миф. </a:t>
            </a:r>
            <a:r>
              <a:rPr lang="ru-RU" sz="1600" dirty="0" err="1" smtClean="0">
                <a:solidFill>
                  <a:schemeClr val="tx1"/>
                </a:solidFill>
              </a:rPr>
              <a:t>Агенство</a:t>
            </a:r>
            <a:r>
              <a:rPr lang="ru-RU" sz="1600" dirty="0" smtClean="0">
                <a:solidFill>
                  <a:schemeClr val="tx1"/>
                </a:solidFill>
              </a:rPr>
              <a:t>.</a:t>
            </a:r>
            <a:endParaRPr lang="ru-RU" sz="16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ru-RU" sz="1600" dirty="0" smtClean="0">
                <a:solidFill>
                  <a:schemeClr val="tx1"/>
                </a:solidFill>
              </a:rPr>
              <a:t> </a:t>
            </a:r>
          </a:p>
          <a:p>
            <a:pPr marL="0" indent="0">
              <a:buNone/>
            </a:pP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259632" y="-27384"/>
            <a:ext cx="7200800" cy="1360836"/>
          </a:xfrm>
        </p:spPr>
        <p:txBody>
          <a:bodyPr/>
          <a:lstStyle/>
          <a:p>
            <a:r>
              <a:rPr lang="ru-RU" dirty="0" smtClean="0"/>
              <a:t>Используемая литература: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714525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09365" y="4149080"/>
            <a:ext cx="2320233" cy="2614595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115616" y="0"/>
            <a:ext cx="7920880" cy="1340768"/>
          </a:xfrm>
        </p:spPr>
        <p:txBody>
          <a:bodyPr>
            <a:noAutofit/>
          </a:bodyPr>
          <a:lstStyle/>
          <a:p>
            <a:r>
              <a:rPr lang="ru-RU" dirty="0" smtClean="0"/>
              <a:t>Литература: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1" y="1433287"/>
            <a:ext cx="2346867" cy="259467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89861" y="4090807"/>
            <a:ext cx="2221807" cy="270107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2" y="4062602"/>
            <a:ext cx="2346867" cy="2701073"/>
          </a:xfrm>
          <a:prstGeom prst="rect">
            <a:avLst/>
          </a:prstGeom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51545" y="1433287"/>
            <a:ext cx="6096868" cy="2594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3503848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40768"/>
            <a:ext cx="8856983" cy="51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0322735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611560" y="1556792"/>
            <a:ext cx="8208912" cy="2736304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2400" dirty="0" smtClean="0"/>
              <a:t> </a:t>
            </a:r>
            <a:r>
              <a:rPr lang="ru-RU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Современная жизнь диктует свои стандарты: в условиях рыночной экономики человеку в любом возрасте, чтобы быть успешным, необходимо быть финансово грамотным. Поэтому обучение основам экономических знаний необходимо начинать уже в детском саду, ведь представления о деньгах и их применении начинают формироваться в дошкольном возрасте.</a:t>
            </a:r>
            <a:r>
              <a:rPr lang="ru-RU" sz="2400" dirty="0" smtClean="0"/>
              <a:t> 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99592" y="-27384"/>
            <a:ext cx="8136904" cy="1368152"/>
          </a:xfrm>
        </p:spPr>
        <p:txBody>
          <a:bodyPr/>
          <a:lstStyle/>
          <a:p>
            <a:r>
              <a:rPr lang="ru-RU" dirty="0" smtClean="0"/>
              <a:t>Актуальность: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4008591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23528" y="1333452"/>
            <a:ext cx="8280920" cy="5524548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</a:t>
            </a: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предпосылок финансовой грамотности детей</a:t>
            </a:r>
          </a:p>
          <a:p>
            <a:pPr marL="0" indent="0" algn="just">
              <a:buNone/>
            </a:pP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старшего дошкольного возраста через игровую деятельность</a:t>
            </a: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buNone/>
            </a:pP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</a:p>
          <a:p>
            <a:pPr marL="0" indent="0" algn="just">
              <a:buNone/>
            </a:pP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Дать дошкольникам первичные финансовые и экономические представления. Формировать основы финансовой грамотности у дошкольников;</a:t>
            </a:r>
          </a:p>
          <a:p>
            <a:pPr marL="0" indent="0" algn="just">
              <a:buNone/>
            </a:pP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Обогатить словарный запас дошкольников основными финансово-экономическими понятиями, соответствующих их возрасту.</a:t>
            </a:r>
          </a:p>
          <a:p>
            <a:pPr marL="0" indent="0" algn="just">
              <a:buNone/>
            </a:pP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Способствовать формированию разумных экономических потребностей, умению соизмерять потребности с реальными возможностями их удовлетворения.</a:t>
            </a:r>
          </a:p>
          <a:p>
            <a:pPr marL="0" indent="0" algn="just">
              <a:buNone/>
            </a:pP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Стимулировать мотивацию к бережливости, накоплению, полезным тратам.</a:t>
            </a:r>
          </a:p>
          <a:p>
            <a:pPr marL="0" indent="0" algn="just">
              <a:buNone/>
            </a:pP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Развивать основы финансовой грамотности дошкольников посредством разнообразных видов детской деятельности;</a:t>
            </a:r>
          </a:p>
          <a:p>
            <a:pPr marL="0" indent="0" algn="just">
              <a:buNone/>
            </a:pP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Совершенствовать коммуникативные качества детей;</a:t>
            </a:r>
          </a:p>
          <a:p>
            <a:pPr marL="0" indent="0" algn="just">
              <a:buNone/>
            </a:pP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Содействовать проявлению интереса у детей к профессиональной деятельности взрослых.</a:t>
            </a:r>
          </a:p>
          <a:p>
            <a:pPr marL="0" indent="0" algn="just">
              <a:buNone/>
            </a:pP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Развивать умение творчески подходить к решению ситуаций финансовых - отношений посредством игровых действий.</a:t>
            </a:r>
            <a:endParaRPr lang="ru-RU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403648" y="-41270"/>
            <a:ext cx="7632848" cy="1360836"/>
          </a:xfrm>
        </p:spPr>
        <p:txBody>
          <a:bodyPr/>
          <a:lstStyle/>
          <a:p>
            <a:r>
              <a:rPr lang="ru-RU" dirty="0" smtClean="0"/>
              <a:t>Цель и задачи: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2890568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23528" y="1340768"/>
            <a:ext cx="8568952" cy="4968552"/>
          </a:xfrm>
        </p:spPr>
        <p:txBody>
          <a:bodyPr>
            <a:normAutofit lnSpcReduction="10000"/>
          </a:bodyPr>
          <a:lstStyle/>
          <a:p>
            <a:pPr marL="0" indent="0" algn="just">
              <a:spcBef>
                <a:spcPts val="0"/>
              </a:spcBef>
              <a:buNone/>
            </a:pP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ознакомления дошкольников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финансовой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культурой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своей работе использую: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Беседы, дискуссии, обсуждения.</a:t>
            </a:r>
          </a:p>
          <a:p>
            <a:pPr marL="263525" indent="-263525" algn="just">
              <a:spcBef>
                <a:spcPts val="0"/>
              </a:spcBef>
              <a:buNone/>
            </a:pP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Просмотр слайд-презентаций, мультфильмов.</a:t>
            </a:r>
          </a:p>
          <a:p>
            <a:pPr marL="263525" indent="-263525" algn="just">
              <a:spcBef>
                <a:spcPts val="0"/>
              </a:spcBef>
              <a:buNone/>
            </a:pP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Чтение художественной литературы.</a:t>
            </a:r>
          </a:p>
          <a:p>
            <a:pPr marL="263525" indent="-263525" algn="just">
              <a:spcBef>
                <a:spcPts val="0"/>
              </a:spcBef>
              <a:buNone/>
            </a:pP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Игры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развитие познавательной деятельности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63525" indent="-263525" algn="just">
              <a:spcBef>
                <a:spcPts val="0"/>
              </a:spcBef>
              <a:buNone/>
            </a:pP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Решение проблемных ситуаций.</a:t>
            </a:r>
          </a:p>
          <a:p>
            <a:pPr marL="263525" indent="-263525" algn="just">
              <a:spcBef>
                <a:spcPts val="0"/>
              </a:spcBef>
              <a:buNone/>
            </a:pP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Сюжетно-ролевые игры.</a:t>
            </a:r>
          </a:p>
          <a:p>
            <a:pPr marL="263525" indent="-263525" algn="just">
              <a:spcBef>
                <a:spcPts val="0"/>
              </a:spcBef>
              <a:buNone/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Самой эффективной и результативной формой работы</a:t>
            </a:r>
          </a:p>
          <a:p>
            <a:pPr marL="263525" indent="-263525" algn="just">
              <a:spcBef>
                <a:spcPts val="0"/>
              </a:spcBef>
              <a:buNone/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является игровая деятельность. В игре проявляются и</a:t>
            </a:r>
          </a:p>
          <a:p>
            <a:pPr marL="263525" indent="-263525" algn="just">
              <a:spcBef>
                <a:spcPts val="0"/>
              </a:spcBef>
              <a:buNone/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формируются все стороны интеллектуальной и</a:t>
            </a:r>
          </a:p>
          <a:p>
            <a:pPr marL="263525" indent="-263525" algn="just">
              <a:spcBef>
                <a:spcPts val="0"/>
              </a:spcBef>
              <a:buNone/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психической жизни ребенка. В игре ребенок свободно</a:t>
            </a:r>
          </a:p>
          <a:p>
            <a:pPr marL="263525" indent="-263525" algn="just">
              <a:spcBef>
                <a:spcPts val="0"/>
              </a:spcBef>
              <a:buNone/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проявляет свою инициативу, самостоятельность, развивает</a:t>
            </a:r>
          </a:p>
          <a:p>
            <a:pPr marL="263525" indent="-263525" algn="just">
              <a:spcBef>
                <a:spcPts val="0"/>
              </a:spcBef>
              <a:buNone/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организаторские навыки, стремится к достижению цели.</a:t>
            </a:r>
            <a:endParaRPr lang="ru-RU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295636" y="-23548"/>
            <a:ext cx="7848364" cy="1360836"/>
          </a:xfrm>
        </p:spPr>
        <p:txBody>
          <a:bodyPr>
            <a:normAutofit/>
          </a:bodyPr>
          <a:lstStyle/>
          <a:p>
            <a:r>
              <a:rPr lang="ru-RU" dirty="0" smtClean="0"/>
              <a:t>Формы работы: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1024533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23528" y="1340768"/>
            <a:ext cx="8249700" cy="5400600"/>
          </a:xfrm>
        </p:spPr>
        <p:txBody>
          <a:bodyPr>
            <a:normAutofit fontScale="32500" lnSpcReduction="20000"/>
          </a:bodyPr>
          <a:lstStyle/>
          <a:p>
            <a:pPr marL="0" indent="0" algn="just">
              <a:buNone/>
            </a:pPr>
            <a:endParaRPr lang="ru-RU" dirty="0" smtClean="0"/>
          </a:p>
          <a:p>
            <a:pPr marL="0" indent="0" algn="just">
              <a:buNone/>
            </a:pPr>
            <a:r>
              <a:rPr lang="ru-RU" sz="5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1.Беседы на темы: «Для чего нужны деньги»,  «История денег», «Чему учат сказки».</a:t>
            </a:r>
          </a:p>
          <a:p>
            <a:pPr marL="0" indent="0" algn="just">
              <a:buNone/>
            </a:pPr>
            <a:r>
              <a:rPr lang="ru-RU" sz="5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Образовательная деятельность: «Бюджет семьи», рисование «Профессии родителей».</a:t>
            </a:r>
          </a:p>
          <a:p>
            <a:pPr marL="0" indent="0" algn="just">
              <a:buNone/>
            </a:pPr>
            <a:r>
              <a:rPr lang="ru-RU" sz="5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Просмотр обучающих мультфильмов «Азбука финансовой грамотности. Сборник.- </a:t>
            </a:r>
            <a:r>
              <a:rPr lang="ru-RU" sz="51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Смешарики</a:t>
            </a:r>
            <a:r>
              <a:rPr lang="ru-RU" sz="5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.»</a:t>
            </a:r>
          </a:p>
          <a:p>
            <a:pPr marL="0" indent="0" algn="just">
              <a:buNone/>
            </a:pPr>
            <a:r>
              <a:rPr lang="ru-RU" sz="5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5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51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Лэпбук</a:t>
            </a:r>
            <a:r>
              <a:rPr lang="ru-RU" sz="5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«Юные экономисты» (Лото: «Магазины», «Экономические сказки»; игры: «Можно и нельзя купить, «Назови профессии», «Чему учат сказки»; «Экономический словарик», «Загадки», «Пословицы и поговорки», «Раскраски», книжка – раскраска «Как сорока карту потеряла» и т.д.)</a:t>
            </a:r>
          </a:p>
          <a:p>
            <a:pPr marL="0" indent="0" algn="just">
              <a:buNone/>
            </a:pPr>
            <a:r>
              <a:rPr lang="ru-RU" sz="5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5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Дидактические игры («Лесная ярмарка», «Профессии», «Какие бывают профессии», «Маленький покупатель», «Миллионер», «Семейный бюджет», «Путешествие в мире финансов», «Шаги к успеху»,  «Пазлы. Деньги» и другие.</a:t>
            </a:r>
          </a:p>
          <a:p>
            <a:pPr marL="0" indent="0" algn="just">
              <a:buNone/>
            </a:pPr>
            <a:r>
              <a:rPr lang="ru-RU" sz="5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ru-RU" sz="5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Сюжетно-ролевые игры «Магазин», «Парикмахерская», «Поликлиника».</a:t>
            </a:r>
          </a:p>
          <a:p>
            <a:pPr marL="0" indent="0" algn="just">
              <a:buNone/>
            </a:pPr>
            <a:r>
              <a:rPr lang="ru-RU" sz="5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ru-RU" sz="5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Чтение художественной литературы, загадывание загадок, инсценировки.</a:t>
            </a:r>
          </a:p>
          <a:p>
            <a:pPr marL="0" indent="0" algn="just">
              <a:buNone/>
            </a:pPr>
            <a:r>
              <a:rPr lang="ru-RU" sz="5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ru-RU" sz="5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Экскурсии в магазин с родителями</a:t>
            </a:r>
            <a:r>
              <a:rPr lang="ru-RU" sz="5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51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5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Главной </a:t>
            </a:r>
            <a:r>
              <a:rPr lang="ru-RU" sz="5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особенностью дидактических игр является то, что задания предлагаются детям в игровой форме. Они играют, не подозревая, что осваивают знания, овладевают умениями и навыками, учатся культуре общения и поведения. Все дидактические игры включают в себя познавательное и воспитательное содержание, что позволяет интегративно решать задачи по формированию у старших дошкольников основ экономических знаний.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763688" y="-99392"/>
            <a:ext cx="6840760" cy="1360836"/>
          </a:xfrm>
        </p:spPr>
        <p:txBody>
          <a:bodyPr/>
          <a:lstStyle/>
          <a:p>
            <a:r>
              <a:rPr lang="ru-RU" dirty="0" smtClean="0"/>
              <a:t>Взаимодействие с детьми: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0084761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95536" y="1268760"/>
            <a:ext cx="8280920" cy="2880320"/>
          </a:xfrm>
        </p:spPr>
        <p:txBody>
          <a:bodyPr>
            <a:normAutofit lnSpcReduction="10000"/>
          </a:bodyPr>
          <a:lstStyle/>
          <a:p>
            <a:pPr algn="just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Главной особенностью дидактических игр является то, что задания предлагаются детям в игровой форме. Они играют, не подозревая, что осваивают знания, овладевают умениями и навыками, учатся культуре общения и поведения. Все дидактические игры включают в себя познавательное и воспитательное содержание, что позволяет интегративно решать задачи по формированию у старших дошкольников основ экономических знаний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763688" y="-27384"/>
            <a:ext cx="7272808" cy="1360836"/>
          </a:xfrm>
        </p:spPr>
        <p:txBody>
          <a:bodyPr>
            <a:noAutofit/>
          </a:bodyPr>
          <a:lstStyle/>
          <a:p>
            <a:pPr algn="just"/>
            <a:r>
              <a:rPr lang="ru-RU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«Дидактическая игра - это специально созданная игра,</a:t>
            </a:r>
            <a:br>
              <a:rPr lang="ru-RU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выполняющая определенную дидактическую задачу,</a:t>
            </a:r>
            <a:br>
              <a:rPr lang="ru-RU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скрытую от ребенка в игровой ситуации за игровыми</a:t>
            </a:r>
            <a:br>
              <a:rPr lang="ru-RU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действиями</a:t>
            </a:r>
            <a:r>
              <a:rPr lang="ru-RU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br>
              <a:rPr lang="ru-RU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К</a:t>
            </a:r>
            <a:r>
              <a:rPr lang="ru-RU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Н. Поливанова.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4005064"/>
            <a:ext cx="7919863" cy="2554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8285239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547664" y="0"/>
            <a:ext cx="6336704" cy="1360836"/>
          </a:xfrm>
        </p:spPr>
        <p:txBody>
          <a:bodyPr/>
          <a:lstStyle/>
          <a:p>
            <a:r>
              <a:rPr lang="ru-RU" dirty="0" smtClean="0"/>
              <a:t>Дидактические игры: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298" y="1384531"/>
            <a:ext cx="4501846" cy="255124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08447" y="3980246"/>
            <a:ext cx="4501846" cy="2689114"/>
          </a:xfrm>
          <a:prstGeom prst="rect">
            <a:avLst/>
          </a:prstGeom>
        </p:spPr>
      </p:pic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 rot="10800000" flipV="1">
            <a:off x="88038" y="3980246"/>
            <a:ext cx="4449105" cy="2526744"/>
          </a:xfrm>
        </p:spPr>
        <p:txBody>
          <a:bodyPr>
            <a:normAutofit fontScale="92500" lnSpcReduction="20000"/>
          </a:bodyPr>
          <a:lstStyle/>
          <a:p>
            <a:pPr marL="93663" indent="-93663" algn="just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повышения интереса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использую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разные по содержанию и видам дидактические игры: с предметами, с картинками, настольно-печатные, словесные экономические игры, а также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игры-</a:t>
            </a:r>
            <a:r>
              <a:rPr lang="ru-RU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ходилки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игры-загадки,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игры-</a:t>
            </a:r>
            <a:r>
              <a:rPr lang="ru-RU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беседы,игры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-предположения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т.д.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30413" y="1384531"/>
            <a:ext cx="4479880" cy="2515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8369252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901" y="1340768"/>
            <a:ext cx="3273425" cy="284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81933" y="1340768"/>
            <a:ext cx="3584575" cy="300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41854" y="1353468"/>
            <a:ext cx="2200275" cy="282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4343837"/>
            <a:ext cx="4584700" cy="235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29694" y="4427974"/>
            <a:ext cx="4029075" cy="2268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1123898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f38f6de3a1f82a5bac8a651ca0179d87a2e42f4e"/>
</p:tagLst>
</file>

<file path=ppt/theme/theme1.xml><?xml version="1.0" encoding="utf-8"?>
<a:theme xmlns:a="http://schemas.openxmlformats.org/drawingml/2006/main" name="Тема Office">
  <a:themeElements>
    <a:clrScheme name="Составная">
      <a:dk1>
        <a:sysClr val="windowText" lastClr="000000"/>
      </a:dk1>
      <a:lt1>
        <a:sysClr val="window" lastClr="FFFFFF"/>
      </a:lt1>
      <a:dk2>
        <a:srgbClr val="5B6973"/>
      </a:dk2>
      <a:lt2>
        <a:srgbClr val="E7ECED"/>
      </a:lt2>
      <a:accent1>
        <a:srgbClr val="98C723"/>
      </a:accent1>
      <a:accent2>
        <a:srgbClr val="59B0B9"/>
      </a:accent2>
      <a:accent3>
        <a:srgbClr val="DEAE00"/>
      </a:accent3>
      <a:accent4>
        <a:srgbClr val="B77BB4"/>
      </a:accent4>
      <a:accent5>
        <a:srgbClr val="E0773C"/>
      </a:accent5>
      <a:accent6>
        <a:srgbClr val="A98D63"/>
      </a:accent6>
      <a:hlink>
        <a:srgbClr val="26CBEC"/>
      </a:hlink>
      <a:folHlink>
        <a:srgbClr val="598C8C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2242</TotalTime>
  <Words>1581</Words>
  <Application>Microsoft Office PowerPoint</Application>
  <PresentationFormat>Экран (4:3)</PresentationFormat>
  <Paragraphs>100</Paragraphs>
  <Slides>29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3</vt:i4>
      </vt:variant>
      <vt:variant>
        <vt:lpstr>Заголовки слайдов</vt:lpstr>
      </vt:variant>
      <vt:variant>
        <vt:i4>29</vt:i4>
      </vt:variant>
    </vt:vector>
  </HeadingPairs>
  <TitlesOfParts>
    <vt:vector size="32" baseType="lpstr">
      <vt:lpstr>Тема Office</vt:lpstr>
      <vt:lpstr>Специальное оформление</vt:lpstr>
      <vt:lpstr>1_Специальное оформление</vt:lpstr>
      <vt:lpstr>«Зарождение у старших дошкольников нравственных основ финансовой культуры и развитие нестандартного мышления в области финансов средствами дидактических пособий»   МДОАУ «Детский сад № 53»  г. Орск  Воспитатель высшей категории:  Швейкерт Л.И.</vt:lpstr>
      <vt:lpstr>«Деньги, которыми обладаешь – орудие свободы;  те, за которыми гонишься — орудие рабства» Жан-Жак Руссо</vt:lpstr>
      <vt:lpstr>Актуальность:</vt:lpstr>
      <vt:lpstr>Цель и задачи:</vt:lpstr>
      <vt:lpstr>Формы работы:</vt:lpstr>
      <vt:lpstr>Взаимодействие с детьми:</vt:lpstr>
      <vt:lpstr>«Дидактическая игра - это специально созданная игра, выполняющая определенную дидактическую задачу, скрытую от ребенка в игровой ситуации за игровыми                                                                                     действиями».                                                                                              К. Н. Поливанова.</vt:lpstr>
      <vt:lpstr>Дидактические игры:</vt:lpstr>
      <vt:lpstr>Слайд 9</vt:lpstr>
      <vt:lpstr>Слайд 10</vt:lpstr>
      <vt:lpstr>Лэпбук по финансовой грамотности:</vt:lpstr>
      <vt:lpstr>Слайд 12</vt:lpstr>
      <vt:lpstr>Слайд 13</vt:lpstr>
      <vt:lpstr>Слайд 14</vt:lpstr>
      <vt:lpstr>Слайд 15</vt:lpstr>
      <vt:lpstr>Слайд 16</vt:lpstr>
      <vt:lpstr>Сюжетно-ролевые игры: «Семья», «Парикмахерская», «Поликлинника».</vt:lpstr>
      <vt:lpstr>Магазины: «Хлеб», «Овощи.Фрукты», «Игрушки».</vt:lpstr>
      <vt:lpstr>Просмотр обучающих мультфильмов.</vt:lpstr>
      <vt:lpstr>Рисунки детей на тему «Профессии родителей»</vt:lpstr>
      <vt:lpstr>Рисунки детей:</vt:lpstr>
      <vt:lpstr>Чтение художественной литературы.</vt:lpstr>
      <vt:lpstr>Работа с родителями:</vt:lpstr>
      <vt:lpstr>Консультации и памятки для родителей.</vt:lpstr>
      <vt:lpstr>Экскурсии с родителями:  «Как мы ходили в магазин»</vt:lpstr>
      <vt:lpstr>Слайд 26</vt:lpstr>
      <vt:lpstr>Используемая литература:</vt:lpstr>
      <vt:lpstr>Литература:</vt:lpstr>
      <vt:lpstr>Слайд 29</vt:lpstr>
    </vt:vector>
  </TitlesOfParts>
  <Company>presentation-creation.ru</Company>
  <LinksUpToDate>false</LinksUpToDate>
  <SharedDoc>false</SharedDoc>
  <HyperlinkBase>https://presentation-creation.ru/powerpoint-templates.html</HyperlinkBase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Финансовая грамотность</dc:title>
  <dc:creator>obstinate</dc:creator>
  <dc:description>Шаблон презентации с сайта https://presentation-creation.ru/</dc:description>
  <cp:lastModifiedBy>User</cp:lastModifiedBy>
  <cp:revision>500</cp:revision>
  <cp:lastPrinted>2021-01-16T09:58:34Z</cp:lastPrinted>
  <dcterms:created xsi:type="dcterms:W3CDTF">2018-02-25T09:09:03Z</dcterms:created>
  <dcterms:modified xsi:type="dcterms:W3CDTF">2021-09-14T09:18:01Z</dcterms:modified>
</cp:coreProperties>
</file>