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  <p:sldId id="261" r:id="rId4"/>
    <p:sldId id="264" r:id="rId5"/>
    <p:sldId id="265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oooav\Desktop\Ladochki — коп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-171400"/>
            <a:ext cx="9986942" cy="7468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31640" y="908720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МДОАУ «Детский сад № 108 общеразвивающего вида с приоритетным осуществлением социально-личностного развития воспитанников «Почемучка»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г.Орска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75656" y="2348880"/>
            <a:ext cx="6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</a:t>
            </a:r>
          </a:p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творческого детского конкурса</a:t>
            </a:r>
          </a:p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«Загадки с грядки»</a:t>
            </a:r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84951" y="4869160"/>
            <a:ext cx="37194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Руководитель ГМО</a:t>
            </a:r>
            <a:r>
              <a:rPr lang="ru-RU" dirty="0"/>
              <a:t>: </a:t>
            </a:r>
            <a:r>
              <a:rPr lang="ru-RU" dirty="0" err="1"/>
              <a:t>Добуш</a:t>
            </a:r>
            <a:r>
              <a:rPr lang="ru-RU" dirty="0"/>
              <a:t> Г.В., </a:t>
            </a:r>
          </a:p>
          <a:p>
            <a:r>
              <a:rPr lang="ru-RU" dirty="0"/>
              <a:t>старший воспитатель, высшей квалификационной категории</a:t>
            </a:r>
          </a:p>
        </p:txBody>
      </p:sp>
    </p:spTree>
    <p:extLst>
      <p:ext uri="{BB962C8B-B14F-4D97-AF65-F5344CB8AC3E}">
        <p14:creationId xmlns:p14="http://schemas.microsoft.com/office/powerpoint/2010/main" val="3863996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oooav\Desktop\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-81390"/>
            <a:ext cx="9252520" cy="6939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55603" y="692696"/>
            <a:ext cx="7924273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     В </a:t>
            </a:r>
            <a:r>
              <a:rPr lang="ru-RU" dirty="0"/>
              <a:t>соответствии с единым календарём методических мероприятий на 2020 - 2021 гг. </a:t>
            </a:r>
            <a:r>
              <a:rPr lang="ru-RU" dirty="0" smtClean="0"/>
              <a:t>проходил</a:t>
            </a:r>
            <a:r>
              <a:rPr lang="ru-RU" dirty="0"/>
              <a:t> </a:t>
            </a:r>
            <a:r>
              <a:rPr lang="ru-RU" b="1" dirty="0"/>
              <a:t>конкурс-выставка поделок из овощей, цветов, фруктов и природного материала «Загадки с грядки».</a:t>
            </a:r>
            <a:endParaRPr lang="ru-RU" dirty="0"/>
          </a:p>
          <a:p>
            <a:pPr algn="just"/>
            <a:r>
              <a:rPr lang="ru-RU" dirty="0"/>
              <a:t>Конкурс </a:t>
            </a:r>
            <a:r>
              <a:rPr lang="ru-RU" dirty="0" smtClean="0"/>
              <a:t>проводился  </a:t>
            </a:r>
            <a:r>
              <a:rPr lang="ru-RU" dirty="0"/>
              <a:t>для детей дошкольного возраста, посещающих образовательные организации, реализующие программу дошкольного </a:t>
            </a:r>
            <a:r>
              <a:rPr lang="ru-RU" dirty="0" smtClean="0"/>
              <a:t>образования.</a:t>
            </a:r>
          </a:p>
          <a:p>
            <a:pPr algn="just"/>
            <a:r>
              <a:rPr lang="ru-RU" dirty="0" smtClean="0"/>
              <a:t>     Организатор </a:t>
            </a:r>
            <a:r>
              <a:rPr lang="ru-RU" dirty="0"/>
              <a:t>Конкурса </a:t>
            </a:r>
            <a:r>
              <a:rPr lang="ru-RU" dirty="0" smtClean="0"/>
              <a:t>: Научно-методический </a:t>
            </a:r>
            <a:r>
              <a:rPr lang="ru-RU" dirty="0"/>
              <a:t>центр Управления образования, в рамках городского методического объединения воспитателей по художественно-эстетическому развитию воспитанников.</a:t>
            </a:r>
          </a:p>
          <a:p>
            <a:pPr algn="just" hangingPunct="0"/>
            <a:r>
              <a:rPr lang="ru-RU" dirty="0" smtClean="0"/>
              <a:t>     Руководитель-куратор </a:t>
            </a:r>
            <a:r>
              <a:rPr lang="ru-RU" dirty="0"/>
              <a:t>конкурса – руководитель творческой лаборатории </a:t>
            </a:r>
            <a:r>
              <a:rPr lang="ru-RU" dirty="0" err="1"/>
              <a:t>Добуш</a:t>
            </a:r>
            <a:r>
              <a:rPr lang="ru-RU" dirty="0"/>
              <a:t> Г.В., старший воспитатель, высшей квалификационной категории, МДОАУ «Детский сад № 108 «Почемучка» </a:t>
            </a:r>
            <a:r>
              <a:rPr lang="ru-RU" dirty="0" err="1"/>
              <a:t>г.Орска</a:t>
            </a:r>
            <a:r>
              <a:rPr lang="ru-RU" dirty="0" smtClean="0"/>
              <a:t>.</a:t>
            </a:r>
          </a:p>
          <a:p>
            <a:pPr algn="just" hangingPunct="0"/>
            <a:r>
              <a:rPr lang="ru-RU" b="1" dirty="0" smtClean="0"/>
              <a:t>Цель данного конкурса: </a:t>
            </a:r>
            <a:r>
              <a:rPr lang="ru-RU" dirty="0" smtClean="0"/>
              <a:t>развитие творческих </a:t>
            </a:r>
            <a:r>
              <a:rPr lang="ru-RU" dirty="0"/>
              <a:t>способностей и эстетического вкуса участников, предоставления возможности демонстрировать результаты своей творческой деятельности. </a:t>
            </a:r>
          </a:p>
          <a:p>
            <a:pPr algn="just" hangingPunct="0"/>
            <a:endParaRPr lang="ru-RU" dirty="0"/>
          </a:p>
          <a:p>
            <a:pPr algn="just"/>
            <a:r>
              <a:rPr lang="ru-RU" dirty="0"/>
              <a:t>В городском творческом  детском конкурсе «Загадки с грядки» приняло участие 177 воспитанников из 43 дошкольных образовательных </a:t>
            </a:r>
            <a:r>
              <a:rPr lang="ru-RU" dirty="0" smtClean="0"/>
              <a:t>организаций в возрасте от 4-7 лет.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2154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oooav\Desktop\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-81390"/>
            <a:ext cx="9252520" cy="6939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7544" y="548680"/>
            <a:ext cx="806489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hangingPunct="0"/>
            <a:r>
              <a:rPr lang="ru-RU" dirty="0" smtClean="0"/>
              <a:t>Конкурс проводился в соответствии следующим номинациям: </a:t>
            </a:r>
          </a:p>
          <a:p>
            <a:pPr marL="285750" lvl="0" indent="-285750" algn="just" hangingPunct="0">
              <a:buFont typeface="Arial" panose="020B0604020202020204" pitchFamily="34" charset="0"/>
              <a:buChar char="•"/>
            </a:pPr>
            <a:r>
              <a:rPr lang="ru-RU" b="1" dirty="0" smtClean="0"/>
              <a:t>чудеса природы</a:t>
            </a:r>
            <a:r>
              <a:rPr lang="ru-RU" dirty="0" smtClean="0"/>
              <a:t> (интересно оформленные цветы, фрукты, овощи, необычной формы);</a:t>
            </a:r>
          </a:p>
          <a:p>
            <a:pPr marL="285750" lvl="0" indent="-285750" algn="just" hangingPunct="0">
              <a:buFont typeface="Arial" panose="020B0604020202020204" pitchFamily="34" charset="0"/>
              <a:buChar char="•"/>
            </a:pPr>
            <a:r>
              <a:rPr lang="ru-RU" b="1" dirty="0" smtClean="0"/>
              <a:t>осенний букет</a:t>
            </a:r>
            <a:r>
              <a:rPr lang="ru-RU" dirty="0" smtClean="0"/>
              <a:t> (букет из осенних листьев, цветов, засушенных растений);</a:t>
            </a:r>
          </a:p>
          <a:p>
            <a:pPr marL="285750" lvl="0" indent="-285750" algn="just" hangingPunct="0">
              <a:buFont typeface="Arial" panose="020B0604020202020204" pitchFamily="34" charset="0"/>
              <a:buChar char="•"/>
            </a:pPr>
            <a:r>
              <a:rPr lang="ru-RU" b="1" dirty="0" smtClean="0"/>
              <a:t>забавные животные</a:t>
            </a:r>
            <a:r>
              <a:rPr lang="ru-RU" dirty="0" smtClean="0"/>
              <a:t> (миниатюрные скульптурные формы, выполненные с использованием природного материала, овощей и  фруктов);</a:t>
            </a:r>
          </a:p>
          <a:p>
            <a:pPr marL="285750" lvl="0" indent="-285750" algn="just" hangingPunct="0">
              <a:buFont typeface="Arial" panose="020B0604020202020204" pitchFamily="34" charset="0"/>
              <a:buChar char="•"/>
            </a:pPr>
            <a:r>
              <a:rPr lang="ru-RU" b="1" dirty="0" smtClean="0"/>
              <a:t>дивная открытка</a:t>
            </a:r>
            <a:r>
              <a:rPr lang="ru-RU" dirty="0" smtClean="0"/>
              <a:t> (аппликации, выполненные из природного материала);</a:t>
            </a:r>
          </a:p>
          <a:p>
            <a:pPr marL="285750" lvl="0" indent="-285750" algn="just" hangingPunct="0">
              <a:buFont typeface="Arial" panose="020B0604020202020204" pitchFamily="34" charset="0"/>
              <a:buChar char="•"/>
            </a:pPr>
            <a:r>
              <a:rPr lang="ru-RU" b="1" dirty="0" smtClean="0"/>
              <a:t>экологический фен-</a:t>
            </a:r>
            <a:r>
              <a:rPr lang="ru-RU" b="1" dirty="0" err="1" smtClean="0"/>
              <a:t>шуй</a:t>
            </a:r>
            <a:r>
              <a:rPr lang="ru-RU" dirty="0" smtClean="0"/>
              <a:t> (украшения, полезные вещи, посуда и т.д., выполненные с использованием природного материала).</a:t>
            </a:r>
          </a:p>
          <a:p>
            <a:pPr marL="285750" lvl="0" indent="-285750" algn="just" hangingPunct="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lvl="0" algn="just" hangingPunct="0"/>
            <a:r>
              <a:rPr lang="ru-RU" dirty="0" smtClean="0"/>
              <a:t>К </a:t>
            </a:r>
            <a:r>
              <a:rPr lang="ru-RU" dirty="0"/>
              <a:t>участию в Конкурсе </a:t>
            </a:r>
            <a:r>
              <a:rPr lang="ru-RU" dirty="0" smtClean="0"/>
              <a:t>принимались </a:t>
            </a:r>
            <a:r>
              <a:rPr lang="ru-RU" dirty="0"/>
              <a:t>работы, ранее не опубликованные в </a:t>
            </a:r>
            <a:r>
              <a:rPr lang="ru-RU" dirty="0" smtClean="0"/>
              <a:t>Интернете согласно положению. </a:t>
            </a:r>
            <a:endParaRPr lang="ru-RU" dirty="0" smtClean="0"/>
          </a:p>
          <a:p>
            <a:pPr lvl="0" algn="just" hangingPunct="0"/>
            <a:endParaRPr lang="ru-RU" dirty="0" smtClean="0"/>
          </a:p>
          <a:p>
            <a:pPr lvl="0" algn="just" hangingPunct="0"/>
            <a:r>
              <a:rPr lang="ru-RU" dirty="0" smtClean="0"/>
              <a:t>Члены жюри:</a:t>
            </a:r>
          </a:p>
          <a:p>
            <a:pPr marL="342900" lvl="0" indent="-342900" algn="just" hangingPunct="0">
              <a:buFont typeface="+mj-lt"/>
              <a:buAutoNum type="arabicPeriod"/>
            </a:pPr>
            <a:r>
              <a:rPr lang="ru-RU" dirty="0" smtClean="0"/>
              <a:t>Руководитель изостудии МДОАУ №94 – </a:t>
            </a:r>
            <a:r>
              <a:rPr lang="ru-RU" dirty="0" err="1" smtClean="0"/>
              <a:t>Вязикова</a:t>
            </a:r>
            <a:r>
              <a:rPr lang="ru-RU" dirty="0" smtClean="0"/>
              <a:t> Наталья </a:t>
            </a:r>
            <a:r>
              <a:rPr lang="ru-RU" dirty="0" err="1" smtClean="0"/>
              <a:t>Уразовна</a:t>
            </a:r>
            <a:endParaRPr lang="ru-RU" dirty="0" smtClean="0"/>
          </a:p>
          <a:p>
            <a:pPr marL="342900" lvl="0" indent="-342900" algn="just" hangingPunct="0">
              <a:buFont typeface="+mj-lt"/>
              <a:buAutoNum type="arabicPeriod"/>
            </a:pPr>
            <a:r>
              <a:rPr lang="ru-RU" dirty="0" smtClean="0"/>
              <a:t>Руководитель изостудии МДОАУ №98 – </a:t>
            </a:r>
            <a:r>
              <a:rPr lang="ru-RU" dirty="0" err="1" smtClean="0"/>
              <a:t>Сливкина</a:t>
            </a:r>
            <a:r>
              <a:rPr lang="ru-RU" dirty="0" smtClean="0"/>
              <a:t> Людмила Романовна</a:t>
            </a:r>
          </a:p>
          <a:p>
            <a:pPr marL="342900" lvl="0" indent="-342900" algn="just" hangingPunct="0">
              <a:buFont typeface="+mj-lt"/>
              <a:buAutoNum type="arabicPeriod"/>
            </a:pPr>
            <a:r>
              <a:rPr lang="ru-RU" dirty="0" smtClean="0"/>
              <a:t>Руководитель изостудии МДОАУ № 96 - Громова Лариса Николаевна</a:t>
            </a:r>
          </a:p>
          <a:p>
            <a:pPr lvl="0" algn="just" hangingPunct="0"/>
            <a:endParaRPr lang="ru-RU" dirty="0" smtClean="0"/>
          </a:p>
          <a:p>
            <a:pPr lvl="0" algn="just" hangingPunct="0"/>
            <a:r>
              <a:rPr lang="ru-RU" dirty="0" smtClean="0"/>
              <a:t>Работы оценивались согласно, выбранным критериям.</a:t>
            </a:r>
          </a:p>
          <a:p>
            <a:pPr marL="342900" lvl="0" indent="-342900" hangingPunct="0">
              <a:buFont typeface="+mj-lt"/>
              <a:buAutoNum type="arabicPeriod"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192523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oooav\Desktop\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-81390"/>
            <a:ext cx="9252520" cy="6939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11560" y="404664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hangingPunct="0"/>
            <a:r>
              <a:rPr lang="ru-RU" dirty="0" smtClean="0"/>
              <a:t>Работы оценивались согласно, выбранным критериям: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773996"/>
            <a:ext cx="835292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hangingPunct="0">
              <a:buFont typeface="Arial" panose="020B0604020202020204" pitchFamily="34" charset="0"/>
              <a:buChar char="•"/>
            </a:pPr>
            <a:r>
              <a:rPr lang="ru-RU" dirty="0" smtClean="0"/>
              <a:t>            оригинальность </a:t>
            </a:r>
            <a:r>
              <a:rPr lang="ru-RU" dirty="0"/>
              <a:t>идеи и названия; </a:t>
            </a:r>
          </a:p>
          <a:p>
            <a:pPr hangingPunct="0"/>
            <a:r>
              <a:rPr lang="ru-RU" dirty="0"/>
              <a:t>·	качество выполнения, эстетичность; </a:t>
            </a:r>
          </a:p>
          <a:p>
            <a:pPr hangingPunct="0"/>
            <a:r>
              <a:rPr lang="ru-RU" dirty="0"/>
              <a:t>·	разнообразие материалов для изготовления; </a:t>
            </a:r>
          </a:p>
          <a:p>
            <a:pPr hangingPunct="0"/>
            <a:r>
              <a:rPr lang="ru-RU" dirty="0"/>
              <a:t>·	</a:t>
            </a:r>
            <a:r>
              <a:rPr lang="ru-RU" b="1" dirty="0"/>
              <a:t>степень участия ребенка в изготовлении работы (с учетом возрастных возможностей). </a:t>
            </a:r>
            <a:endParaRPr lang="ru-RU" dirty="0"/>
          </a:p>
          <a:p>
            <a:pPr algn="just" hangingPunct="0"/>
            <a:r>
              <a:rPr lang="ru-RU" dirty="0"/>
              <a:t>Максимальная оценка каждого критерия – 5 баллов. Общая максимальная оценка – 20 баллов. При подведении результатов высчитывается среднее арифметическое по каждой конкурсной работе. </a:t>
            </a:r>
          </a:p>
          <a:p>
            <a:pPr algn="just" hangingPunct="0"/>
            <a:r>
              <a:rPr lang="ru-RU" dirty="0" smtClean="0"/>
              <a:t>В </a:t>
            </a:r>
            <a:r>
              <a:rPr lang="ru-RU" dirty="0"/>
              <a:t>соответствии с итоговой оценкой по каждой номинации </a:t>
            </a:r>
            <a:r>
              <a:rPr lang="ru-RU" dirty="0" smtClean="0"/>
              <a:t>были определены победители</a:t>
            </a:r>
            <a:r>
              <a:rPr lang="ru-RU" dirty="0"/>
              <a:t>: </a:t>
            </a:r>
          </a:p>
          <a:p>
            <a:pPr algn="just" hangingPunct="0"/>
            <a:r>
              <a:rPr lang="ru-RU" dirty="0"/>
              <a:t>дипломом за 1 место награждаются Участники, набравшие 20 баллов; </a:t>
            </a:r>
          </a:p>
          <a:p>
            <a:pPr algn="just" hangingPunct="0"/>
            <a:r>
              <a:rPr lang="ru-RU" dirty="0"/>
              <a:t>дипломом за 2 место награждаются Участники, набравшие 18 – 19 баллов; </a:t>
            </a:r>
          </a:p>
          <a:p>
            <a:pPr algn="just" hangingPunct="0"/>
            <a:r>
              <a:rPr lang="ru-RU" dirty="0"/>
              <a:t>дипломом за 3 место награждаются Участники, набравшие 16 – 17 баллов. </a:t>
            </a:r>
          </a:p>
          <a:p>
            <a:pPr algn="just" hangingPunct="0"/>
            <a:r>
              <a:rPr lang="ru-RU" dirty="0"/>
              <a:t>Участники, набравшие 15 баллов и меньше, награждаются Дипломом участника</a:t>
            </a:r>
            <a:r>
              <a:rPr lang="ru-RU" dirty="0" smtClean="0"/>
              <a:t>.</a:t>
            </a:r>
          </a:p>
          <a:p>
            <a:pPr algn="just" hangingPunct="0"/>
            <a:r>
              <a:rPr lang="ru-RU" dirty="0" smtClean="0"/>
              <a:t>ИТОГИ: победителями конкурса стали (согласно набранным баллам):</a:t>
            </a:r>
          </a:p>
          <a:p>
            <a:pPr marL="285750" indent="-285750" algn="just" hangingPunct="0">
              <a:buFont typeface="Wingdings" panose="05000000000000000000" pitchFamily="2" charset="2"/>
              <a:buChar char="ü"/>
            </a:pPr>
            <a:r>
              <a:rPr lang="ru-RU" b="1" dirty="0" smtClean="0"/>
              <a:t>2 место - воспитанники МДОАУ №12, 40, 53, 56, 78.</a:t>
            </a:r>
          </a:p>
          <a:p>
            <a:pPr marL="285750" indent="-285750" algn="just" hangingPunct="0">
              <a:buFont typeface="Wingdings" panose="05000000000000000000" pitchFamily="2" charset="2"/>
              <a:buChar char="ü"/>
            </a:pPr>
            <a:r>
              <a:rPr lang="ru-RU" b="1" dirty="0" smtClean="0"/>
              <a:t>3 место - </a:t>
            </a:r>
            <a:r>
              <a:rPr lang="ru-RU" b="1" dirty="0"/>
              <a:t>воспитанники МДОАУ </a:t>
            </a:r>
            <a:r>
              <a:rPr lang="ru-RU" b="1" dirty="0" smtClean="0"/>
              <a:t>№19, 40, 48, 65, 78, 79, 83, 103, 107,113.</a:t>
            </a:r>
          </a:p>
          <a:p>
            <a:pPr marL="285750" indent="-285750" algn="just" hangingPunct="0">
              <a:buFont typeface="Wingdings" panose="05000000000000000000" pitchFamily="2" charset="2"/>
              <a:buChar char="ü"/>
            </a:pPr>
            <a:r>
              <a:rPr lang="ru-RU" b="1" dirty="0" smtClean="0"/>
              <a:t>Лауреаты -</a:t>
            </a:r>
            <a:r>
              <a:rPr lang="ru-RU" b="1" dirty="0"/>
              <a:t> воспитанники МДОАУ </a:t>
            </a:r>
            <a:r>
              <a:rPr lang="ru-RU" b="1" dirty="0" smtClean="0"/>
              <a:t>№ 1,63, 91,92,94,95,98,39,122,151, 208,221, 108, 105, 116, 118, 120, 121, СОШ 20, 54.</a:t>
            </a:r>
          </a:p>
          <a:p>
            <a:pPr marL="285750" indent="-285750" algn="just" hangingPunct="0">
              <a:buFont typeface="Wingdings" panose="05000000000000000000" pitchFamily="2" charset="2"/>
              <a:buChar char="ü"/>
            </a:pPr>
            <a:r>
              <a:rPr lang="ru-RU" b="1" dirty="0" smtClean="0"/>
              <a:t>Участники – остальные воспитанники.</a:t>
            </a:r>
          </a:p>
          <a:p>
            <a:pPr hangingPunct="0"/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5140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oooav\Desktop\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-81390"/>
            <a:ext cx="9252520" cy="6939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11560" y="548680"/>
            <a:ext cx="763284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Рекомендации и пожелания будущим участникам детских творческих конкурсов: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Работы должны быть выполнены ребенком самостоятельно</a:t>
            </a:r>
            <a:r>
              <a:rPr lang="ru-RU" dirty="0" smtClean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Воспитатель является только куратором, а не исполнителем. Куратор – это педагог в задачу которого входит поддержка ребенка на его индивидуальном образовательном маршруте, для того, чтобы тот достигал целей, учился преодолевать трудности. Поддержка советом, похвалой, одобрением, помочь в выборе темы, материалов, размещение объектов на листе и т.д</a:t>
            </a:r>
            <a:r>
              <a:rPr lang="ru-RU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Работы не должны быть  заимствованы с интернета.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6746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oooav\Desktop\img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01397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282</Words>
  <Application>Microsoft Office PowerPoint</Application>
  <PresentationFormat>Экран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detsad108</dc:creator>
  <cp:lastModifiedBy>ooo.avalon@mail.ru</cp:lastModifiedBy>
  <cp:revision>14</cp:revision>
  <dcterms:created xsi:type="dcterms:W3CDTF">2020-10-28T07:01:29Z</dcterms:created>
  <dcterms:modified xsi:type="dcterms:W3CDTF">2020-10-28T16:51:53Z</dcterms:modified>
</cp:coreProperties>
</file>