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2" r:id="rId1"/>
    <p:sldMasterId id="2147483874" r:id="rId2"/>
    <p:sldMasterId id="2147483923" r:id="rId3"/>
    <p:sldMasterId id="2147483935" r:id="rId4"/>
    <p:sldMasterId id="2147483971" r:id="rId5"/>
    <p:sldMasterId id="2147483983" r:id="rId6"/>
    <p:sldMasterId id="2147483995" r:id="rId7"/>
    <p:sldMasterId id="2147484007" r:id="rId8"/>
    <p:sldMasterId id="2147484019" r:id="rId9"/>
    <p:sldMasterId id="2147484031" r:id="rId10"/>
  </p:sldMasterIdLst>
  <p:sldIdLst>
    <p:sldId id="352" r:id="rId11"/>
    <p:sldId id="308" r:id="rId12"/>
    <p:sldId id="314" r:id="rId13"/>
    <p:sldId id="315" r:id="rId14"/>
    <p:sldId id="316" r:id="rId15"/>
    <p:sldId id="353" r:id="rId16"/>
    <p:sldId id="317" r:id="rId17"/>
    <p:sldId id="318" r:id="rId18"/>
    <p:sldId id="354" r:id="rId19"/>
    <p:sldId id="319" r:id="rId20"/>
    <p:sldId id="351" r:id="rId21"/>
    <p:sldId id="350" r:id="rId22"/>
    <p:sldId id="320" r:id="rId23"/>
    <p:sldId id="321" r:id="rId24"/>
    <p:sldId id="322" r:id="rId25"/>
    <p:sldId id="323" r:id="rId26"/>
    <p:sldId id="324" r:id="rId27"/>
    <p:sldId id="325" r:id="rId28"/>
    <p:sldId id="326" r:id="rId29"/>
    <p:sldId id="327" r:id="rId30"/>
    <p:sldId id="328" r:id="rId31"/>
    <p:sldId id="329" r:id="rId32"/>
    <p:sldId id="330" r:id="rId33"/>
    <p:sldId id="331" r:id="rId34"/>
    <p:sldId id="332" r:id="rId35"/>
    <p:sldId id="333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1" r:id="rId44"/>
    <p:sldId id="342" r:id="rId45"/>
    <p:sldId id="343" r:id="rId46"/>
    <p:sldId id="344" r:id="rId47"/>
    <p:sldId id="345" r:id="rId48"/>
    <p:sldId id="346" r:id="rId49"/>
    <p:sldId id="347" r:id="rId50"/>
    <p:sldId id="348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FF81"/>
    <a:srgbClr val="CCFF99"/>
    <a:srgbClr val="FFCC99"/>
    <a:srgbClr val="A3C2FF"/>
    <a:srgbClr val="6699FF"/>
    <a:srgbClr val="00B0EE"/>
    <a:srgbClr val="FFB66D"/>
    <a:srgbClr val="0099CC"/>
    <a:srgbClr val="FF9933"/>
    <a:srgbClr val="49C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диагностика </a:t>
            </a:r>
          </a:p>
          <a:p>
            <a:pPr>
              <a:defRPr sz="1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развития межполушарного взаимодействия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57037930951417E-2"/>
          <c:y val="0.18888888888888888"/>
          <c:w val="0.93455871554001091"/>
          <c:h val="0.642980407265605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85BD5F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</c:v>
                </c:pt>
                <c:pt idx="1">
                  <c:v>10</c:v>
                </c:pt>
                <c:pt idx="2">
                  <c:v>7</c:v>
                </c:pt>
                <c:pt idx="3">
                  <c:v>13</c:v>
                </c:pt>
                <c:pt idx="4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64-494A-802C-4E2D3DEE97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хороший уровень</c:v>
                </c:pt>
              </c:strCache>
            </c:strRef>
          </c:tx>
          <c:spPr>
            <a:solidFill>
              <a:srgbClr val="FFD243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20</c:v>
                </c:pt>
                <c:pt idx="1">
                  <c:v>17</c:v>
                </c:pt>
                <c:pt idx="2">
                  <c:v>13</c:v>
                </c:pt>
                <c:pt idx="3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B64-494A-802C-4E2D3DEE97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 уровень </c:v>
                </c:pt>
              </c:strCache>
            </c:strRef>
          </c:tx>
          <c:spPr>
            <a:solidFill>
              <a:srgbClr val="66A2D8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27</c:v>
                </c:pt>
                <c:pt idx="1">
                  <c:v>30</c:v>
                </c:pt>
                <c:pt idx="2">
                  <c:v>33</c:v>
                </c:pt>
                <c:pt idx="3">
                  <c:v>30</c:v>
                </c:pt>
                <c:pt idx="4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B64-494A-802C-4E2D3DEE972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EE8E4C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40</c:v>
                </c:pt>
                <c:pt idx="1">
                  <c:v>43</c:v>
                </c:pt>
                <c:pt idx="2">
                  <c:v>47</c:v>
                </c:pt>
                <c:pt idx="3">
                  <c:v>40</c:v>
                </c:pt>
                <c:pt idx="4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B64-494A-802C-4E2D3DEE9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69172376"/>
        <c:axId val="169172760"/>
      </c:barChart>
      <c:catAx>
        <c:axId val="169172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9172760"/>
        <c:crosses val="autoZero"/>
        <c:auto val="1"/>
        <c:lblAlgn val="ctr"/>
        <c:lblOffset val="100"/>
        <c:noMultiLvlLbl val="0"/>
      </c:catAx>
      <c:valAx>
        <c:axId val="169172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9172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494096401366624"/>
          <c:y val="0.91917981691275852"/>
          <c:w val="0.65984018589678328"/>
          <c:h val="6.27701290081424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Выходная диагностика </a:t>
            </a:r>
          </a:p>
          <a:p>
            <a:pPr>
              <a:defRPr sz="1800"/>
            </a:pPr>
            <a:r>
              <a:rPr lang="ru-RU" sz="1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развития межполушарного взаимодействия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43</c:v>
                </c:pt>
                <c:pt idx="1">
                  <c:v>26</c:v>
                </c:pt>
                <c:pt idx="2">
                  <c:v>20</c:v>
                </c:pt>
                <c:pt idx="3">
                  <c:v>37</c:v>
                </c:pt>
                <c:pt idx="4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B64-494A-802C-4E2D3DEE97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хороший 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30</c:v>
                </c:pt>
                <c:pt idx="1">
                  <c:v>37</c:v>
                </c:pt>
                <c:pt idx="2">
                  <c:v>30</c:v>
                </c:pt>
                <c:pt idx="3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B64-494A-802C-4E2D3DEE972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средний 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17</c:v>
                </c:pt>
                <c:pt idx="1">
                  <c:v>20</c:v>
                </c:pt>
                <c:pt idx="2">
                  <c:v>27</c:v>
                </c:pt>
                <c:pt idx="3">
                  <c:v>23</c:v>
                </c:pt>
                <c:pt idx="4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B64-494A-802C-4E2D3DEE972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низкий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10</c:v>
                </c:pt>
                <c:pt idx="1">
                  <c:v>17</c:v>
                </c:pt>
                <c:pt idx="2">
                  <c:v>23</c:v>
                </c:pt>
                <c:pt idx="3">
                  <c:v>13</c:v>
                </c:pt>
                <c:pt idx="4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B64-494A-802C-4E2D3DEE97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9330040"/>
        <c:axId val="159330424"/>
      </c:barChart>
      <c:catAx>
        <c:axId val="159330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9330424"/>
        <c:crosses val="autoZero"/>
        <c:auto val="1"/>
        <c:lblAlgn val="ctr"/>
        <c:lblOffset val="100"/>
        <c:noMultiLvlLbl val="0"/>
      </c:catAx>
      <c:valAx>
        <c:axId val="159330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9330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Сводная</a:t>
            </a:r>
            <a:r>
              <a:rPr lang="ru-RU" sz="1800" b="1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результатов мониторинга </a:t>
            </a:r>
          </a:p>
          <a:p>
            <a:pPr>
              <a:defRPr sz="1800" b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800" b="1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диагностика  и выходная диагностика   </a:t>
            </a:r>
            <a:endParaRPr lang="ru-RU" sz="18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4180163780417313"/>
          <c:y val="2.210665412908558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none" spc="0" normalizeH="0" baseline="0">
              <a:solidFill>
                <a:sysClr val="windowText" lastClr="00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4.2628547075945405E-2"/>
          <c:y val="0.32715290401906383"/>
          <c:w val="0.93712108473554212"/>
          <c:h val="0.600123341947486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</c:v>
                </c:pt>
                <c:pt idx="1">
                  <c:v>10</c:v>
                </c:pt>
                <c:pt idx="2">
                  <c:v>7</c:v>
                </c:pt>
                <c:pt idx="3">
                  <c:v>13</c:v>
                </c:pt>
                <c:pt idx="4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B60-4584-B9AA-39A789978D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высокий уровень 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43</c:v>
                </c:pt>
                <c:pt idx="1">
                  <c:v>26</c:v>
                </c:pt>
                <c:pt idx="2">
                  <c:v>20</c:v>
                </c:pt>
                <c:pt idx="3">
                  <c:v>37</c:v>
                </c:pt>
                <c:pt idx="4">
                  <c:v>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B60-4584-B9AA-39A789978D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хороший уровень 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20</c:v>
                </c:pt>
                <c:pt idx="1">
                  <c:v>17</c:v>
                </c:pt>
                <c:pt idx="2">
                  <c:v>13</c:v>
                </c:pt>
                <c:pt idx="3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B60-4584-B9AA-39A789978D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хороший уровень 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30</c:v>
                </c:pt>
                <c:pt idx="1">
                  <c:v>37</c:v>
                </c:pt>
                <c:pt idx="2">
                  <c:v>30</c:v>
                </c:pt>
                <c:pt idx="3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B60-4584-B9AA-39A789978D0C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средний уровень 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Лист1!$F$2:$F$6</c:f>
              <c:numCache>
                <c:formatCode>General</c:formatCode>
                <c:ptCount val="5"/>
                <c:pt idx="0">
                  <c:v>27</c:v>
                </c:pt>
                <c:pt idx="1">
                  <c:v>30</c:v>
                </c:pt>
                <c:pt idx="2">
                  <c:v>33</c:v>
                </c:pt>
                <c:pt idx="3">
                  <c:v>30</c:v>
                </c:pt>
                <c:pt idx="4">
                  <c:v>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B60-4584-B9AA-39A789978D0C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средний уровень 2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Лист1!$G$2:$G$6</c:f>
              <c:numCache>
                <c:formatCode>General</c:formatCode>
                <c:ptCount val="5"/>
                <c:pt idx="0">
                  <c:v>17</c:v>
                </c:pt>
                <c:pt idx="1">
                  <c:v>20</c:v>
                </c:pt>
                <c:pt idx="2">
                  <c:v>27</c:v>
                </c:pt>
                <c:pt idx="3">
                  <c:v>23</c:v>
                </c:pt>
                <c:pt idx="4">
                  <c:v>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BB60-4584-B9AA-39A789978D0C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низкий уровень 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Лист1!$H$2:$H$6</c:f>
              <c:numCache>
                <c:formatCode>General</c:formatCode>
                <c:ptCount val="5"/>
                <c:pt idx="0">
                  <c:v>40</c:v>
                </c:pt>
                <c:pt idx="1">
                  <c:v>43</c:v>
                </c:pt>
                <c:pt idx="2">
                  <c:v>47</c:v>
                </c:pt>
                <c:pt idx="3">
                  <c:v>40</c:v>
                </c:pt>
                <c:pt idx="4">
                  <c:v>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BB60-4584-B9AA-39A789978D0C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низкий уровень 2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Проба 1</c:v>
                </c:pt>
                <c:pt idx="1">
                  <c:v>Проба 2</c:v>
                </c:pt>
                <c:pt idx="2">
                  <c:v>Проба 3</c:v>
                </c:pt>
                <c:pt idx="3">
                  <c:v>Проба 4</c:v>
                </c:pt>
                <c:pt idx="4">
                  <c:v>Проба 5</c:v>
                </c:pt>
              </c:strCache>
            </c:strRef>
          </c:cat>
          <c:val>
            <c:numRef>
              <c:f>Лист1!$I$2:$I$6</c:f>
              <c:numCache>
                <c:formatCode>General</c:formatCode>
                <c:ptCount val="5"/>
                <c:pt idx="0">
                  <c:v>10</c:v>
                </c:pt>
                <c:pt idx="1">
                  <c:v>17</c:v>
                </c:pt>
                <c:pt idx="2">
                  <c:v>23</c:v>
                </c:pt>
                <c:pt idx="3">
                  <c:v>13</c:v>
                </c:pt>
                <c:pt idx="4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B60-4584-B9AA-39A789978D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59497784"/>
        <c:axId val="169961384"/>
      </c:barChart>
      <c:catAx>
        <c:axId val="159497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69961384"/>
        <c:crosses val="autoZero"/>
        <c:auto val="1"/>
        <c:lblAlgn val="ctr"/>
        <c:lblOffset val="100"/>
        <c:noMultiLvlLbl val="0"/>
      </c:catAx>
      <c:valAx>
        <c:axId val="169961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59497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9.8621196502374539E-2"/>
          <c:y val="0.14393968166243437"/>
          <c:w val="0.84208165791897838"/>
          <c:h val="0.162919572871367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49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9526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87C1219-1E8B-42BA-9B8B-8500C972A0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r="5416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1123122-4A24-4FC3-9012-B27A931D38D0}"/>
              </a:ext>
            </a:extLst>
          </p:cNvPr>
          <p:cNvSpPr/>
          <p:nvPr/>
        </p:nvSpPr>
        <p:spPr>
          <a:xfrm>
            <a:off x="1385061" y="1721372"/>
            <a:ext cx="6373876" cy="356563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E35210-9BE2-43DB-8FB7-F5B452D93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865032E-3D3D-46F1-95C0-4EDA51B76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4EC75F4-051C-4EAD-8027-7730AC720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9D99354-0B68-4F01-874C-7B6922E75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76372FA-D3FE-4247-BAD5-344506E68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83FEB19-C07A-4A70-ABD6-E4E5F3EA4CE1}"/>
              </a:ext>
            </a:extLst>
          </p:cNvPr>
          <p:cNvSpPr/>
          <p:nvPr/>
        </p:nvSpPr>
        <p:spPr>
          <a:xfrm>
            <a:off x="1530928" y="1915536"/>
            <a:ext cx="6082145" cy="3177309"/>
          </a:xfrm>
          <a:prstGeom prst="rect">
            <a:avLst/>
          </a:prstGeom>
          <a:noFill/>
          <a:ln w="698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74A7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EA81E12-38AD-452E-AC26-C77F40FB781D}"/>
              </a:ext>
            </a:extLst>
          </p:cNvPr>
          <p:cNvSpPr/>
          <p:nvPr/>
        </p:nvSpPr>
        <p:spPr>
          <a:xfrm flipV="1">
            <a:off x="1385061" y="1721372"/>
            <a:ext cx="6373876" cy="3565634"/>
          </a:xfrm>
          <a:prstGeom prst="rect">
            <a:avLst/>
          </a:prstGeom>
          <a:noFill/>
          <a:ln w="698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74A7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4828356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90EA6B-1EBE-4444-8371-03D0EEF3C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F76687F-4661-4AF8-A33B-E868FF60F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7E125B2-3A01-44CA-90CF-23DF22CA6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8912A8-CAE3-4E2A-9047-256228FF7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950EDA-3D66-49CC-A012-483F6CA8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44170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2898E8-AA56-4FF9-A267-34BC2672C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63F26CE-AA4B-4EBC-B2AC-9AC5A8856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6BBE987-F8FA-49E6-9368-2C0C39C45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4BAD3BD-A6C0-47A0-AB2B-F91CBC969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7493AC3-94C6-4A9F-9609-884E5ED1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8893152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35A57A-C228-4972-9197-F6CD48FF0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50B6FF7-C516-4482-A6F2-F165105BB9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426EDDC-581A-40D8-A785-B577170A5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7B9E4A1-65AB-446A-B768-98CBC63EF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7141138-2DCD-43BE-8232-DBFAEBD7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196F6D1-8AC2-4EE4-96E0-7B0A371E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3531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2DB119-CD3E-4D94-9EB1-D05B2517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DDC541D-CFEF-4D4B-845F-EAC61A7D0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76F4256-89BA-4E8E-90F3-7B76A67B8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4A2D6F3-12D8-435E-BEDB-B8138986F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ED44D7A-6B2F-4EAC-8B3F-9B8718502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B40D518-1793-4169-9208-2A02A98E7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0902320C-F75D-4EC9-A845-22FD2D143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45FB6E2-1433-47F6-BD55-91A519816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822556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F65B81-8C55-42A8-9F51-51AFE186D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427CFFF-EE56-4671-924E-4BF6D624C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A4540EE-76FE-4B94-8DCE-AF54E20E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8EAB73B-C8C3-49B5-A6D1-26756050B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3607864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0737E46-3B6C-4677-878E-ADE861EDC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8D8394C-7123-4EAF-90CC-E2E5ACC6A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C95CA57-500E-4C3B-93EB-58DADC9A1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96482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E678355-7884-4A5A-AB96-A2998E5AC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703F7A8-2E21-40DF-B481-5F3C653DC4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81C0816-508A-4F28-8733-269781EFCD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E138C5F-6405-415A-9EB2-B0788B4A2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276C18B-437A-4E0B-9ECE-148E5DE3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48A5B6D-D5DE-4A5B-9A5C-09E3B51B6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39001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805391-BA9B-444B-8CC7-D8664D1F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C92206B-84E3-40D0-AACA-196808692E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23C9A26-7BAE-4F4A-8E96-149F32E24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86A852B-4BFD-442A-8F4F-D8803D2B8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4179070-C4AB-481D-AA76-171516226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BE0D833-57DF-452D-B8E6-C4B88640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11478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3080C1-8143-4DE8-9BAB-AB2D99CF6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5177CCE-E225-4545-8EAB-092BF02380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38839F-5F2B-47CA-AA79-90C4EDD1C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3E6181C-4A00-4512-9A07-91C884CDC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8574DC-A281-4CB5-A89A-75DDF7E4C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2758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71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8B9B6D0-1C04-4E95-930C-3272D4ECBC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49147E4-0D9B-4B14-91A6-0ACE7C15A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0FC7826-299C-4A77-BA29-CEC90B2E5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177F33-7BB9-4CDA-9457-A460776E8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A215D8E-E89B-4756-B5A6-D04C48A8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1064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2041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3970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5763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29996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67437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7031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08738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675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508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2029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53328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5599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266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56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676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417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957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409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8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814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692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532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189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1449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34087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32321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3876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15823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3510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742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2370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5801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30370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64948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42376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70253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91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093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392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023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6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7354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816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9918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812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517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585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630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31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7787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88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46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3766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949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009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017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797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23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4524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23A1C-8EBC-46BB-A025-2EF105F2FA8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E2CE4-6611-4BC5-84EB-C1CFA3CF0E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73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235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7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49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2409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6461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218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7788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984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3433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542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31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338E6-B980-42DB-987B-F643CD21FAE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254E4-9183-40EC-95AF-D17DF0010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712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704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534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3695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113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0081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0927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547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841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4581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393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164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1049F-15F7-455A-847C-12F79F7F2D2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3C8F-0308-450F-80A1-8360F3491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856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1934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24576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34630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74563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20388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39612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920463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6671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8170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374075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07238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55307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6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E74AF65-E6E9-45AF-8C94-71246D400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26A9F61-A0BD-4EFA-BCB6-37DC9ABD1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9696AB2-66DD-43F3-8FC0-E11E5EB016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356E5E6-3B52-4C06-8A2E-6D9079280C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37576B0-2DEB-4989-B6A7-D2478E1C7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42B1B43-E379-4BEF-997C-5F8A0953659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r="5416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ADF1A6CF-EEDD-49C0-91A9-58B9C382E717}"/>
              </a:ext>
            </a:extLst>
          </p:cNvPr>
          <p:cNvSpPr/>
          <p:nvPr/>
        </p:nvSpPr>
        <p:spPr>
          <a:xfrm>
            <a:off x="239272" y="306264"/>
            <a:ext cx="8665456" cy="6245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720AE7E8-5AE1-4D66-A93A-D8FD5FD2DA12}"/>
              </a:ext>
            </a:extLst>
          </p:cNvPr>
          <p:cNvSpPr/>
          <p:nvPr/>
        </p:nvSpPr>
        <p:spPr>
          <a:xfrm flipV="1">
            <a:off x="239272" y="306264"/>
            <a:ext cx="8665456" cy="6245472"/>
          </a:xfrm>
          <a:prstGeom prst="rect">
            <a:avLst/>
          </a:prstGeom>
          <a:noFill/>
          <a:ln w="698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774A7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</p:spTree>
    <p:extLst>
      <p:ext uri="{BB962C8B-B14F-4D97-AF65-F5344CB8AC3E}">
        <p14:creationId xmlns:p14="http://schemas.microsoft.com/office/powerpoint/2010/main" val="382645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15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35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419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39"/>
            <a:ext cx="9143999" cy="68546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058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1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7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23A1C-8EBC-46BB-A025-2EF105F2FA88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E2CE4-6611-4BC5-84EB-C1CFA3CF0EA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35"/>
          <a:stretch/>
        </p:blipFill>
        <p:spPr>
          <a:xfrm flipH="1">
            <a:off x="3200399" y="0"/>
            <a:ext cx="594359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8"/>
          <a:stretch/>
        </p:blipFill>
        <p:spPr>
          <a:xfrm flipH="1">
            <a:off x="-16137" y="0"/>
            <a:ext cx="3216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338E6-B980-42DB-987B-F643CD21FAE0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254E4-9183-40EC-95AF-D17DF0010E5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8" r="13647"/>
          <a:stretch/>
        </p:blipFill>
        <p:spPr>
          <a:xfrm rot="16200000" flipH="1">
            <a:off x="3352801" y="1066802"/>
            <a:ext cx="2438400" cy="9144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35"/>
          <a:stretch/>
        </p:blipFill>
        <p:spPr>
          <a:xfrm rot="16200000" flipH="1">
            <a:off x="2361303" y="-2363097"/>
            <a:ext cx="4419602" cy="914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20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71"/>
            <a:ext cx="9144000" cy="684019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6FAA2-0C1A-47FE-9EDE-E2B3401FF802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9870D-35D5-445E-BBAA-BBE473B01A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73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"/>
            <a:ext cx="9143999" cy="68401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D1EDC-A2B1-4467-8D3F-4DFD9B83CAD8}" type="datetimeFigureOut">
              <a:rPr lang="uk-UA" smtClean="0"/>
              <a:t>20.03.2024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2570F2-E200-4629-A09A-B32E2C0D78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0505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1.xml"/><Relationship Id="rId5" Type="http://schemas.microsoft.com/office/2007/relationships/hdphoto" Target="../media/hdphoto7.wdp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microsoft.com/office/2007/relationships/hdphoto" Target="../media/hdphoto8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4.jpeg"/><Relationship Id="rId5" Type="http://schemas.microsoft.com/office/2007/relationships/hdphoto" Target="../media/hdphoto11.wdp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37.png"/><Relationship Id="rId5" Type="http://schemas.openxmlformats.org/officeDocument/2006/relationships/image" Target="../media/image38.svg"/><Relationship Id="rId4" Type="http://schemas.openxmlformats.org/officeDocument/2006/relationships/image" Target="../media/image36.png"/><Relationship Id="rId9" Type="http://schemas.openxmlformats.org/officeDocument/2006/relationships/image" Target="../media/image42.sv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1.xml"/><Relationship Id="rId4" Type="http://schemas.microsoft.com/office/2007/relationships/hdphoto" Target="../media/hdphoto1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1.xml"/><Relationship Id="rId5" Type="http://schemas.microsoft.com/office/2007/relationships/hdphoto" Target="../media/hdphoto13.wdp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1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108D32-9C64-A431-C884-CFA8DF7C6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0" y="1218393"/>
            <a:ext cx="8974318" cy="1404747"/>
          </a:xfrm>
        </p:spPr>
        <p:txBody>
          <a:bodyPr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педагога-психолога по теме: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межполушарного взаимодействия             у детей дошкольного возраста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540D9C8-289C-C81F-5258-C7B0986C1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331" y="326763"/>
            <a:ext cx="8533336" cy="63477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автономное учреждение «Центр развития ребенка – детский сад № 94 «Радуга» г. Орска Оренбургской области»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0AB6F89C-5789-E529-1234-96F137D5A823}"/>
              </a:ext>
            </a:extLst>
          </p:cNvPr>
          <p:cNvSpPr txBox="1">
            <a:spLocks/>
          </p:cNvSpPr>
          <p:nvPr/>
        </p:nvSpPr>
        <p:spPr>
          <a:xfrm>
            <a:off x="3281427" y="5990527"/>
            <a:ext cx="5862573" cy="484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Подготовил: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Лемехова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А.В., педагог-психолог ВКК</a:t>
            </a:r>
          </a:p>
        </p:txBody>
      </p:sp>
      <p:pic>
        <p:nvPicPr>
          <p:cNvPr id="7" name="Объект 4">
            <a:extLst>
              <a:ext uri="{FF2B5EF4-FFF2-40B4-BE49-F238E27FC236}">
                <a16:creationId xmlns:a16="http://schemas.microsoft.com/office/drawing/2014/main" xmlns="" id="{AF532237-CD74-713D-726C-6C2C1B338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70" y="2712161"/>
            <a:ext cx="5412857" cy="3044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15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50" y="457292"/>
            <a:ext cx="8606673" cy="6480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ПОДХОДЫ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000" y="1272619"/>
            <a:ext cx="8460000" cy="1488210"/>
          </a:xfrm>
          <a:gradFill flip="none" rotWithShape="1">
            <a:gsLst>
              <a:gs pos="0">
                <a:schemeClr val="accent6">
                  <a:tint val="50000"/>
                  <a:satMod val="300000"/>
                </a:schemeClr>
              </a:gs>
              <a:gs pos="96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358775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Кинезиологический и нейропсихологический подходы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как наиболее универсальные методы                                        развития межполушарного взаимодействия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D77F194A-4540-AB59-F196-CEE78402AF5C}"/>
              </a:ext>
            </a:extLst>
          </p:cNvPr>
          <p:cNvSpPr txBox="1">
            <a:spLocks/>
          </p:cNvSpPr>
          <p:nvPr/>
        </p:nvSpPr>
        <p:spPr>
          <a:xfrm>
            <a:off x="342000" y="3049572"/>
            <a:ext cx="8460000" cy="1199561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</a:schemeClr>
              </a:gs>
              <a:gs pos="31000">
                <a:schemeClr val="accent6">
                  <a:tint val="37000"/>
                  <a:satMod val="300000"/>
                </a:schemeClr>
              </a:gs>
              <a:gs pos="75000">
                <a:schemeClr val="accent6">
                  <a:tint val="15000"/>
                  <a:satMod val="35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Font typeface="Arial" pitchFamily="34" charset="0"/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наука о развитии умственных способностей и физического здоровья через определенные двигательные упражнения.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D6E71B8B-967F-0F6F-0089-26ECB6713F2B}"/>
              </a:ext>
            </a:extLst>
          </p:cNvPr>
          <p:cNvSpPr txBox="1">
            <a:spLocks/>
          </p:cNvSpPr>
          <p:nvPr/>
        </p:nvSpPr>
        <p:spPr>
          <a:xfrm>
            <a:off x="342000" y="4495366"/>
            <a:ext cx="8460000" cy="1944278"/>
          </a:xfrm>
          <a:prstGeom prst="rect">
            <a:avLst/>
          </a:prstGeom>
          <a:gradFill flip="none" rotWithShape="1">
            <a:gsLst>
              <a:gs pos="12000">
                <a:schemeClr val="accent6">
                  <a:tint val="50000"/>
                  <a:satMod val="300000"/>
                </a:schemeClr>
              </a:gs>
              <a:gs pos="25000">
                <a:schemeClr val="accent6">
                  <a:tint val="37000"/>
                  <a:satMod val="300000"/>
                </a:schemeClr>
              </a:gs>
              <a:gs pos="63000">
                <a:schemeClr val="accent6">
                  <a:tint val="15000"/>
                  <a:satMod val="35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Font typeface="Arial" pitchFamily="34" charset="0"/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междисциплинарное научное направление, лежащее на стыке психологии и нейронауки, нацеленное на понимание связи структуры и функционирования головного мозга с психическими процессами и поведением живых существ. </a:t>
            </a:r>
          </a:p>
        </p:txBody>
      </p:sp>
    </p:spTree>
    <p:extLst>
      <p:ext uri="{BB962C8B-B14F-4D97-AF65-F5344CB8AC3E}">
        <p14:creationId xmlns:p14="http://schemas.microsoft.com/office/powerpoint/2010/main" val="3786872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376" y="457292"/>
            <a:ext cx="8597247" cy="6480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ПОДХОДЫ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D77F194A-4540-AB59-F196-CEE78402AF5C}"/>
              </a:ext>
            </a:extLst>
          </p:cNvPr>
          <p:cNvSpPr txBox="1">
            <a:spLocks/>
          </p:cNvSpPr>
          <p:nvPr/>
        </p:nvSpPr>
        <p:spPr>
          <a:xfrm>
            <a:off x="341999" y="1791093"/>
            <a:ext cx="8460000" cy="3930977"/>
          </a:xfrm>
          <a:prstGeom prst="rect">
            <a:avLst/>
          </a:prstGeom>
          <a:gradFill flip="none" rotWithShape="1">
            <a:gsLst>
              <a:gs pos="0">
                <a:schemeClr val="accent6">
                  <a:tint val="50000"/>
                  <a:satMod val="300000"/>
                </a:schemeClr>
              </a:gs>
              <a:gs pos="31000">
                <a:schemeClr val="accent6">
                  <a:tint val="37000"/>
                  <a:satMod val="300000"/>
                </a:schemeClr>
              </a:gs>
              <a:gs pos="75000">
                <a:schemeClr val="accent6">
                  <a:tint val="15000"/>
                  <a:satMod val="35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Font typeface="Arial" pitchFamily="34" charset="0"/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кинезиологических упражнений и нейропсихологических игр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ходе которых активно задействуются оба полушария головного мозга ребенка: </a:t>
            </a:r>
          </a:p>
          <a:p>
            <a:pPr marL="536575" indent="-27305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синхронизируют их работу, </a:t>
            </a:r>
          </a:p>
          <a:p>
            <a:pPr marL="536575" indent="-27305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улучшению запоминания, </a:t>
            </a:r>
          </a:p>
          <a:p>
            <a:pPr marL="536575" indent="-27305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восприятия речи собеседника, </a:t>
            </a:r>
          </a:p>
          <a:p>
            <a:pPr marL="536575" indent="-27305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вызывают стойкий интерес у ребенка, </a:t>
            </a:r>
          </a:p>
          <a:p>
            <a:pPr marL="536575" indent="-27305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 концентрируют его внимание, </a:t>
            </a:r>
          </a:p>
          <a:p>
            <a:pPr marL="536575" indent="-273050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позволяют быстро переключиться с одной деятельности на другую, что способствует быстрому включению в занятие. </a:t>
            </a:r>
          </a:p>
        </p:txBody>
      </p:sp>
    </p:spTree>
    <p:extLst>
      <p:ext uri="{BB962C8B-B14F-4D97-AF65-F5344CB8AC3E}">
        <p14:creationId xmlns:p14="http://schemas.microsoft.com/office/powerpoint/2010/main" val="976631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tint val="50000"/>
                <a:satMod val="300000"/>
              </a:schemeClr>
            </a:gs>
            <a:gs pos="31000">
              <a:schemeClr val="accent6">
                <a:tint val="37000"/>
                <a:satMod val="300000"/>
              </a:schemeClr>
            </a:gs>
            <a:gs pos="75000">
              <a:schemeClr val="accent6">
                <a:tint val="15000"/>
                <a:satMod val="3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4B3355F-F829-1B8D-6711-D8865A39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23" y="2524029"/>
            <a:ext cx="8460000" cy="1498863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9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применения методов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требуется определенное оборудование (нейротренажеры, мячи, кубики, бросовый материал, печатные игры и пособия, карандаши и фломастеры).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A891BDA0-F2F9-28EF-2BF0-8722B1CA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7" y="457292"/>
            <a:ext cx="8622892" cy="6480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ПОДХОДЫ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88F6CA1F-D28E-A275-B5B5-B068C53DE00B}"/>
              </a:ext>
            </a:extLst>
          </p:cNvPr>
          <p:cNvSpPr txBox="1">
            <a:spLocks/>
          </p:cNvSpPr>
          <p:nvPr/>
        </p:nvSpPr>
        <p:spPr>
          <a:xfrm>
            <a:off x="342000" y="4341049"/>
            <a:ext cx="8460000" cy="16355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8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0800000" scaled="1"/>
            <a:tileRect/>
          </a:gradFill>
          <a:effectLst/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Font typeface="Arial" panose="020B0604020202020204" pitchFamily="34" charset="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условий использования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кинезиологических приемов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непрерывная отработка до автоматизма разученных движений, что требует обязательного включения в процесс развития межполушарного взаимодействия педагогов и родителей воспитанников.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F76B394B-06A9-6C94-128D-36A77A9ADFAB}"/>
              </a:ext>
            </a:extLst>
          </p:cNvPr>
          <p:cNvSpPr txBox="1">
            <a:spLocks/>
          </p:cNvSpPr>
          <p:nvPr/>
        </p:nvSpPr>
        <p:spPr>
          <a:xfrm>
            <a:off x="436268" y="1491792"/>
            <a:ext cx="8460000" cy="1256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0B1F50E1-2989-7356-9666-DD4C06B8B43B}"/>
              </a:ext>
            </a:extLst>
          </p:cNvPr>
          <p:cNvSpPr txBox="1">
            <a:spLocks/>
          </p:cNvSpPr>
          <p:nvPr/>
        </p:nvSpPr>
        <p:spPr>
          <a:xfrm>
            <a:off x="342000" y="1370421"/>
            <a:ext cx="8460000" cy="83545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Font typeface="Arial" panose="020B0604020202020204" pitchFamily="34" charset="0"/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Трудоемкость применения кинезиологических упражнений и нейропсихологических игр:</a:t>
            </a:r>
          </a:p>
        </p:txBody>
      </p:sp>
    </p:spTree>
    <p:extLst>
      <p:ext uri="{BB962C8B-B14F-4D97-AF65-F5344CB8AC3E}">
        <p14:creationId xmlns:p14="http://schemas.microsoft.com/office/powerpoint/2010/main" val="751762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000" y="476054"/>
            <a:ext cx="8460000" cy="688156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endParaRPr lang="ru-RU" sz="6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000" y="1253765"/>
            <a:ext cx="8460000" cy="5241303"/>
          </a:xfrm>
          <a:solidFill>
            <a:srgbClr val="CC99FF">
              <a:alpha val="2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358775" algn="just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Развитие межполушарного взаимодействия у детей старшего дошкольного возраста методами и приемами кинезиологии и нейропсихологии. </a:t>
            </a:r>
          </a:p>
          <a:p>
            <a:pPr marL="0" indent="358775" algn="just">
              <a:buNone/>
            </a:pP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результат: </a:t>
            </a:r>
          </a:p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в своей работе специально подобранные игры и упражнения, выполняя которые дети задействуют правую руку, левую руку или выполняют задание двумя руками одновременно, я создам благоприятные условия для развития у старших дошкольников высших психических процессов и межполушарного взаимодействия головного мозга. </a:t>
            </a:r>
          </a:p>
          <a:p>
            <a:pPr marL="0" indent="358775" algn="just">
              <a:buNone/>
            </a:pPr>
            <a:endParaRPr lang="ru-RU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реализации: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подготовительный,</a:t>
            </a:r>
          </a:p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основной,</a:t>
            </a:r>
          </a:p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заключительный. </a:t>
            </a:r>
          </a:p>
        </p:txBody>
      </p:sp>
    </p:spTree>
    <p:extLst>
      <p:ext uri="{BB962C8B-B14F-4D97-AF65-F5344CB8AC3E}">
        <p14:creationId xmlns:p14="http://schemas.microsoft.com/office/powerpoint/2010/main" val="3249621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524" y="510273"/>
            <a:ext cx="8634952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r>
              <a:rPr lang="ru-RU" sz="4800" b="1" i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ru-RU" sz="4800" b="1" i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dirty="0">
              <a:solidFill>
                <a:srgbClr val="FF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000" y="1527141"/>
            <a:ext cx="8460000" cy="4628561"/>
          </a:xfrm>
          <a:gradFill flip="none" rotWithShape="1">
            <a:gsLst>
              <a:gs pos="30000">
                <a:schemeClr val="accent4">
                  <a:lumMod val="5000"/>
                  <a:lumOff val="95000"/>
                </a:schemeClr>
              </a:gs>
              <a:gs pos="94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txBody>
          <a:bodyPr anchor="ctr">
            <a:normAutofit/>
          </a:bodyPr>
          <a:lstStyle/>
          <a:p>
            <a:pPr marL="427038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запроса педагогов, научной литературы и практик по соответствующей проблеме и выбранному направлению работы;</a:t>
            </a:r>
          </a:p>
          <a:p>
            <a:pPr marL="84138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27038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диагностического инструментария и его апробация;</a:t>
            </a:r>
          </a:p>
          <a:p>
            <a:pPr marL="427038" indent="-342900" algn="just">
              <a:buFont typeface="Wingdings" panose="05000000000000000000" pitchFamily="2" charset="2"/>
              <a:buChar char="Ø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7038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Наработка теоретического и практического материала (изготовление пособий и игр для детей, подготовка картотек, консультаций, рекомендаций, памяток для педагогов и родителей воспитанников);</a:t>
            </a:r>
          </a:p>
          <a:p>
            <a:pPr marL="84138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27038" indent="-34290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перспективного плана коррекционно-развивающих занятий с детьми. </a:t>
            </a:r>
          </a:p>
        </p:txBody>
      </p:sp>
    </p:spTree>
    <p:extLst>
      <p:ext uri="{BB962C8B-B14F-4D97-AF65-F5344CB8AC3E}">
        <p14:creationId xmlns:p14="http://schemas.microsoft.com/office/powerpoint/2010/main" val="3499569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000" y="1175642"/>
            <a:ext cx="8460000" cy="694131"/>
          </a:xfrm>
          <a:gradFill flip="none" rotWithShape="1">
            <a:gsLst>
              <a:gs pos="25000">
                <a:schemeClr val="accent2">
                  <a:lumMod val="5000"/>
                  <a:lumOff val="95000"/>
                </a:schemeClr>
              </a:gs>
              <a:gs pos="99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Мониторинг развития межполушарного взаимодействия у детей дошкольного возраста в начале работы.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B16DAE82-26D4-00C2-9DF4-F974B756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1" y="393665"/>
            <a:ext cx="8460000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 </a:t>
            </a:r>
            <a:endParaRPr lang="ru-RU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A9585BC9-C111-77F3-E78F-B408927ABCBE}"/>
              </a:ext>
            </a:extLst>
          </p:cNvPr>
          <p:cNvSpPr txBox="1">
            <a:spLocks/>
          </p:cNvSpPr>
          <p:nvPr/>
        </p:nvSpPr>
        <p:spPr>
          <a:xfrm>
            <a:off x="342000" y="2172695"/>
            <a:ext cx="8460000" cy="523189"/>
          </a:xfrm>
          <a:prstGeom prst="rect">
            <a:avLst/>
          </a:prstGeom>
          <a:gradFill flip="none" rotWithShape="1">
            <a:gsLst>
              <a:gs pos="1000">
                <a:schemeClr val="accent2">
                  <a:lumMod val="97000"/>
                  <a:lumOff val="3000"/>
                </a:schemeClr>
              </a:gs>
              <a:gs pos="29000">
                <a:schemeClr val="accent2">
                  <a:lumMod val="60000"/>
                  <a:lumOff val="40000"/>
                  <a:alpha val="84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Реализация запланированной работы по трем направлениям: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8B425C77-15E9-234C-B6F7-DF2602209408}"/>
              </a:ext>
            </a:extLst>
          </p:cNvPr>
          <p:cNvSpPr txBox="1">
            <a:spLocks/>
          </p:cNvSpPr>
          <p:nvPr/>
        </p:nvSpPr>
        <p:spPr>
          <a:xfrm>
            <a:off x="342000" y="2754890"/>
            <a:ext cx="8460000" cy="113247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9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FontTx/>
              <a:buChar char="-"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воспитанниками </a:t>
            </a:r>
          </a:p>
          <a:p>
            <a:pPr marL="0" indent="358775" algn="just">
              <a:buFont typeface="Arial" panose="020B0604020202020204" pitchFamily="34" charset="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(коррекционно-развивающие занятия, организация уголков для самостоятельного развития в групповых помещениях);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8C3D1092-D4D3-88E5-111F-8C1C2F3C74B2}"/>
              </a:ext>
            </a:extLst>
          </p:cNvPr>
          <p:cNvSpPr txBox="1">
            <a:spLocks/>
          </p:cNvSpPr>
          <p:nvPr/>
        </p:nvSpPr>
        <p:spPr>
          <a:xfrm>
            <a:off x="342000" y="3887366"/>
            <a:ext cx="8460000" cy="125376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9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FontTx/>
              <a:buChar char="-"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педагогами </a:t>
            </a:r>
          </a:p>
          <a:p>
            <a:pPr marL="0" indent="358775" algn="just">
              <a:buFont typeface="Arial" panose="020B0604020202020204" pitchFamily="34" charset="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(проведение семинаров-практикумов, включающих: просвещение по теме, совместное определение задач в работе с детьми, отработку выбранных методов и приемов);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A1E15285-A8B6-DE7C-1A99-ED733051ED57}"/>
              </a:ext>
            </a:extLst>
          </p:cNvPr>
          <p:cNvSpPr txBox="1">
            <a:spLocks/>
          </p:cNvSpPr>
          <p:nvPr/>
        </p:nvSpPr>
        <p:spPr>
          <a:xfrm>
            <a:off x="342000" y="5141131"/>
            <a:ext cx="8460000" cy="13232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5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FontTx/>
              <a:buChar char="-"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воспитанников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buFont typeface="Arial" panose="020B0604020202020204" pitchFamily="34" charset="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(осуществление просветительской деятельности о рассматриваемой проблеме посредствам размещения в информационных уголках консультаций, памяток-рекомендаций для занятий с детьми дома).</a:t>
            </a:r>
          </a:p>
        </p:txBody>
      </p:sp>
    </p:spTree>
    <p:extLst>
      <p:ext uri="{BB962C8B-B14F-4D97-AF65-F5344CB8AC3E}">
        <p14:creationId xmlns:p14="http://schemas.microsoft.com/office/powerpoint/2010/main" val="1763718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95" y="1301208"/>
            <a:ext cx="8460000" cy="4621290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100000">
                <a:schemeClr val="accent2">
                  <a:lumMod val="45000"/>
                  <a:lumOff val="55000"/>
                </a:schemeClr>
              </a:gs>
              <a:gs pos="97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266700" algn="just">
              <a:buNone/>
            </a:pP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оценки уровня развития межполушарного взаимодействия                  у детей старшего дошкольного возраста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36512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наблюдение за поведением и деятельностью детей, </a:t>
            </a:r>
          </a:p>
          <a:p>
            <a:pPr marL="0" indent="36512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беседы с педагогами, </a:t>
            </a:r>
          </a:p>
          <a:p>
            <a:pPr marL="0" indent="36512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проведение диагностического обследования с помощью комплекта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нейропсихологических методик:</a:t>
            </a:r>
          </a:p>
          <a:p>
            <a:pPr marL="0" indent="36512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проба на реципрокную координацию рук Н.Н.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Озерецкого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«Кулак – ладонь»;</a:t>
            </a:r>
          </a:p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проба на динамический праксис Н.Н.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Озерецкого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«Кулак – ребро – ладонь»;   </a:t>
            </a:r>
          </a:p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графическая проба А.Р. Лурия «Заборчик»;</a:t>
            </a:r>
          </a:p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проба на перебор пальцев;</a:t>
            </a:r>
          </a:p>
          <a:p>
            <a:pPr marL="365125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речевой вариант пробы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Хеда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78E899A6-DB41-ECD1-2460-F1F54B10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3" y="294127"/>
            <a:ext cx="8862645" cy="1063351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развития межполушарного взаимодействия у детей дошкольного возраста в начале работы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356" y="6020972"/>
            <a:ext cx="8862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Сиротюк А.Л. Коррекция развития интеллекта дошкольников</a:t>
            </a:r>
          </a:p>
          <a:p>
            <a:pPr algn="just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Хомская Е.Д. Методы оценки межполушарной асимметрии и межполушарного взаимодействия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61863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769184"/>
              </p:ext>
            </p:extLst>
          </p:nvPr>
        </p:nvGraphicFramePr>
        <p:xfrm>
          <a:off x="337626" y="2251397"/>
          <a:ext cx="8440619" cy="4247878"/>
        </p:xfrm>
        <a:graphic>
          <a:graphicData uri="http://schemas.openxmlformats.org/drawingml/2006/table">
            <a:tbl>
              <a:tblPr firstRow="1" firstCol="1" bandRow="1"/>
              <a:tblGrid>
                <a:gridCol w="35364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3027">
                  <a:extLst>
                    <a:ext uri="{9D8B030D-6E8A-4147-A177-3AD203B41FA5}">
                      <a16:colId xmlns:a16="http://schemas.microsoft.com/office/drawing/2014/main" xmlns="" val="100802395"/>
                    </a:ext>
                  </a:extLst>
                </a:gridCol>
                <a:gridCol w="61302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1302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130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1302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1302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1302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13027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3242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Диагностические методики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развития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29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Хороший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291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83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Проба на реципрокную координацию рук Н.Н.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Озерецкого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«Кулак – ладонь»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2191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161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Проба на динамический праксис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Н.И.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Озерецкого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«Кулак – ребро – ладонь»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2191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292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Графическая проба А.Р. Лурия «Заборчик»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12191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103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Проба на перебор пальцев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2191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67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Речевой вариант пробы Хеда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6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267285" y="1554740"/>
            <a:ext cx="8609427" cy="682588"/>
          </a:xfrm>
        </p:spPr>
        <p:txBody>
          <a:bodyPr>
            <a:noAutofit/>
          </a:bodyPr>
          <a:lstStyle/>
          <a:p>
            <a:pPr marL="0" indent="365125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1.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Показатели уровня развития межполушарного взаимодействия у старших дошкольников на первоначальном этапе работы 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FC387838-E812-6F11-C3AB-C4A6083F4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2" y="364465"/>
            <a:ext cx="8609428" cy="1063351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развития межполушарного взаимодействия                       у детей дошкольного возраста в начале работы </a:t>
            </a:r>
          </a:p>
        </p:txBody>
      </p:sp>
    </p:spTree>
    <p:extLst>
      <p:ext uri="{BB962C8B-B14F-4D97-AF65-F5344CB8AC3E}">
        <p14:creationId xmlns:p14="http://schemas.microsoft.com/office/powerpoint/2010/main" val="675877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435843039"/>
              </p:ext>
            </p:extLst>
          </p:nvPr>
        </p:nvGraphicFramePr>
        <p:xfrm>
          <a:off x="292229" y="2465880"/>
          <a:ext cx="8559540" cy="406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92226" y="1680657"/>
            <a:ext cx="8559539" cy="785224"/>
          </a:xfrm>
        </p:spPr>
        <p:txBody>
          <a:bodyPr>
            <a:noAutofit/>
          </a:bodyPr>
          <a:lstStyle/>
          <a:p>
            <a:pPr marL="0" indent="358775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Гистограмма 1.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уровня развития межполушарного взаимодействия у старших дошкольников на первоначальном этапе работы 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xmlns="" id="{C879D876-3EAE-D1C5-BCDB-C94C44837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282" y="364465"/>
            <a:ext cx="8609428" cy="1063351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развития межполушарного взаимодействия                       у детей дошкольного возраста в начале работы </a:t>
            </a:r>
          </a:p>
        </p:txBody>
      </p:sp>
    </p:spTree>
    <p:extLst>
      <p:ext uri="{BB962C8B-B14F-4D97-AF65-F5344CB8AC3E}">
        <p14:creationId xmlns:p14="http://schemas.microsoft.com/office/powerpoint/2010/main" val="1634012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F4502BA-F249-AC55-CD83-5B3E0A0AC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21" y="2535810"/>
            <a:ext cx="4206448" cy="2366128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D4D41DF-AA5C-090D-3B7B-38C439B8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6" y="338578"/>
            <a:ext cx="9012025" cy="844921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работа с воспитанниками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859C4628-924B-CB8E-207C-C00D65F88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99" y="1434027"/>
            <a:ext cx="8460000" cy="1101783"/>
          </a:xfrm>
        </p:spPr>
        <p:txBody>
          <a:bodyPr>
            <a:normAutofit/>
          </a:bodyPr>
          <a:lstStyle/>
          <a:p>
            <a:pPr marL="0" indent="358775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коррекционно-развивающих занятий для детей 6-7 лет согласно разработанному перспективному плану 3 раза в неделю по 25-30 минут в подгрупповой форме (6-8 человек), с последующим закреплением детьми полученных навыков на занятиях с педагогами и в свободной деятельности. </a:t>
            </a:r>
          </a:p>
        </p:txBody>
      </p:sp>
      <p:sp>
        <p:nvSpPr>
          <p:cNvPr id="10" name="Объект 7">
            <a:extLst>
              <a:ext uri="{FF2B5EF4-FFF2-40B4-BE49-F238E27FC236}">
                <a16:creationId xmlns:a16="http://schemas.microsoft.com/office/drawing/2014/main" xmlns="" id="{164AA665-AA23-24C4-DF21-6F42ED369C0A}"/>
              </a:ext>
            </a:extLst>
          </p:cNvPr>
          <p:cNvSpPr txBox="1">
            <a:spLocks/>
          </p:cNvSpPr>
          <p:nvPr/>
        </p:nvSpPr>
        <p:spPr>
          <a:xfrm>
            <a:off x="342000" y="4901938"/>
            <a:ext cx="8460000" cy="16025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Главным инструментом при проведении занятий стали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руки дошкольников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как исследованиями ученых Института физиологии детей и подростков АПН (М.М. Кольцова, Е.И.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Исенина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Л.В.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Антакова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-Фомина) была подтверждена связь интеллектуального развития и пальцевой моторики: систематические упражнения по тренировке движений пальцев являются «мощным средством повышения работоспособности головного мозга». </a:t>
            </a:r>
          </a:p>
        </p:txBody>
      </p:sp>
    </p:spTree>
    <p:extLst>
      <p:ext uri="{BB962C8B-B14F-4D97-AF65-F5344CB8AC3E}">
        <p14:creationId xmlns:p14="http://schemas.microsoft.com/office/powerpoint/2010/main" val="2695440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50" y="1046938"/>
            <a:ext cx="8616099" cy="648000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Головной мозг – «содружество» двух 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 ассиметричных полушарий: левого и правого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1755891-3297-95B4-4F23-23898CD4BE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" t="17455" r="2539" b="1689"/>
          <a:stretch/>
        </p:blipFill>
        <p:spPr>
          <a:xfrm>
            <a:off x="491721" y="1752777"/>
            <a:ext cx="8160556" cy="4764123"/>
          </a:xfrm>
          <a:prstGeom prst="rect">
            <a:avLst/>
          </a:prstGeom>
          <a:ln w="19050">
            <a:solidFill>
              <a:srgbClr val="996600"/>
            </a:solidFill>
          </a:ln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277A45FD-F166-2DFA-1731-7C6A778CE153}"/>
              </a:ext>
            </a:extLst>
          </p:cNvPr>
          <p:cNvSpPr txBox="1">
            <a:spLocks/>
          </p:cNvSpPr>
          <p:nvPr/>
        </p:nvSpPr>
        <p:spPr>
          <a:xfrm>
            <a:off x="263950" y="393662"/>
            <a:ext cx="8616099" cy="648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 БАЗА</a:t>
            </a:r>
          </a:p>
        </p:txBody>
      </p:sp>
    </p:spTree>
    <p:extLst>
      <p:ext uri="{BB962C8B-B14F-4D97-AF65-F5344CB8AC3E}">
        <p14:creationId xmlns:p14="http://schemas.microsoft.com/office/powerpoint/2010/main" val="2971036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E0288202-E1CD-C3E5-7A48-A74C7F2F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86" y="366714"/>
            <a:ext cx="9012025" cy="844921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dirty="0">
                <a:solidFill>
                  <a:srgbClr val="FA95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коррекционно-развивающая работа с воспитанниками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99" y="1970201"/>
            <a:ext cx="8460000" cy="4053526"/>
          </a:xfrm>
          <a:gradFill flip="none" rotWithShape="1">
            <a:gsLst>
              <a:gs pos="61000">
                <a:schemeClr val="accent4">
                  <a:lumMod val="5000"/>
                  <a:lumOff val="95000"/>
                </a:schemeClr>
              </a:gs>
              <a:gs pos="94000">
                <a:schemeClr val="accent4">
                  <a:lumMod val="45000"/>
                  <a:lumOff val="55000"/>
                </a:schemeClr>
              </a:gs>
              <a:gs pos="98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263525" algn="just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занятий:</a:t>
            </a:r>
          </a:p>
          <a:p>
            <a:pPr marL="0" indent="263525" algn="just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63525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Кинезиологические упражнения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нейрогимнастика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0" indent="263525" algn="just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263525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Нейропсихологические тренажеры, игры и пособия:</a:t>
            </a:r>
          </a:p>
          <a:p>
            <a:pPr marL="811213" indent="-179388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нейротренажеры (межполушарные доски и трафареты),</a:t>
            </a:r>
          </a:p>
          <a:p>
            <a:pPr marL="811213" indent="-179388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пособия на основе психографики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нейропрописи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нейрораскраски), </a:t>
            </a:r>
          </a:p>
          <a:p>
            <a:pPr marL="811213" indent="-179388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пособия.</a:t>
            </a:r>
          </a:p>
        </p:txBody>
      </p:sp>
    </p:spTree>
    <p:extLst>
      <p:ext uri="{BB962C8B-B14F-4D97-AF65-F5344CB8AC3E}">
        <p14:creationId xmlns:p14="http://schemas.microsoft.com/office/powerpoint/2010/main" val="696640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73378" y="351148"/>
            <a:ext cx="8616098" cy="836629"/>
          </a:xfrm>
          <a:gradFill>
            <a:gsLst>
              <a:gs pos="0">
                <a:schemeClr val="accent1">
                  <a:lumMod val="0"/>
                  <a:lumOff val="100000"/>
                </a:schemeClr>
              </a:gs>
              <a:gs pos="73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 algn="ctr"/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 упражнения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000" y="1461156"/>
            <a:ext cx="8460000" cy="4930217"/>
          </a:xfrm>
          <a:gradFill flip="none" rotWithShape="1">
            <a:gsLst>
              <a:gs pos="2800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5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anchor="ctr">
            <a:normAutofit/>
          </a:bodyPr>
          <a:lstStyle/>
          <a:p>
            <a:pPr marL="0" indent="358775" algn="just">
              <a:lnSpc>
                <a:spcPct val="100000"/>
              </a:lnSpc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 упражнения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комплекс движений, позволяющих активизировать межполушарное взаимодействие. </a:t>
            </a:r>
          </a:p>
          <a:p>
            <a:pPr marL="0" indent="358775" algn="just">
              <a:lnSpc>
                <a:spcPct val="100000"/>
              </a:lnSpc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1825" indent="-358775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мозолистое тело, </a:t>
            </a:r>
          </a:p>
          <a:p>
            <a:pPr marL="631825" indent="-358775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синхронизируют работу полушарий, </a:t>
            </a:r>
          </a:p>
          <a:p>
            <a:pPr marL="631825" indent="-358775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улучшают мыслительную деятельность, </a:t>
            </a:r>
          </a:p>
          <a:p>
            <a:pPr marL="631825" indent="-358775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и крупную моторику, </a:t>
            </a:r>
          </a:p>
          <a:p>
            <a:pPr marL="631825" indent="-358775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способствуют улучшению памяти и внимания, </a:t>
            </a:r>
          </a:p>
          <a:p>
            <a:pPr marL="631825" indent="-358775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 пространственные представления, </a:t>
            </a:r>
          </a:p>
          <a:p>
            <a:pPr marL="631825" indent="-358775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снижают утомляемость, </a:t>
            </a:r>
          </a:p>
          <a:p>
            <a:pPr marL="631825" indent="-358775"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повышают способность к произвольному контролю.</a:t>
            </a:r>
          </a:p>
        </p:txBody>
      </p:sp>
    </p:spTree>
    <p:extLst>
      <p:ext uri="{BB962C8B-B14F-4D97-AF65-F5344CB8AC3E}">
        <p14:creationId xmlns:p14="http://schemas.microsoft.com/office/powerpoint/2010/main" val="3836050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1427" y="1537830"/>
            <a:ext cx="8460000" cy="2412002"/>
          </a:xfrm>
          <a:gradFill flip="none" rotWithShape="1">
            <a:gsLst>
              <a:gs pos="67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358775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 комплексы включают в себя: </a:t>
            </a:r>
          </a:p>
          <a:p>
            <a:pPr marL="0" indent="358775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Дыхательные упражнения. </a:t>
            </a:r>
          </a:p>
          <a:p>
            <a:pPr marL="0" indent="358775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Глазодвигательные упражнения. </a:t>
            </a:r>
          </a:p>
          <a:p>
            <a:pPr marL="0" indent="358775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Телесных движения.</a:t>
            </a:r>
          </a:p>
          <a:p>
            <a:pPr marL="0" indent="358775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Упражнение для развития мелкой моторики.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32FC5219-CCA1-DC75-B64B-88A0019BF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8" y="351148"/>
            <a:ext cx="8616098" cy="836629"/>
          </a:xfr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68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Кинезиологические упражнения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E4A3C286-2800-5F05-5ADF-3D3783A62E48}"/>
              </a:ext>
            </a:extLst>
          </p:cNvPr>
          <p:cNvSpPr txBox="1">
            <a:spLocks/>
          </p:cNvSpPr>
          <p:nvPr/>
        </p:nvSpPr>
        <p:spPr>
          <a:xfrm>
            <a:off x="351427" y="4299885"/>
            <a:ext cx="8460000" cy="1597058"/>
          </a:xfrm>
          <a:prstGeom prst="rect">
            <a:avLst/>
          </a:prstGeom>
          <a:solidFill>
            <a:schemeClr val="accent1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Font typeface="Arial" panose="020B0604020202020204" pitchFamily="34" charset="0"/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Сиротюк А.Л. Коррекция развития интеллекта дошкольников, Упражнения для психомоторного развития дошкольников, Сенсомоторное развитие дошкольников.</a:t>
            </a:r>
          </a:p>
          <a:p>
            <a:pPr marL="0" indent="358775" algn="just">
              <a:buFont typeface="Arial" panose="020B0604020202020204" pitchFamily="34" charset="0"/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Бокова С.Е. 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Нейрогимнастика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детей.</a:t>
            </a:r>
          </a:p>
          <a:p>
            <a:pPr marL="0" indent="358775" algn="just">
              <a:buFont typeface="Arial" panose="020B0604020202020204" pitchFamily="34" charset="0"/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Деннисон П.Е. Гимнастика мозга. Книга для учителей и родителей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908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021" y="388635"/>
            <a:ext cx="8477646" cy="648000"/>
          </a:xfrm>
          <a:gradFill>
            <a:gsLst>
              <a:gs pos="67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упражнения</a:t>
            </a:r>
            <a:endParaRPr lang="ru-RU" sz="3200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667" y="1026759"/>
            <a:ext cx="8460000" cy="875372"/>
          </a:xfrm>
        </p:spPr>
        <p:txBody>
          <a:bodyPr anchor="ctr">
            <a:no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Нацелены на нормализацию ритмов организма, развитие самоконтроля и произвольности. 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8" t="19303" r="32533"/>
          <a:stretch/>
        </p:blipFill>
        <p:spPr>
          <a:xfrm>
            <a:off x="4998438" y="3544773"/>
            <a:ext cx="3816229" cy="28416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859"/>
          <a:stretch/>
        </p:blipFill>
        <p:spPr>
          <a:xfrm>
            <a:off x="354667" y="2011683"/>
            <a:ext cx="4517525" cy="278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214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1">
                <a:lumMod val="5000"/>
                <a:lumOff val="95000"/>
              </a:schemeClr>
            </a:gs>
            <a:gs pos="92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58" y="365126"/>
            <a:ext cx="8525020" cy="648000"/>
          </a:xfrm>
          <a:gradFill>
            <a:gsLst>
              <a:gs pos="67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</a:gradFill>
        </p:spPr>
        <p:txBody>
          <a:bodyPr>
            <a:no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Глазодвигательные упражнения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168" y="1097280"/>
            <a:ext cx="8460000" cy="1372543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 на расширение поля зрения, улучшение восприятия. </a:t>
            </a:r>
          </a:p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Однонаправленные и разнонаправленные движения глаз и языка развивают межполушарное взаимодействие и повышают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энергетизацию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организма и активизируют процесс обучения. </a:t>
            </a:r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A2793CA-5986-60EA-51E8-0AF2CA6A42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32" y="2469823"/>
            <a:ext cx="4113276" cy="30849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5929899-BB90-E8B0-845E-F218BE67C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03" y="3407917"/>
            <a:ext cx="4113276" cy="308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06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57" y="365126"/>
            <a:ext cx="8550111" cy="648000"/>
          </a:xfrm>
          <a:gradFill>
            <a:gsLst>
              <a:gs pos="67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Телесных движения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000" y="1093509"/>
            <a:ext cx="8460000" cy="644198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Развивают межполушарное взаимодействие, снимают непроизвольные, непреднамеренные движения и мышечные зажимы.</a:t>
            </a:r>
          </a:p>
          <a:p>
            <a:endParaRPr lang="ru-RU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1023A99-33EB-3205-FA49-B9E47FCD06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" y="2084509"/>
            <a:ext cx="4402940" cy="330220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1A899A9-9B7D-0538-CCC7-98A7AB1EA2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6" t="21473" r="15528"/>
          <a:stretch/>
        </p:blipFill>
        <p:spPr>
          <a:xfrm>
            <a:off x="4796066" y="3068121"/>
            <a:ext cx="4005934" cy="330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04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944" y="346274"/>
            <a:ext cx="8550111" cy="648000"/>
          </a:xfrm>
          <a:gradFill>
            <a:gsLst>
              <a:gs pos="67000">
                <a:schemeClr val="accent1">
                  <a:lumMod val="5000"/>
                  <a:lumOff val="9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</a:gradFill>
        </p:spPr>
        <p:txBody>
          <a:bodyPr>
            <a:norm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для развития мелкой моторики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2231" y="1090335"/>
            <a:ext cx="8460000" cy="467409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Стимулируют речевые зоны головного мозга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A046982-31A8-3AB4-8021-B40644E71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9" t="9670" r="4536" b="9731"/>
          <a:stretch/>
        </p:blipFill>
        <p:spPr>
          <a:xfrm>
            <a:off x="4150371" y="2088447"/>
            <a:ext cx="4696684" cy="38555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1E82057-702C-2342-C0B5-62F1B49187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t="19619" r="7480"/>
          <a:stretch/>
        </p:blipFill>
        <p:spPr>
          <a:xfrm>
            <a:off x="292231" y="1533999"/>
            <a:ext cx="3723587" cy="24570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0A62129-A157-83CB-997F-F6C6AEC547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" t="15899"/>
          <a:stretch/>
        </p:blipFill>
        <p:spPr>
          <a:xfrm>
            <a:off x="292231" y="4100637"/>
            <a:ext cx="3702355" cy="24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34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E7C6894B-1F46-CB5C-2325-35B8F9D2F6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5" b="25517"/>
          <a:stretch/>
        </p:blipFill>
        <p:spPr bwMode="auto">
          <a:xfrm>
            <a:off x="6120760" y="5056166"/>
            <a:ext cx="2714473" cy="13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86B5E244-29AA-BE99-D74D-E597D6E14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54" b="90000" l="2099" r="99198">
                        <a14:foregroundMark x1="2222" y1="62308" x2="17160" y2="57385"/>
                        <a14:foregroundMark x1="60123" y1="7077" x2="94383" y2="21846"/>
                        <a14:foregroundMark x1="68457" y1="2154" x2="77716" y2="5462"/>
                        <a14:foregroundMark x1="98333" y1="24077" x2="99198" y2="14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20"/>
          <a:stretch/>
        </p:blipFill>
        <p:spPr bwMode="auto">
          <a:xfrm rot="656878">
            <a:off x="6058608" y="3741404"/>
            <a:ext cx="2148125" cy="153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951" y="382640"/>
            <a:ext cx="8606670" cy="740789"/>
          </a:xfr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Нейротренажеры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000" y="1132621"/>
            <a:ext cx="8460000" cy="3016699"/>
          </a:xfrm>
        </p:spPr>
        <p:txBody>
          <a:bodyPr anchor="ctr">
            <a:norm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стимулируют гармоничное взаимодействие полушарий головного мозга,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способствую развитию концентрации и устойчивости внимания,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мелкой и общей моторики,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координации движений,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ориентироваться в пространстве.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4640F1E-D5F9-16B4-C210-A9CF9F47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22" y="4182778"/>
            <a:ext cx="3292649" cy="230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7AB1A72-9816-49B0-394A-AF538E4A4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46" b="84375" l="10313" r="84766">
                        <a14:foregroundMark x1="20547" y1="80625" x2="13516" y2="63125"/>
                        <a14:foregroundMark x1="13516" y1="63125" x2="17422" y2="54375"/>
                        <a14:foregroundMark x1="9375" y1="69583" x2="19063" y2="81771"/>
                        <a14:foregroundMark x1="19063" y1="81771" x2="19531" y2="81875"/>
                        <a14:foregroundMark x1="46094" y1="14271" x2="58906" y2="9271"/>
                        <a14:foregroundMark x1="54844" y1="8646" x2="59609" y2="8646"/>
                        <a14:foregroundMark x1="10313" y1="72083" x2="10313" y2="67708"/>
                        <a14:foregroundMark x1="63438" y1="81250" x2="80000" y2="49688"/>
                        <a14:foregroundMark x1="73359" y1="44271" x2="83047" y2="38333"/>
                        <a14:foregroundMark x1="59844" y1="82188" x2="63906" y2="84375"/>
                        <a14:foregroundMark x1="72891" y1="78750" x2="74297" y2="72396"/>
                        <a14:foregroundMark x1="82344" y1="57917" x2="83750" y2="47500"/>
                        <a14:foregroundMark x1="84766" y1="57292" x2="84063" y2="4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3" t="7635" r="13940" b="13981"/>
          <a:stretch/>
        </p:blipFill>
        <p:spPr bwMode="auto">
          <a:xfrm>
            <a:off x="342000" y="4382413"/>
            <a:ext cx="2542451" cy="190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1468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0035" y="1123429"/>
            <a:ext cx="8460000" cy="780828"/>
          </a:xfrm>
        </p:spPr>
        <p:txBody>
          <a:bodyPr anchor="ctr">
            <a:normAutofit/>
          </a:bodyPr>
          <a:lstStyle/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доступными для применения в групповой работе являются специальные лабиринты –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межполушарные доски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AF7F4D3-0132-5E82-577B-568ACE3F3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51" y="382640"/>
            <a:ext cx="8606670" cy="740789"/>
          </a:xfr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Нейротренажеры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A99AA02-AB2D-B6D1-12C2-5EFEC0DC3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6208" y="1819065"/>
            <a:ext cx="2074452" cy="2766797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59A1F54-E587-7B0B-0517-07444FCB20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6281" y="4004231"/>
            <a:ext cx="2074454" cy="2766946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D816294-9D31-A809-E532-AD911830738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2"/>
          <a:stretch/>
        </p:blipFill>
        <p:spPr>
          <a:xfrm>
            <a:off x="3380828" y="2091147"/>
            <a:ext cx="5172681" cy="438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1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378" y="383047"/>
            <a:ext cx="8609306" cy="861292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68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и пособия на основе психографики</a:t>
            </a:r>
            <a:endParaRPr lang="ru-RU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000" y="1081727"/>
            <a:ext cx="8460000" cy="1020450"/>
          </a:xfrm>
        </p:spPr>
        <p:txBody>
          <a:bodyPr anchor="ctr">
            <a:normAutofit/>
          </a:bodyPr>
          <a:lstStyle/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основе лежит метод «двуручного рисования», помогают синхронизировать работу глаз и рук, улучшить координацию и пространственно-графическую ориентацию, мелкую моторику.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87F10C3-267B-3F35-EB5B-4AE0AFA68B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8006" y="2144381"/>
            <a:ext cx="3778478" cy="2124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070DA75-92A8-AC06-116A-A782D824FA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27325" y="2144381"/>
            <a:ext cx="3777416" cy="212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D8AA3E7-F65F-6204-7D72-4666BF4D98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80288" y="4393157"/>
            <a:ext cx="3777416" cy="2124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0C42D8F-2EDB-C707-4A82-24CCBE606BB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025292" y="4393157"/>
            <a:ext cx="3776708" cy="21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85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000" y="1177236"/>
            <a:ext cx="8460000" cy="648000"/>
          </a:xfr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99000">
                <a:schemeClr val="accent5">
                  <a:lumMod val="45000"/>
                  <a:lumOff val="55000"/>
                </a:schemeClr>
              </a:gs>
              <a:gs pos="98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358775" algn="just">
              <a:lnSpc>
                <a:spcPct val="100000"/>
              </a:lnSpc>
              <a:buNone/>
              <a:tabLst>
                <a:tab pos="631825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активности между полушариями постоянно чередуется.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50A360F-F90A-9A13-C49D-05FCF614D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07" t="3423" r="27315" b="1953"/>
          <a:stretch/>
        </p:blipFill>
        <p:spPr>
          <a:xfrm>
            <a:off x="5909479" y="1960811"/>
            <a:ext cx="2913540" cy="3087216"/>
          </a:xfrm>
          <a:prstGeom prst="rect">
            <a:avLst/>
          </a:prstGeom>
          <a:effectLst/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53C09BE6-B2CD-E08C-1F0D-0323F06E4CA0}"/>
              </a:ext>
            </a:extLst>
          </p:cNvPr>
          <p:cNvSpPr txBox="1">
            <a:spLocks/>
          </p:cNvSpPr>
          <p:nvPr/>
        </p:nvSpPr>
        <p:spPr>
          <a:xfrm>
            <a:off x="341998" y="2195833"/>
            <a:ext cx="5493193" cy="2740808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87000">
                <a:schemeClr val="accent5">
                  <a:lumMod val="45000"/>
                  <a:lumOff val="55000"/>
                </a:schemeClr>
              </a:gs>
              <a:gs pos="98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631825" algn="l"/>
              </a:tabLst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работа мозга достигается в моменты одновременной активности обоих полушарий.</a:t>
            </a:r>
          </a:p>
          <a:p>
            <a:pPr marL="0" indent="358775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631825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через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мозолистое тело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(толстый пучок нервных волокон).</a:t>
            </a:r>
            <a:endParaRPr lang="ru-RU" sz="2000" dirty="0"/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D10063A3-0CA0-10EE-1823-A2C63AB0E4D2}"/>
              </a:ext>
            </a:extLst>
          </p:cNvPr>
          <p:cNvSpPr txBox="1">
            <a:spLocks/>
          </p:cNvSpPr>
          <p:nvPr/>
        </p:nvSpPr>
        <p:spPr>
          <a:xfrm>
            <a:off x="341999" y="5267236"/>
            <a:ext cx="8460000" cy="1210049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84000">
                <a:schemeClr val="accent5">
                  <a:lumMod val="45000"/>
                  <a:lumOff val="55000"/>
                </a:schemeClr>
              </a:gs>
              <a:gs pos="92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lnSpc>
                <a:spcPct val="100000"/>
              </a:lnSpc>
              <a:buFont typeface="Arial" panose="020B0604020202020204" pitchFamily="34" charset="0"/>
              <a:buNone/>
              <a:tabLst>
                <a:tab pos="631825" algn="l"/>
              </a:tabLs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этому процессу происходит передача информации из одного полушария в другое, обеспечивается целостность и координация работы мозга. </a:t>
            </a:r>
            <a:endParaRPr lang="ru-RU" sz="200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51B68FB5-1E90-1D46-E61F-0A19E74097C3}"/>
              </a:ext>
            </a:extLst>
          </p:cNvPr>
          <p:cNvSpPr txBox="1">
            <a:spLocks/>
          </p:cNvSpPr>
          <p:nvPr/>
        </p:nvSpPr>
        <p:spPr>
          <a:xfrm>
            <a:off x="273377" y="393662"/>
            <a:ext cx="8616100" cy="648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 БАЗА</a:t>
            </a:r>
          </a:p>
        </p:txBody>
      </p:sp>
    </p:spTree>
    <p:extLst>
      <p:ext uri="{BB962C8B-B14F-4D97-AF65-F5344CB8AC3E}">
        <p14:creationId xmlns:p14="http://schemas.microsoft.com/office/powerpoint/2010/main" val="26790979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031" y="1104900"/>
            <a:ext cx="8460000" cy="1042172"/>
          </a:xfrm>
        </p:spPr>
        <p:txBody>
          <a:bodyPr anchor="ctr">
            <a:normAutofit/>
          </a:bodyPr>
          <a:lstStyle/>
          <a:p>
            <a:pPr marL="0" indent="358775" algn="just">
              <a:buNone/>
            </a:pP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Графомоторные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дорожки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представляющие собой нарисованный лабиринт без тупиков, по которому нужно из одной точки в другую провести двумя руками одновременно карандашом или фломастером.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181EDA7-9134-9BA2-A35C-0F4863321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46" y="383047"/>
            <a:ext cx="8609306" cy="861292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68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и пособия на основе психографики</a:t>
            </a:r>
            <a:endParaRPr lang="ru-RU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7"/>
          <a:stretch/>
        </p:blipFill>
        <p:spPr>
          <a:xfrm>
            <a:off x="4940300" y="2147071"/>
            <a:ext cx="3146802" cy="21236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4" y="2147071"/>
            <a:ext cx="3804916" cy="21402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5"/>
          <a:stretch/>
        </p:blipFill>
        <p:spPr>
          <a:xfrm>
            <a:off x="686718" y="4347258"/>
            <a:ext cx="3711648" cy="2177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16811" r="24330" b="8809"/>
          <a:stretch/>
        </p:blipFill>
        <p:spPr>
          <a:xfrm>
            <a:off x="4940300" y="4362674"/>
            <a:ext cx="3146802" cy="21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11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000" y="1091600"/>
            <a:ext cx="8460000" cy="1061826"/>
          </a:xfrm>
        </p:spPr>
        <p:txBody>
          <a:bodyPr anchor="ctr">
            <a:normAutofit/>
          </a:bodyPr>
          <a:lstStyle/>
          <a:p>
            <a:pPr marL="0" indent="358775" algn="just">
              <a:buNone/>
            </a:pP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Нейропрописи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раскраски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специальный тренажер с игровыми заданиями, в которых нужно раскрашивать, штриховать, обводить рисунки левой и правой рукой поочередно, или двумя руками одновременно.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6022D070-DED0-F4A6-4F46-7ED79B7AD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378" y="383047"/>
            <a:ext cx="8609306" cy="861292"/>
          </a:xfr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68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и пособия на основе психографики</a:t>
            </a:r>
            <a:endParaRPr lang="ru-RU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r="6336"/>
          <a:stretch/>
        </p:blipFill>
        <p:spPr>
          <a:xfrm>
            <a:off x="564872" y="2163077"/>
            <a:ext cx="3512784" cy="22551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7" t="-1" r="491" b="29301"/>
          <a:stretch/>
        </p:blipFill>
        <p:spPr>
          <a:xfrm>
            <a:off x="4662121" y="4491228"/>
            <a:ext cx="3682543" cy="20769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5" t="24534" r="17619"/>
          <a:stretch/>
        </p:blipFill>
        <p:spPr>
          <a:xfrm>
            <a:off x="564872" y="4519509"/>
            <a:ext cx="3416300" cy="20224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28" b="14144"/>
          <a:stretch/>
        </p:blipFill>
        <p:spPr>
          <a:xfrm>
            <a:off x="4396784" y="2097314"/>
            <a:ext cx="4213218" cy="232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88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803" y="374553"/>
            <a:ext cx="8606673" cy="728383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70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пособия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7284" y="1013473"/>
            <a:ext cx="8460000" cy="989815"/>
          </a:xfrm>
        </p:spPr>
        <p:txBody>
          <a:bodyPr anchor="ctr">
            <a:normAutofit/>
          </a:bodyPr>
          <a:lstStyle/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 на развитие межполушарного взаимодействия путем выполнения разных движений левой и правой рукой одновременно с использованием дополнительного игрового материала.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F5B0B72-0F3F-3930-BA87-EB7EB7FA6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16" y="1960178"/>
            <a:ext cx="2858401" cy="21438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A995BDF-6E56-8AA7-D309-4473781C68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09" y="1960178"/>
            <a:ext cx="2905535" cy="217915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0D5CA74-B496-CFC1-581A-76C39C50DD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8" t="8934" r="11855" b="3093"/>
          <a:stretch/>
        </p:blipFill>
        <p:spPr>
          <a:xfrm>
            <a:off x="6257988" y="1955855"/>
            <a:ext cx="2559196" cy="21955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2038436-498C-2C16-268F-A0FBD0B4C5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 t="22268" r="20619"/>
          <a:stretch/>
        </p:blipFill>
        <p:spPr>
          <a:xfrm>
            <a:off x="337284" y="4261206"/>
            <a:ext cx="2858401" cy="22734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D45A618-0F0A-5C31-7D5C-D3D66FC4F7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14778" r="14227" b="16977"/>
          <a:stretch/>
        </p:blipFill>
        <p:spPr>
          <a:xfrm>
            <a:off x="3249128" y="4326032"/>
            <a:ext cx="3367969" cy="214380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DF89B3B-7FAC-67E6-C395-AE97E8F8A9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5" r="21959" b="23162"/>
          <a:stretch/>
        </p:blipFill>
        <p:spPr>
          <a:xfrm>
            <a:off x="6662494" y="4290726"/>
            <a:ext cx="2179847" cy="219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59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8139" y="1027422"/>
            <a:ext cx="8496000" cy="1395166"/>
          </a:xfrm>
        </p:spPr>
        <p:txBody>
          <a:bodyPr anchor="ctr">
            <a:normAutofit/>
          </a:bodyPr>
          <a:lstStyle/>
          <a:p>
            <a:pPr marL="0" indent="358775" algn="just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«Большое нейро»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дидактическими играми и пособиями: «Разложи и повтори», «Попробуй повтори», «Цветные ладошки»,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Нейрокруги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Нейродорожки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Волшебные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обводилки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«Сказочные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бродилки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«Сыщик. Помоги найти», «Фигуры-потеряшки», «Разноцветные кружочки-пальчики»,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Нейрогимнастика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ручек», «Разноцветные ручки», «Разноцветные квадратики-ручки», «Разноцветные кружочки-ручки», «Цветовая игра». 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A1B24574-70B2-E818-F664-E213843A6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803" y="374553"/>
            <a:ext cx="8606673" cy="728383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70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игры и пособия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70"/>
          <a:stretch/>
        </p:blipFill>
        <p:spPr>
          <a:xfrm rot="5400000">
            <a:off x="3920873" y="1516468"/>
            <a:ext cx="3826499" cy="59792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52014" y="3288256"/>
            <a:ext cx="4016015" cy="24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23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92231" y="365126"/>
            <a:ext cx="8559538" cy="1325563"/>
          </a:xfr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67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lin ang="16200000" scaled="1"/>
            <a:tileRect/>
          </a:gradFill>
        </p:spPr>
        <p:txBody>
          <a:bodyPr>
            <a:noAutofit/>
          </a:bodyPr>
          <a:lstStyle/>
          <a:p>
            <a:pPr algn="ctr"/>
            <a:r>
              <a:rPr lang="ru-RU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Нейропсихологические игры и пособия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самостоятельного развития воспитанников</a:t>
            </a:r>
            <a:br>
              <a:rPr lang="ru-RU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групповых помещениях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1767" y="1570542"/>
            <a:ext cx="8460000" cy="1442581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Нейро-альбом «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Нейроразвивашки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играми и заданиями. </a:t>
            </a:r>
          </a:p>
          <a:p>
            <a:pPr marL="0" indent="0" algn="ctr">
              <a:buNone/>
            </a:pPr>
            <a:endParaRPr lang="ru-RU" sz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Кейс «Пиши-стирай»                                                                                                     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нейропрописями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раскрасками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графоматорными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дорожками.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1" y="3740790"/>
            <a:ext cx="2633464" cy="24596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/>
          <a:stretch/>
        </p:blipFill>
        <p:spPr>
          <a:xfrm>
            <a:off x="5907312" y="3881474"/>
            <a:ext cx="2944455" cy="22999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2532" y="3338507"/>
            <a:ext cx="3467943" cy="281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39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61316" y="449532"/>
            <a:ext cx="8559538" cy="1077175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педагогами</a:t>
            </a:r>
            <a:endParaRPr lang="ru-RU" sz="40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854" y="1725873"/>
            <a:ext cx="8460000" cy="4660859"/>
          </a:xfr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263525" indent="-263525"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Семинар-практикум по теме «Развитие межполушарного взаимодействия у детей дошкольного возраста методами кинезиологии и нейропсихологии»</a:t>
            </a:r>
          </a:p>
          <a:p>
            <a:pPr marL="263525" indent="-263525"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Картотека элементов кинезиологических упражнений с детьми в качестве утренней гимнастики, динамических пауз на занятиях и в режимных моментах</a:t>
            </a:r>
          </a:p>
          <a:p>
            <a:pPr marL="263525" indent="-263525" algn="just"/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3525" indent="-263525"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Постоянное взаимодействие: индивидуальные беседы и консультации, совместные занятия. </a:t>
            </a:r>
          </a:p>
        </p:txBody>
      </p:sp>
    </p:spTree>
    <p:extLst>
      <p:ext uri="{BB962C8B-B14F-4D97-AF65-F5344CB8AC3E}">
        <p14:creationId xmlns:p14="http://schemas.microsoft.com/office/powerpoint/2010/main" val="3320881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854" y="1778714"/>
            <a:ext cx="8460000" cy="4101581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3500000" scaled="1"/>
            <a:tileRect/>
          </a:gradFill>
        </p:spPr>
        <p:txBody>
          <a:bodyPr anchor="ctr">
            <a:normAutofit/>
          </a:bodyPr>
          <a:lstStyle/>
          <a:p>
            <a:pPr marL="263525" indent="-263525"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Цикл консультаций «Межполушарное взаимодействие – залог успешного ребенка»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63525" indent="-263525"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Памятки-рекомендации с упражнениями и играми для занятий дома.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61316" y="449532"/>
            <a:ext cx="8559538" cy="1077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 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 воспитанников</a:t>
            </a:r>
            <a:endParaRPr lang="ru-RU" sz="4000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750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231" y="365127"/>
            <a:ext cx="8568965" cy="1083592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повторное диагностическое исследование с использованием ранее применяемого пакета методик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292232" y="1552765"/>
            <a:ext cx="8568964" cy="615400"/>
          </a:xfrm>
        </p:spPr>
        <p:txBody>
          <a:bodyPr anchor="ctr">
            <a:noAutofit/>
          </a:bodyPr>
          <a:lstStyle/>
          <a:p>
            <a:pPr marL="0" indent="358775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Таблица 2.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Показатели уровня развития межполушарного взаимодействия у старших дошкольников на завершающем этапе работы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692837"/>
              </p:ext>
            </p:extLst>
          </p:nvPr>
        </p:nvGraphicFramePr>
        <p:xfrm>
          <a:off x="362571" y="2343353"/>
          <a:ext cx="8429742" cy="4103997"/>
        </p:xfrm>
        <a:graphic>
          <a:graphicData uri="http://schemas.openxmlformats.org/drawingml/2006/table">
            <a:tbl>
              <a:tblPr firstRow="1" firstCol="1" bandRow="1"/>
              <a:tblGrid>
                <a:gridCol w="35650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8088">
                  <a:extLst>
                    <a:ext uri="{9D8B030D-6E8A-4147-A177-3AD203B41FA5}">
                      <a16:colId xmlns:a16="http://schemas.microsoft.com/office/drawing/2014/main" xmlns="" val="4005780483"/>
                    </a:ext>
                  </a:extLst>
                </a:gridCol>
                <a:gridCol w="6080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080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08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0808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08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60808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60808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29164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Диагностические методики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Уровень развития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78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Высокий</a:t>
                      </a:r>
                      <a:endParaRPr lang="ru-RU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Хороший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Средний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Низкий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6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чел.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0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Проба на реципрокную координацию рук Н.Н.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Озерецкого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«Кулак – ладонь»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3999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208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Проба на динамический праксис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Н.И.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Озерецкого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«Кулак – ребро – ладонь»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3999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7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Графическая проба А.Р. Лурия «Заборчик»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13999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014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Проба на перебор пальцев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06399">
                <a:tc grid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Речевой вариант пробы Хеда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37%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CC2E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30%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016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859030149"/>
              </p:ext>
            </p:extLst>
          </p:nvPr>
        </p:nvGraphicFramePr>
        <p:xfrm>
          <a:off x="292232" y="2472079"/>
          <a:ext cx="8568964" cy="4069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92231" y="1602557"/>
            <a:ext cx="8568965" cy="869522"/>
          </a:xfrm>
        </p:spPr>
        <p:txBody>
          <a:bodyPr anchor="ctr">
            <a:noAutofit/>
          </a:bodyPr>
          <a:lstStyle/>
          <a:p>
            <a:pPr marL="0" indent="358775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Гистограмма 2.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Показатели уровня развития межполушарного взаимодействия у старших дошкольников на завершающем этапе работы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A7AAC6-0E64-D427-D3F4-0AE321C6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31" y="365127"/>
            <a:ext cx="8568965" cy="1083592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повторное диагностическое исследование с использованием ранее применяемого пакета методик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3712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127917866"/>
              </p:ext>
            </p:extLst>
          </p:nvPr>
        </p:nvGraphicFramePr>
        <p:xfrm>
          <a:off x="254524" y="2017338"/>
          <a:ext cx="8644379" cy="4581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254524" y="313957"/>
            <a:ext cx="8653806" cy="9238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 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полученных результатов и формулировка выводов</a:t>
            </a: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245097" y="1382053"/>
            <a:ext cx="8653806" cy="710698"/>
          </a:xfrm>
        </p:spPr>
        <p:txBody>
          <a:bodyPr anchor="t">
            <a:normAutofit/>
          </a:bodyPr>
          <a:lstStyle/>
          <a:p>
            <a:pPr marL="0" indent="358775" algn="just">
              <a:buNone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Гистограмма 3.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мониторинга развития межполушарного взаимодействия у старших дошкольников на разных этапах работы</a:t>
            </a:r>
          </a:p>
        </p:txBody>
      </p:sp>
    </p:spTree>
    <p:extLst>
      <p:ext uri="{BB962C8B-B14F-4D97-AF65-F5344CB8AC3E}">
        <p14:creationId xmlns:p14="http://schemas.microsoft.com/office/powerpoint/2010/main" val="3334163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0208" y="1067566"/>
            <a:ext cx="8503582" cy="1713342"/>
          </a:xfrm>
          <a:gradFill flip="none" rotWithShape="1">
            <a:gsLst>
              <a:gs pos="16000">
                <a:schemeClr val="accent5">
                  <a:lumMod val="5000"/>
                  <a:lumOff val="95000"/>
                </a:schemeClr>
              </a:gs>
              <a:gs pos="87000">
                <a:schemeClr val="accent5">
                  <a:lumMod val="45000"/>
                  <a:lumOff val="55000"/>
                </a:schemeClr>
              </a:gs>
              <a:gs pos="9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84138" indent="358775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Межполушарное взаимодействие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особый механизм объединения левого и правого полушарий головного мозга человека в единую интегративную, целостно работающую систему, формирующуюся под влиянием как генетических, так и средовых факторов.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307437-3C09-3613-F85A-65476CCFBE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6" t="2422" r="4986" b="3981"/>
          <a:stretch/>
        </p:blipFill>
        <p:spPr>
          <a:xfrm>
            <a:off x="469468" y="2780908"/>
            <a:ext cx="3528177" cy="3668048"/>
          </a:xfrm>
          <a:prstGeom prst="rect">
            <a:avLst/>
          </a:prstGeom>
          <a:effectLst/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01D42E6B-4D73-5FDF-9B92-2C1E149D7232}"/>
              </a:ext>
            </a:extLst>
          </p:cNvPr>
          <p:cNvSpPr txBox="1">
            <a:spLocks/>
          </p:cNvSpPr>
          <p:nvPr/>
        </p:nvSpPr>
        <p:spPr>
          <a:xfrm>
            <a:off x="283140" y="393662"/>
            <a:ext cx="8577719" cy="648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 БАЗА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AFA24310-EE4F-6DED-D10F-417A04337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733" y="3886200"/>
            <a:ext cx="1927099" cy="19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>
            <a:extLst>
              <a:ext uri="{FF2B5EF4-FFF2-40B4-BE49-F238E27FC236}">
                <a16:creationId xmlns:a16="http://schemas.microsoft.com/office/drawing/2014/main" xmlns="" id="{F3ACBAC8-5FC7-E90E-7B8D-DA6EBF7FD6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4">
            <a:extLst>
              <a:ext uri="{FF2B5EF4-FFF2-40B4-BE49-F238E27FC236}">
                <a16:creationId xmlns:a16="http://schemas.microsoft.com/office/drawing/2014/main" xmlns="" id="{7810C661-0CBE-3F9C-59DD-35676E2A4B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4" name="Picture 20">
            <a:extLst>
              <a:ext uri="{FF2B5EF4-FFF2-40B4-BE49-F238E27FC236}">
                <a16:creationId xmlns:a16="http://schemas.microsoft.com/office/drawing/2014/main" xmlns="" id="{7D910FAD-1BC3-260F-85A8-957970582A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9" t="5114" r="14473"/>
          <a:stretch/>
        </p:blipFill>
        <p:spPr bwMode="auto">
          <a:xfrm>
            <a:off x="6634920" y="3886201"/>
            <a:ext cx="2026718" cy="192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22">
            <a:extLst>
              <a:ext uri="{FF2B5EF4-FFF2-40B4-BE49-F238E27FC236}">
                <a16:creationId xmlns:a16="http://schemas.microsoft.com/office/drawing/2014/main" xmlns="" id="{1797EDEA-0D5D-D307-9FF6-D0496FA4E0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1423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DC3B4E-3B0D-BFB0-618D-CDEF92E2E55A}"/>
              </a:ext>
            </a:extLst>
          </p:cNvPr>
          <p:cNvSpPr txBox="1">
            <a:spLocks/>
          </p:cNvSpPr>
          <p:nvPr/>
        </p:nvSpPr>
        <p:spPr>
          <a:xfrm>
            <a:off x="254524" y="313957"/>
            <a:ext cx="8653806" cy="92382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 </a:t>
            </a:r>
          </a:p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обобщение полученных результатов и формулировка выводов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9BCFDE37-BBB0-13D3-C218-E58325675006}"/>
              </a:ext>
            </a:extLst>
          </p:cNvPr>
          <p:cNvSpPr txBox="1">
            <a:spLocks/>
          </p:cNvSpPr>
          <p:nvPr/>
        </p:nvSpPr>
        <p:spPr>
          <a:xfrm>
            <a:off x="351427" y="1366449"/>
            <a:ext cx="8460000" cy="1755776"/>
          </a:xfrm>
          <a:prstGeom prst="rect">
            <a:avLst/>
          </a:prstGeom>
          <a:solidFill>
            <a:srgbClr val="C0FF81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Font typeface="Arial" panose="020B0604020202020204" pitchFamily="34" charset="0"/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дальнейшей работы по теме: </a:t>
            </a:r>
          </a:p>
          <a:p>
            <a:pPr marL="365125" indent="-280988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 старшими дошкольниками (пополнение имеющихся наборов игр и упражнений); </a:t>
            </a:r>
          </a:p>
          <a:p>
            <a:pPr marL="365125" indent="-280988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разработка и проведение занятий с детьми младшего и среднего дошкольного возраста.</a:t>
            </a:r>
          </a:p>
          <a:p>
            <a:endParaRPr lang="ru-RU" sz="2000" dirty="0"/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9BCFDE37-BBB0-13D3-C218-E58325675006}"/>
              </a:ext>
            </a:extLst>
          </p:cNvPr>
          <p:cNvSpPr txBox="1">
            <a:spLocks/>
          </p:cNvSpPr>
          <p:nvPr/>
        </p:nvSpPr>
        <p:spPr>
          <a:xfrm>
            <a:off x="351427" y="3264332"/>
            <a:ext cx="8460000" cy="1729071"/>
          </a:xfrm>
          <a:prstGeom prst="rect">
            <a:avLst/>
          </a:prstGeom>
          <a:solidFill>
            <a:srgbClr val="FFCC99"/>
          </a:solidFill>
        </p:spPr>
        <p:txBody>
          <a:bodyPr vert="horz" lIns="91440" tIns="45720" rIns="91440" bIns="45720" rtlCol="0" anchor="ctr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занятий, осваивая и выполняя двигательные упражнения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кинезеологическими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элементами, дети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получали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большое удовольствие.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358775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нейроподход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позволил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сделать для них задания интересными, эмоционально окрашенными, развивающими и познавательными. </a:t>
            </a:r>
            <a:endParaRPr lang="ru-RU" sz="2000" dirty="0"/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351427" y="5162842"/>
            <a:ext cx="8460000" cy="1292991"/>
          </a:xfrm>
          <a:solidFill>
            <a:srgbClr val="A3C2FF"/>
          </a:solidFill>
        </p:spPr>
        <p:txBody>
          <a:bodyPr anchor="ctr">
            <a:normAutofit/>
          </a:bodyPr>
          <a:lstStyle/>
          <a:p>
            <a:pPr marL="0" indent="358775" algn="just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подходы и методы возможно успешно использовать в работе по развитию межполушарного взаимодействия у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 и подготовки их к обучению в школе.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44779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rgbClr val="F1F2F7"/>
            </a:gs>
            <a:gs pos="100000">
              <a:srgbClr val="C1AFC2"/>
            </a:gs>
            <a:gs pos="98000">
              <a:srgbClr val="C0AEC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785" y="393407"/>
            <a:ext cx="8380428" cy="1325563"/>
          </a:xfr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8" name="Объект 4">
            <a:extLst>
              <a:ext uri="{FF2B5EF4-FFF2-40B4-BE49-F238E27FC236}">
                <a16:creationId xmlns:a16="http://schemas.microsoft.com/office/drawing/2014/main" xmlns="" id="{4443C2D8-AAFB-8C03-CD93-621AC0BCF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00" y="1774059"/>
            <a:ext cx="7018256" cy="469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911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42000" y="1291473"/>
            <a:ext cx="8460000" cy="1470582"/>
          </a:xfrm>
          <a:gradFill flip="none" rotWithShape="1">
            <a:gsLst>
              <a:gs pos="16000">
                <a:schemeClr val="accent5">
                  <a:lumMod val="5000"/>
                  <a:lumOff val="95000"/>
                </a:schemeClr>
              </a:gs>
              <a:gs pos="75000">
                <a:schemeClr val="accent5">
                  <a:lumMod val="45000"/>
                  <a:lumOff val="55000"/>
                </a:schemeClr>
              </a:gs>
              <a:gs pos="88000">
                <a:schemeClr val="accent5">
                  <a:lumMod val="45000"/>
                  <a:lumOff val="5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effectLst/>
        </p:spPr>
        <p:txBody>
          <a:bodyPr anchor="ctr">
            <a:normAutofit/>
          </a:bodyPr>
          <a:lstStyle/>
          <a:p>
            <a:pPr marL="0" indent="358775" algn="just">
              <a:buNone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Межполушарные связи формируются с рождения вплоть до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12-15 лет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постепенно в несколько этапов. </a:t>
            </a:r>
            <a:r>
              <a:rPr lang="ru-RU" sz="2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(А.В. Семенович) 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xmlns="" id="{4F6A419D-A233-5F47-9ADC-58A116C127C5}"/>
              </a:ext>
            </a:extLst>
          </p:cNvPr>
          <p:cNvSpPr txBox="1">
            <a:spLocks/>
          </p:cNvSpPr>
          <p:nvPr/>
        </p:nvSpPr>
        <p:spPr>
          <a:xfrm>
            <a:off x="342000" y="2846894"/>
            <a:ext cx="8460000" cy="3617443"/>
          </a:xfrm>
          <a:prstGeom prst="rect">
            <a:avLst/>
          </a:prstGeom>
          <a:gradFill flip="none" rotWithShape="1">
            <a:gsLst>
              <a:gs pos="16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9000">
                <a:schemeClr val="accent5">
                  <a:lumMod val="45000"/>
                  <a:lumOff val="55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Font typeface="Arial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Основное развитие происходит в возрастном периоде             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3 до 8 лет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indent="-163513"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девочек до 7 лет, </a:t>
            </a:r>
          </a:p>
          <a:p>
            <a:pPr indent="-163513" algn="just"/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мальчиков до 8 - 8,5 лет.</a:t>
            </a:r>
          </a:p>
          <a:p>
            <a:pPr marL="0" indent="358775" algn="just">
              <a:buFont typeface="Arial" pitchFamily="34" charset="0"/>
              <a:buNone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Когда кора больших полушарий головного мозга ребенка еще не окончательно сформирована.</a:t>
            </a:r>
          </a:p>
          <a:p>
            <a:pPr marL="0" indent="358775" algn="just">
              <a:buFont typeface="Arial" pitchFamily="34" charset="0"/>
              <a:buNone/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358775" algn="just">
              <a:buFont typeface="Arial" pitchFamily="34" charset="0"/>
              <a:buNone/>
            </a:pP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(Н.А. Бернштейн, А.Р. Лурия, Л.С. Цветкова, М.М. Кольцова, Л.В. Фомина, Ф.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Бильгоу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П. </a:t>
            </a:r>
            <a:r>
              <a:rPr lang="ru-RU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Денисона</a:t>
            </a:r>
            <a:r>
              <a:rPr lang="ru-RU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др.)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2B36DB96-BEAA-2684-B82E-0EE288D13C65}"/>
              </a:ext>
            </a:extLst>
          </p:cNvPr>
          <p:cNvSpPr txBox="1">
            <a:spLocks/>
          </p:cNvSpPr>
          <p:nvPr/>
        </p:nvSpPr>
        <p:spPr>
          <a:xfrm>
            <a:off x="273377" y="393662"/>
            <a:ext cx="8616100" cy="648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ТЕОРЕТИЧЕСКАЯ БАЗА</a:t>
            </a:r>
          </a:p>
        </p:txBody>
      </p:sp>
    </p:spTree>
    <p:extLst>
      <p:ext uri="{BB962C8B-B14F-4D97-AF65-F5344CB8AC3E}">
        <p14:creationId xmlns:p14="http://schemas.microsoft.com/office/powerpoint/2010/main" val="2247308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377" y="446048"/>
            <a:ext cx="8597246" cy="6480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5A62CAE-51B0-C406-EBEF-921F9A6963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" t="-98" r="10169" b="11765"/>
          <a:stretch/>
        </p:blipFill>
        <p:spPr>
          <a:xfrm>
            <a:off x="428919" y="1094048"/>
            <a:ext cx="8286161" cy="544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30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3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3377" y="446048"/>
            <a:ext cx="8597246" cy="6480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000" y="1410689"/>
            <a:ext cx="8460000" cy="5046383"/>
          </a:xfr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45000"/>
                  <a:lumOff val="55000"/>
                </a:schemeClr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marL="0" indent="358775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воспитанников, у которых отмечаются определенные проблемы в развитии и поведении:</a:t>
            </a:r>
          </a:p>
          <a:p>
            <a:pPr marL="0" indent="365125" algn="just"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82563" indent="365125" algn="just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невнимательность, </a:t>
            </a:r>
          </a:p>
          <a:p>
            <a:pPr marL="182563" indent="365125" algn="just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плохая память, </a:t>
            </a:r>
          </a:p>
          <a:p>
            <a:pPr marL="182563" indent="365125" algn="just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познавательной мотивации, сменяемость ведущей      руки, </a:t>
            </a:r>
          </a:p>
          <a:p>
            <a:pPr marL="182563" indent="365125" algn="just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неловкость движений, </a:t>
            </a:r>
          </a:p>
          <a:p>
            <a:pPr marL="182563" indent="365125" algn="just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 говорят сбивчиво и нечетко, </a:t>
            </a:r>
          </a:p>
          <a:p>
            <a:pPr marL="182563" indent="365125" algn="just">
              <a:buFont typeface="Wingdings" panose="05000000000000000000" pitchFamily="2" charset="2"/>
              <a:buChar char="ü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испытывают сложности в общении со сверстниками, больше общаются со взрослыми. </a:t>
            </a:r>
          </a:p>
        </p:txBody>
      </p:sp>
    </p:spTree>
    <p:extLst>
      <p:ext uri="{BB962C8B-B14F-4D97-AF65-F5344CB8AC3E}">
        <p14:creationId xmlns:p14="http://schemas.microsoft.com/office/powerpoint/2010/main" val="731714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5097" y="436084"/>
            <a:ext cx="8634952" cy="6480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97" y="1310325"/>
            <a:ext cx="8460000" cy="2554664"/>
          </a:xfrm>
          <a:solidFill>
            <a:schemeClr val="accent2">
              <a:lumMod val="40000"/>
              <a:lumOff val="60000"/>
              <a:alpha val="45000"/>
            </a:schemeClr>
          </a:solidFill>
          <a:effectLst/>
        </p:spPr>
        <p:txBody>
          <a:bodyPr anchor="ctr">
            <a:noAutofit/>
          </a:bodyPr>
          <a:lstStyle/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Специалисты по нейропедагогике основной причиной трудностей в развитии познавательных процессов дошкольников называют отсутствие согласованной работы и синхронного взаимодействия полушарий головного мозга (Т.П. Хризман, Н.Н. Таугот, А.Л. Сиротюк и др.) </a:t>
            </a:r>
          </a:p>
          <a:p>
            <a:pPr marL="0" indent="358775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полушария взаимодействуют друг с другом слабо, ведущее берет основную нагрузку на себя, а другое блокируется. Оба полушария начинают работать без связи. 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41997" y="4206240"/>
            <a:ext cx="8460000" cy="2166426"/>
          </a:xfrm>
          <a:prstGeom prst="rect">
            <a:avLst/>
          </a:prstGeom>
          <a:solidFill>
            <a:schemeClr val="accent2">
              <a:lumMod val="40000"/>
              <a:lumOff val="60000"/>
              <a:alpha val="45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Font typeface="Arial" panose="020B0604020202020204" pitchFamily="34" charset="0"/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возникают проблемы с:</a:t>
            </a:r>
          </a:p>
          <a:p>
            <a:pPr marL="534988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ориентацией в пространстве,</a:t>
            </a:r>
          </a:p>
          <a:p>
            <a:pPr marL="534988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координацией пишущей руки со слуховым и зрительным восприятием,  </a:t>
            </a:r>
          </a:p>
          <a:p>
            <a:pPr marL="534988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адекватным эмоциональным реагированием, </a:t>
            </a:r>
          </a:p>
          <a:p>
            <a:pPr marL="534988"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мнительным и с трудом учится чему-то новому. </a:t>
            </a:r>
          </a:p>
        </p:txBody>
      </p:sp>
    </p:spTree>
    <p:extLst>
      <p:ext uri="{BB962C8B-B14F-4D97-AF65-F5344CB8AC3E}">
        <p14:creationId xmlns:p14="http://schemas.microsoft.com/office/powerpoint/2010/main" val="555331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45097" y="436084"/>
            <a:ext cx="8634952" cy="64800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</a:t>
            </a: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xmlns="" id="{E915AC16-5A0C-0FB4-44B5-6FCEFFA5C06D}"/>
              </a:ext>
            </a:extLst>
          </p:cNvPr>
          <p:cNvSpPr txBox="1">
            <a:spLocks/>
          </p:cNvSpPr>
          <p:nvPr/>
        </p:nvSpPr>
        <p:spPr>
          <a:xfrm>
            <a:off x="332573" y="1333963"/>
            <a:ext cx="8460000" cy="2875810"/>
          </a:xfrm>
          <a:prstGeom prst="rect">
            <a:avLst/>
          </a:prstGeom>
          <a:gradFill flip="none" rotWithShape="1">
            <a:gsLst>
              <a:gs pos="68000">
                <a:schemeClr val="accent2">
                  <a:lumMod val="5000"/>
                  <a:lumOff val="95000"/>
                </a:schemeClr>
              </a:gs>
              <a:gs pos="100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16200000" scaled="1"/>
            <a:tileRect/>
          </a:gradFill>
          <a:effectLst/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358775" algn="just">
              <a:buFont typeface="Arial" pitchFamily="34" charset="0"/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слабого развития межполушарных связей:</a:t>
            </a:r>
          </a:p>
          <a:p>
            <a:pPr marL="0" indent="358775" algn="just">
              <a:buFont typeface="Arial" pitchFamily="34" charset="0"/>
              <a:buNone/>
            </a:pP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неврологические расстройства и патологии мозолистого тела.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анатомического строения головного мозга.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 жизни ребенка игр и занятий по возрасту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24">
            <a:extLst>
              <a:ext uri="{FF2B5EF4-FFF2-40B4-BE49-F238E27FC236}">
                <a16:creationId xmlns:a16="http://schemas.microsoft.com/office/drawing/2014/main" xmlns="" id="{01B6A72C-9572-C247-C6AE-EFEB2FFC5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13" y="4209773"/>
            <a:ext cx="7315201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98905"/>
      </p:ext>
    </p:extLst>
  </p:cSld>
  <p:clrMapOvr>
    <a:masterClrMapping/>
  </p:clrMapOvr>
</p:sld>
</file>

<file path=ppt/theme/theme1.xml><?xml version="1.0" encoding="utf-8"?>
<a:theme xmlns:a="http://schemas.openxmlformats.org/drawingml/2006/main" name="35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6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352</Template>
  <TotalTime>1119</TotalTime>
  <Words>1985</Words>
  <Application>Microsoft Office PowerPoint</Application>
  <PresentationFormat>Экран (4:3)</PresentationFormat>
  <Paragraphs>326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41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Wingdings</vt:lpstr>
      <vt:lpstr>352</vt:lpstr>
      <vt:lpstr>Специальное оформление</vt:lpstr>
      <vt:lpstr>363</vt:lpstr>
      <vt:lpstr>1_Специальное оформление</vt:lpstr>
      <vt:lpstr>Тема Office</vt:lpstr>
      <vt:lpstr>Custom Design</vt:lpstr>
      <vt:lpstr>1_Custom Design</vt:lpstr>
      <vt:lpstr>1_Тема Office</vt:lpstr>
      <vt:lpstr>2_Специальное оформление</vt:lpstr>
      <vt:lpstr>2_Тема Office</vt:lpstr>
      <vt:lpstr>Мастер-класс педагога-психолога по теме: Развитие межполушарного взаимодействия             у детей дошкольного возраста </vt:lpstr>
      <vt:lpstr>Головной мозг – «содружество» двух  функционально ассиметричных полушарий: левого и правого </vt:lpstr>
      <vt:lpstr>Презентация PowerPoint</vt:lpstr>
      <vt:lpstr>Презентация PowerPoint</vt:lpstr>
      <vt:lpstr>Презентация PowerPoint</vt:lpstr>
      <vt:lpstr>АКТУАЛЬНОСТЬ </vt:lpstr>
      <vt:lpstr>АКТУАЛЬНОСТЬ </vt:lpstr>
      <vt:lpstr>ОБОСНОВАНИЕ</vt:lpstr>
      <vt:lpstr>ОБОСНОВАНИЕ</vt:lpstr>
      <vt:lpstr>ОСНОВНЫЕ ПОДХОДЫ</vt:lpstr>
      <vt:lpstr>ОСНОВНЫЕ ПОДХОДЫ</vt:lpstr>
      <vt:lpstr>ОСНОВНЫЕ ПОДХОДЫ</vt:lpstr>
      <vt:lpstr>ТЕХНОЛОГИЯ</vt:lpstr>
      <vt:lpstr>Подготовительный этап </vt:lpstr>
      <vt:lpstr>Основной этап </vt:lpstr>
      <vt:lpstr>Основной этап: мониторинг развития межполушарного взаимодействия у детей дошкольного возраста в начале работы </vt:lpstr>
      <vt:lpstr>Основной этап:  мониторинг развития межполушарного взаимодействия                       у детей дошкольного возраста в начале работы </vt:lpstr>
      <vt:lpstr>Основной этап:  мониторинг развития межполушарного взаимодействия                       у детей дошкольного возраста в начале работы </vt:lpstr>
      <vt:lpstr>Основной этап:  коррекционно-развивающая работа с воспитанниками</vt:lpstr>
      <vt:lpstr>Основной этап:  коррекционно-развивающая работа с воспитанниками</vt:lpstr>
      <vt:lpstr>Кинезиологические упражнения</vt:lpstr>
      <vt:lpstr>Кинезиологические упражнения</vt:lpstr>
      <vt:lpstr>Дыхательные упражнения</vt:lpstr>
      <vt:lpstr>Глазодвигательные упражнения</vt:lpstr>
      <vt:lpstr>Телесных движения</vt:lpstr>
      <vt:lpstr>Упражнение для развития мелкой моторики</vt:lpstr>
      <vt:lpstr>Нейротренажеры</vt:lpstr>
      <vt:lpstr>Нейротренажеры</vt:lpstr>
      <vt:lpstr>Упражнения и пособия на основе психографики</vt:lpstr>
      <vt:lpstr>Упражнения и пособия на основе психографики</vt:lpstr>
      <vt:lpstr>Упражнения и пособия на основе психографики</vt:lpstr>
      <vt:lpstr>Дидактические игры и пособия </vt:lpstr>
      <vt:lpstr>Дидактические игры и пособия </vt:lpstr>
      <vt:lpstr>Нейропсихологические игры и пособия  для самостоятельного развития воспитанников в групповых помещениях</vt:lpstr>
      <vt:lpstr>Основной этап:  работа с педагогами</vt:lpstr>
      <vt:lpstr>Презентация PowerPoint</vt:lpstr>
      <vt:lpstr>Заключительный этап:  повторное диагностическое исследование с использованием ранее применяемого пакета методик</vt:lpstr>
      <vt:lpstr>Заключительный этап:  повторное диагностическое исследование с использованием ранее применяемого пакета методик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</dc:creator>
  <cp:lastModifiedBy>Анастасия</cp:lastModifiedBy>
  <cp:revision>52</cp:revision>
  <dcterms:created xsi:type="dcterms:W3CDTF">2024-03-11T06:01:53Z</dcterms:created>
  <dcterms:modified xsi:type="dcterms:W3CDTF">2024-03-20T08:44:38Z</dcterms:modified>
</cp:coreProperties>
</file>