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4" r:id="rId3"/>
    <p:sldId id="312" r:id="rId4"/>
    <p:sldId id="313" r:id="rId5"/>
    <p:sldId id="291" r:id="rId6"/>
    <p:sldId id="259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14" r:id="rId21"/>
    <p:sldId id="315" r:id="rId22"/>
    <p:sldId id="307" r:id="rId23"/>
    <p:sldId id="320" r:id="rId24"/>
    <p:sldId id="308" r:id="rId25"/>
    <p:sldId id="309" r:id="rId26"/>
    <p:sldId id="292" r:id="rId27"/>
    <p:sldId id="311" r:id="rId28"/>
    <p:sldId id="316" r:id="rId29"/>
    <p:sldId id="317" r:id="rId30"/>
    <p:sldId id="318" r:id="rId31"/>
    <p:sldId id="319" r:id="rId32"/>
    <p:sldId id="28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96846-40B2-4954-9DD4-615EEDCEC9F5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07A4FF7-5279-42E8-985C-9C8DEF25EAAF}">
      <dgm:prSet phldrT="[Текст]" custT="1"/>
      <dgm:spPr/>
      <dgm:t>
        <a:bodyPr/>
        <a:lstStyle/>
        <a:p>
          <a:r>
            <a:rPr lang="ru-RU" sz="3200" dirty="0" smtClean="0"/>
            <a:t>Психодинамический подход</a:t>
          </a:r>
          <a:endParaRPr lang="ru-RU" sz="3200" dirty="0"/>
        </a:p>
      </dgm:t>
    </dgm:pt>
    <dgm:pt modelId="{4321AA9F-5C3B-43EC-8A31-1A75027DF17A}" type="parTrans" cxnId="{0A3056D0-A369-435F-AB03-763C0740A957}">
      <dgm:prSet/>
      <dgm:spPr/>
      <dgm:t>
        <a:bodyPr/>
        <a:lstStyle/>
        <a:p>
          <a:endParaRPr lang="ru-RU"/>
        </a:p>
      </dgm:t>
    </dgm:pt>
    <dgm:pt modelId="{1118FB54-FFA6-4D61-9748-883D6B906103}" type="sibTrans" cxnId="{0A3056D0-A369-435F-AB03-763C0740A957}">
      <dgm:prSet/>
      <dgm:spPr/>
      <dgm:t>
        <a:bodyPr/>
        <a:lstStyle/>
        <a:p>
          <a:endParaRPr lang="ru-RU"/>
        </a:p>
      </dgm:t>
    </dgm:pt>
    <dgm:pt modelId="{27EB15B2-8D88-4CDF-AD9E-E926B2E28C6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Игровая терапия</a:t>
          </a:r>
          <a:endParaRPr lang="ru-RU" sz="2400" b="1" dirty="0">
            <a:solidFill>
              <a:srgbClr val="002060"/>
            </a:solidFill>
          </a:endParaRPr>
        </a:p>
      </dgm:t>
    </dgm:pt>
    <dgm:pt modelId="{AF9A2864-F35A-4EC1-A614-657F36517467}" type="parTrans" cxnId="{07D7CDDC-856D-4841-8653-A5A6EBB1DC1F}">
      <dgm:prSet/>
      <dgm:spPr/>
      <dgm:t>
        <a:bodyPr/>
        <a:lstStyle/>
        <a:p>
          <a:endParaRPr lang="ru-RU"/>
        </a:p>
      </dgm:t>
    </dgm:pt>
    <dgm:pt modelId="{102F7539-C2E8-4BD6-8535-4AA206CECF30}" type="sibTrans" cxnId="{07D7CDDC-856D-4841-8653-A5A6EBB1DC1F}">
      <dgm:prSet/>
      <dgm:spPr/>
      <dgm:t>
        <a:bodyPr/>
        <a:lstStyle/>
        <a:p>
          <a:endParaRPr lang="ru-RU"/>
        </a:p>
      </dgm:t>
    </dgm:pt>
    <dgm:pt modelId="{9B86AEEC-E367-482D-A8D4-6962F584347C}">
      <dgm:prSet phldrT="[Текст]"/>
      <dgm:spPr/>
      <dgm:t>
        <a:bodyPr/>
        <a:lstStyle/>
        <a:p>
          <a:r>
            <a:rPr lang="ru-RU" dirty="0" smtClean="0"/>
            <a:t>Поведенческий подход</a:t>
          </a:r>
          <a:endParaRPr lang="ru-RU" dirty="0"/>
        </a:p>
      </dgm:t>
    </dgm:pt>
    <dgm:pt modelId="{1121C98E-AE50-4E6C-A6AE-C880FF15D3B4}" type="parTrans" cxnId="{5CAD7E04-EA8C-442B-A119-AB4BFDE7CACB}">
      <dgm:prSet/>
      <dgm:spPr/>
      <dgm:t>
        <a:bodyPr/>
        <a:lstStyle/>
        <a:p>
          <a:endParaRPr lang="ru-RU"/>
        </a:p>
      </dgm:t>
    </dgm:pt>
    <dgm:pt modelId="{C45DB162-5C18-4144-A352-037D7C285554}" type="sibTrans" cxnId="{5CAD7E04-EA8C-442B-A119-AB4BFDE7CACB}">
      <dgm:prSet/>
      <dgm:spPr/>
      <dgm:t>
        <a:bodyPr/>
        <a:lstStyle/>
        <a:p>
          <a:endParaRPr lang="ru-RU"/>
        </a:p>
      </dgm:t>
    </dgm:pt>
    <dgm:pt modelId="{6A70276E-D39B-4A96-96EF-8D4D7ED736A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Поведенческие методы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6A7CEB-30E2-4C12-9EB6-47053DED1109}" type="parTrans" cxnId="{E30C670E-8953-4EF6-916E-28BB4349722E}">
      <dgm:prSet/>
      <dgm:spPr/>
      <dgm:t>
        <a:bodyPr/>
        <a:lstStyle/>
        <a:p>
          <a:endParaRPr lang="ru-RU"/>
        </a:p>
      </dgm:t>
    </dgm:pt>
    <dgm:pt modelId="{8179D3C4-4844-4CAF-8561-F28507CC1C22}" type="sibTrans" cxnId="{E30C670E-8953-4EF6-916E-28BB4349722E}">
      <dgm:prSet/>
      <dgm:spPr/>
      <dgm:t>
        <a:bodyPr/>
        <a:lstStyle/>
        <a:p>
          <a:endParaRPr lang="ru-RU"/>
        </a:p>
      </dgm:t>
    </dgm:pt>
    <dgm:pt modelId="{C079F898-8654-4AF7-9B19-B822511BDED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Психорегулирующие методы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259F3-8EF5-4667-8AFD-1A462961AFFB}" type="parTrans" cxnId="{06829C24-CFDB-4BCC-BD4C-B52606690C3C}">
      <dgm:prSet/>
      <dgm:spPr/>
      <dgm:t>
        <a:bodyPr/>
        <a:lstStyle/>
        <a:p>
          <a:endParaRPr lang="ru-RU"/>
        </a:p>
      </dgm:t>
    </dgm:pt>
    <dgm:pt modelId="{9E81ACEB-4C93-4548-B313-AF4A3B0A075B}" type="sibTrans" cxnId="{06829C24-CFDB-4BCC-BD4C-B52606690C3C}">
      <dgm:prSet/>
      <dgm:spPr/>
      <dgm:t>
        <a:bodyPr/>
        <a:lstStyle/>
        <a:p>
          <a:endParaRPr lang="ru-RU"/>
        </a:p>
      </dgm:t>
    </dgm:pt>
    <dgm:pt modelId="{CEF22520-D5E6-4E7F-9520-DC1B4D805BD3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Сказкотерапия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0F2B1-F15B-49A7-86F5-D8F14A449EF0}" type="parTrans" cxnId="{3ECBC6FD-5E4A-469F-8E7C-E7F76DD45C45}">
      <dgm:prSet/>
      <dgm:spPr/>
      <dgm:t>
        <a:bodyPr/>
        <a:lstStyle/>
        <a:p>
          <a:endParaRPr lang="ru-RU"/>
        </a:p>
      </dgm:t>
    </dgm:pt>
    <dgm:pt modelId="{CB9C3B1A-E4CC-470B-9434-DBE784475CB1}" type="sibTrans" cxnId="{3ECBC6FD-5E4A-469F-8E7C-E7F76DD45C45}">
      <dgm:prSet/>
      <dgm:spPr/>
      <dgm:t>
        <a:bodyPr/>
        <a:lstStyle/>
        <a:p>
          <a:endParaRPr lang="ru-RU"/>
        </a:p>
      </dgm:t>
    </dgm:pt>
    <dgm:pt modelId="{DB254DCF-4B16-4879-BA07-562E10CBEF8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Музыкотерапия</a:t>
          </a:r>
          <a:endParaRPr lang="ru-RU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9560D-EDB6-4FAC-94DE-4DFB0EB4BDA7}" type="parTrans" cxnId="{05B4FBC6-F249-4004-B527-92B4443FF4AE}">
      <dgm:prSet/>
      <dgm:spPr/>
      <dgm:t>
        <a:bodyPr/>
        <a:lstStyle/>
        <a:p>
          <a:endParaRPr lang="ru-RU"/>
        </a:p>
      </dgm:t>
    </dgm:pt>
    <dgm:pt modelId="{311B86A8-E62F-4F37-9D2B-DD7BBF6D5D40}" type="sibTrans" cxnId="{05B4FBC6-F249-4004-B527-92B4443FF4AE}">
      <dgm:prSet/>
      <dgm:spPr/>
      <dgm:t>
        <a:bodyPr/>
        <a:lstStyle/>
        <a:p>
          <a:endParaRPr lang="ru-RU"/>
        </a:p>
      </dgm:t>
    </dgm:pt>
    <dgm:pt modelId="{ED83747A-FB0D-44B3-A0E4-F74D344FAE8F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Арттерапия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6E254-927A-42C2-9288-07180189C78E}" type="parTrans" cxnId="{5D96FB68-111E-481B-9FF2-E782AED764C3}">
      <dgm:prSet/>
      <dgm:spPr/>
      <dgm:t>
        <a:bodyPr/>
        <a:lstStyle/>
        <a:p>
          <a:endParaRPr lang="ru-RU"/>
        </a:p>
      </dgm:t>
    </dgm:pt>
    <dgm:pt modelId="{B4C17611-E149-4969-B503-AFFC3F1D8787}" type="sibTrans" cxnId="{5D96FB68-111E-481B-9FF2-E782AED764C3}">
      <dgm:prSet/>
      <dgm:spPr/>
      <dgm:t>
        <a:bodyPr/>
        <a:lstStyle/>
        <a:p>
          <a:endParaRPr lang="ru-RU"/>
        </a:p>
      </dgm:t>
    </dgm:pt>
    <dgm:pt modelId="{E4271DC6-404C-43B7-8AAB-DC3277CC8493}" type="pres">
      <dgm:prSet presAssocID="{1A996846-40B2-4954-9DD4-615EEDCEC9F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C89F55-018D-4964-A4D3-3958B2462EF1}" type="pres">
      <dgm:prSet presAssocID="{707A4FF7-5279-42E8-985C-9C8DEF25EAAF}" presName="linNode" presStyleCnt="0"/>
      <dgm:spPr/>
    </dgm:pt>
    <dgm:pt modelId="{C413B992-BFD1-46C3-877D-57EAB2B93991}" type="pres">
      <dgm:prSet presAssocID="{707A4FF7-5279-42E8-985C-9C8DEF25EAAF}" presName="parentShp" presStyleLbl="node1" presStyleIdx="0" presStyleCnt="2" custScaleX="168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0EE41-4D36-49B4-AA88-E411B12CDD94}" type="pres">
      <dgm:prSet presAssocID="{707A4FF7-5279-42E8-985C-9C8DEF25EAA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056BD-8828-4F85-B13E-9EE4A3A843A2}" type="pres">
      <dgm:prSet presAssocID="{1118FB54-FFA6-4D61-9748-883D6B906103}" presName="spacing" presStyleCnt="0"/>
      <dgm:spPr/>
    </dgm:pt>
    <dgm:pt modelId="{3765312D-464B-4F61-84F5-4B6998C7D90F}" type="pres">
      <dgm:prSet presAssocID="{9B86AEEC-E367-482D-A8D4-6962F584347C}" presName="linNode" presStyleCnt="0"/>
      <dgm:spPr/>
    </dgm:pt>
    <dgm:pt modelId="{FE81F71C-2FFD-4C43-A84F-986AFCD71BC7}" type="pres">
      <dgm:prSet presAssocID="{9B86AEEC-E367-482D-A8D4-6962F584347C}" presName="parentShp" presStyleLbl="node1" presStyleIdx="1" presStyleCnt="2" custScaleX="154635" custLinFactNeighborX="-16" custLinFactNeighborY="-4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BD906-0BD0-45AE-8465-52F426E7B89B}" type="pres">
      <dgm:prSet presAssocID="{9B86AEEC-E367-482D-A8D4-6962F584347C}" presName="childShp" presStyleLbl="bgAccFollowNode1" presStyleIdx="1" presStyleCnt="2" custLinFactNeighborX="10604" custLinFactNeighborY="-8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3056D0-A369-435F-AB03-763C0740A957}" srcId="{1A996846-40B2-4954-9DD4-615EEDCEC9F5}" destId="{707A4FF7-5279-42E8-985C-9C8DEF25EAAF}" srcOrd="0" destOrd="0" parTransId="{4321AA9F-5C3B-43EC-8A31-1A75027DF17A}" sibTransId="{1118FB54-FFA6-4D61-9748-883D6B906103}"/>
    <dgm:cxn modelId="{1E7F2A65-82E8-417A-A804-641145873F14}" type="presOf" srcId="{CEF22520-D5E6-4E7F-9520-DC1B4D805BD3}" destId="{1A90EE41-4D36-49B4-AA88-E411B12CDD94}" srcOrd="0" destOrd="1" presId="urn:microsoft.com/office/officeart/2005/8/layout/vList6"/>
    <dgm:cxn modelId="{9CC5BF7C-7B82-422C-BFFC-D6728F6837D2}" type="presOf" srcId="{C079F898-8654-4AF7-9B19-B822511BDED1}" destId="{0B2BD906-0BD0-45AE-8465-52F426E7B89B}" srcOrd="0" destOrd="1" presId="urn:microsoft.com/office/officeart/2005/8/layout/vList6"/>
    <dgm:cxn modelId="{17C6E8EA-3CBA-4CDE-854E-F7BE5E4B3E74}" type="presOf" srcId="{1A996846-40B2-4954-9DD4-615EEDCEC9F5}" destId="{E4271DC6-404C-43B7-8AAB-DC3277CC8493}" srcOrd="0" destOrd="0" presId="urn:microsoft.com/office/officeart/2005/8/layout/vList6"/>
    <dgm:cxn modelId="{06829C24-CFDB-4BCC-BD4C-B52606690C3C}" srcId="{9B86AEEC-E367-482D-A8D4-6962F584347C}" destId="{C079F898-8654-4AF7-9B19-B822511BDED1}" srcOrd="1" destOrd="0" parTransId="{E62259F3-8EF5-4667-8AFD-1A462961AFFB}" sibTransId="{9E81ACEB-4C93-4548-B313-AF4A3B0A075B}"/>
    <dgm:cxn modelId="{5D96FB68-111E-481B-9FF2-E782AED764C3}" srcId="{707A4FF7-5279-42E8-985C-9C8DEF25EAAF}" destId="{ED83747A-FB0D-44B3-A0E4-F74D344FAE8F}" srcOrd="3" destOrd="0" parTransId="{F2A6E254-927A-42C2-9288-07180189C78E}" sibTransId="{B4C17611-E149-4969-B503-AFFC3F1D8787}"/>
    <dgm:cxn modelId="{1A1C8423-70C2-4B60-825A-9574C2E7ECAB}" type="presOf" srcId="{27EB15B2-8D88-4CDF-AD9E-E926B2E28C6F}" destId="{1A90EE41-4D36-49B4-AA88-E411B12CDD94}" srcOrd="0" destOrd="0" presId="urn:microsoft.com/office/officeart/2005/8/layout/vList6"/>
    <dgm:cxn modelId="{05B4FBC6-F249-4004-B527-92B4443FF4AE}" srcId="{707A4FF7-5279-42E8-985C-9C8DEF25EAAF}" destId="{DB254DCF-4B16-4879-BA07-562E10CBEF84}" srcOrd="2" destOrd="0" parTransId="{3C79560D-EDB6-4FAC-94DE-4DFB0EB4BDA7}" sibTransId="{311B86A8-E62F-4F37-9D2B-DD7BBF6D5D40}"/>
    <dgm:cxn modelId="{DBD9F137-5EC9-4BCA-98E6-945B221B9BE4}" type="presOf" srcId="{6A70276E-D39B-4A96-96EF-8D4D7ED736A3}" destId="{0B2BD906-0BD0-45AE-8465-52F426E7B89B}" srcOrd="0" destOrd="0" presId="urn:microsoft.com/office/officeart/2005/8/layout/vList6"/>
    <dgm:cxn modelId="{2D1A8E96-6197-4F11-AFD1-F9DEF5AB0141}" type="presOf" srcId="{9B86AEEC-E367-482D-A8D4-6962F584347C}" destId="{FE81F71C-2FFD-4C43-A84F-986AFCD71BC7}" srcOrd="0" destOrd="0" presId="urn:microsoft.com/office/officeart/2005/8/layout/vList6"/>
    <dgm:cxn modelId="{46F3BDA5-0791-4DFA-BBA9-CA6B8D74BF6B}" type="presOf" srcId="{707A4FF7-5279-42E8-985C-9C8DEF25EAAF}" destId="{C413B992-BFD1-46C3-877D-57EAB2B93991}" srcOrd="0" destOrd="0" presId="urn:microsoft.com/office/officeart/2005/8/layout/vList6"/>
    <dgm:cxn modelId="{3ECBC6FD-5E4A-469F-8E7C-E7F76DD45C45}" srcId="{707A4FF7-5279-42E8-985C-9C8DEF25EAAF}" destId="{CEF22520-D5E6-4E7F-9520-DC1B4D805BD3}" srcOrd="1" destOrd="0" parTransId="{0040F2B1-F15B-49A7-86F5-D8F14A449EF0}" sibTransId="{CB9C3B1A-E4CC-470B-9434-DBE784475CB1}"/>
    <dgm:cxn modelId="{5CAD7E04-EA8C-442B-A119-AB4BFDE7CACB}" srcId="{1A996846-40B2-4954-9DD4-615EEDCEC9F5}" destId="{9B86AEEC-E367-482D-A8D4-6962F584347C}" srcOrd="1" destOrd="0" parTransId="{1121C98E-AE50-4E6C-A6AE-C880FF15D3B4}" sibTransId="{C45DB162-5C18-4144-A352-037D7C285554}"/>
    <dgm:cxn modelId="{07D7CDDC-856D-4841-8653-A5A6EBB1DC1F}" srcId="{707A4FF7-5279-42E8-985C-9C8DEF25EAAF}" destId="{27EB15B2-8D88-4CDF-AD9E-E926B2E28C6F}" srcOrd="0" destOrd="0" parTransId="{AF9A2864-F35A-4EC1-A614-657F36517467}" sibTransId="{102F7539-C2E8-4BD6-8535-4AA206CECF30}"/>
    <dgm:cxn modelId="{5CD94860-A325-4003-BFF5-D922D8A93838}" type="presOf" srcId="{DB254DCF-4B16-4879-BA07-562E10CBEF84}" destId="{1A90EE41-4D36-49B4-AA88-E411B12CDD94}" srcOrd="0" destOrd="2" presId="urn:microsoft.com/office/officeart/2005/8/layout/vList6"/>
    <dgm:cxn modelId="{E30C670E-8953-4EF6-916E-28BB4349722E}" srcId="{9B86AEEC-E367-482D-A8D4-6962F584347C}" destId="{6A70276E-D39B-4A96-96EF-8D4D7ED736A3}" srcOrd="0" destOrd="0" parTransId="{336A7CEB-30E2-4C12-9EB6-47053DED1109}" sibTransId="{8179D3C4-4844-4CAF-8561-F28507CC1C22}"/>
    <dgm:cxn modelId="{A5C537F6-A4BE-43A4-B01C-8EB509BE8BD5}" type="presOf" srcId="{ED83747A-FB0D-44B3-A0E4-F74D344FAE8F}" destId="{1A90EE41-4D36-49B4-AA88-E411B12CDD94}" srcOrd="0" destOrd="3" presId="urn:microsoft.com/office/officeart/2005/8/layout/vList6"/>
    <dgm:cxn modelId="{4C7B7EAA-803D-4BAC-8E61-14169EDAC9CF}" type="presParOf" srcId="{E4271DC6-404C-43B7-8AAB-DC3277CC8493}" destId="{00C89F55-018D-4964-A4D3-3958B2462EF1}" srcOrd="0" destOrd="0" presId="urn:microsoft.com/office/officeart/2005/8/layout/vList6"/>
    <dgm:cxn modelId="{5A458313-0A18-4953-A67A-3E9F9B19CA06}" type="presParOf" srcId="{00C89F55-018D-4964-A4D3-3958B2462EF1}" destId="{C413B992-BFD1-46C3-877D-57EAB2B93991}" srcOrd="0" destOrd="0" presId="urn:microsoft.com/office/officeart/2005/8/layout/vList6"/>
    <dgm:cxn modelId="{A2C64506-465D-4748-8FAE-2B8348F4F233}" type="presParOf" srcId="{00C89F55-018D-4964-A4D3-3958B2462EF1}" destId="{1A90EE41-4D36-49B4-AA88-E411B12CDD94}" srcOrd="1" destOrd="0" presId="urn:microsoft.com/office/officeart/2005/8/layout/vList6"/>
    <dgm:cxn modelId="{1A94A009-906A-4029-8450-39BEB1739327}" type="presParOf" srcId="{E4271DC6-404C-43B7-8AAB-DC3277CC8493}" destId="{588056BD-8828-4F85-B13E-9EE4A3A843A2}" srcOrd="1" destOrd="0" presId="urn:microsoft.com/office/officeart/2005/8/layout/vList6"/>
    <dgm:cxn modelId="{BA918208-2313-4785-8DC5-0474212C122F}" type="presParOf" srcId="{E4271DC6-404C-43B7-8AAB-DC3277CC8493}" destId="{3765312D-464B-4F61-84F5-4B6998C7D90F}" srcOrd="2" destOrd="0" presId="urn:microsoft.com/office/officeart/2005/8/layout/vList6"/>
    <dgm:cxn modelId="{603DB161-7069-41FB-ACBD-FDC126A8A620}" type="presParOf" srcId="{3765312D-464B-4F61-84F5-4B6998C7D90F}" destId="{FE81F71C-2FFD-4C43-A84F-986AFCD71BC7}" srcOrd="0" destOrd="0" presId="urn:microsoft.com/office/officeart/2005/8/layout/vList6"/>
    <dgm:cxn modelId="{D137953A-B9BA-42D2-B545-96B25B5D3021}" type="presParOf" srcId="{3765312D-464B-4F61-84F5-4B6998C7D90F}" destId="{0B2BD906-0BD0-45AE-8465-52F426E7B8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0EE41-4D36-49B4-AA88-E411B12CDD94}">
      <dsp:nvSpPr>
        <dsp:cNvPr id="0" name=""/>
        <dsp:cNvSpPr/>
      </dsp:nvSpPr>
      <dsp:spPr>
        <a:xfrm>
          <a:off x="4359391" y="498"/>
          <a:ext cx="3867269" cy="1945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Игровая терапия</a:t>
          </a:r>
          <a:endParaRPr lang="ru-RU" sz="2400" b="1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Сказкотерапия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Музыкотерапия</a:t>
          </a:r>
          <a:endParaRPr lang="ru-RU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Арттерапия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9391" y="243666"/>
        <a:ext cx="3137764" cy="1459010"/>
      </dsp:txXfrm>
    </dsp:sp>
    <dsp:sp modelId="{C413B992-BFD1-46C3-877D-57EAB2B93991}">
      <dsp:nvSpPr>
        <dsp:cNvPr id="0" name=""/>
        <dsp:cNvSpPr/>
      </dsp:nvSpPr>
      <dsp:spPr>
        <a:xfrm>
          <a:off x="2939" y="498"/>
          <a:ext cx="4356452" cy="19453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Психодинамический подход</a:t>
          </a:r>
          <a:endParaRPr lang="ru-RU" sz="3200" kern="1200" dirty="0"/>
        </a:p>
      </dsp:txBody>
      <dsp:txXfrm>
        <a:off x="97903" y="95462"/>
        <a:ext cx="4166524" cy="1755418"/>
      </dsp:txXfrm>
    </dsp:sp>
    <dsp:sp modelId="{0B2BD906-0BD0-45AE-8465-52F426E7B89B}">
      <dsp:nvSpPr>
        <dsp:cNvPr id="0" name=""/>
        <dsp:cNvSpPr/>
      </dsp:nvSpPr>
      <dsp:spPr>
        <a:xfrm>
          <a:off x="4179093" y="1982339"/>
          <a:ext cx="4050506" cy="1945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Поведенческие методы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Психорегулирующие методы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9093" y="2225507"/>
        <a:ext cx="3321001" cy="1459010"/>
      </dsp:txXfrm>
    </dsp:sp>
    <dsp:sp modelId="{FE81F71C-2FFD-4C43-A84F-986AFCD71BC7}">
      <dsp:nvSpPr>
        <dsp:cNvPr id="0" name=""/>
        <dsp:cNvSpPr/>
      </dsp:nvSpPr>
      <dsp:spPr>
        <a:xfrm>
          <a:off x="1065" y="2054356"/>
          <a:ext cx="4175666" cy="19453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Поведенческий подход</a:t>
          </a:r>
          <a:endParaRPr lang="ru-RU" sz="4100" kern="1200" dirty="0"/>
        </a:p>
      </dsp:txBody>
      <dsp:txXfrm>
        <a:off x="96029" y="2149320"/>
        <a:ext cx="3985738" cy="1755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42CB3-EB23-453E-909B-58AC3083628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45AA5-E98E-4A2C-8C52-F3A98D2D7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9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B4608-E66F-4538-B457-D8AA83AEC96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02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380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8169275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124744"/>
            <a:ext cx="5616624" cy="20162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1" y="4365104"/>
            <a:ext cx="5040561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image380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8" y="5676900"/>
            <a:ext cx="15462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3563" y="5808663"/>
            <a:ext cx="16557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ea typeface="Gungsuh" pitchFamily="18" charset="-127"/>
              </a:rPr>
              <a:t>shpuntova.ucoz.ru</a:t>
            </a:r>
            <a:endParaRPr lang="ru-RU" sz="900" b="1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90491"/>
            <a:ext cx="8229600" cy="40857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9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  <a:lumMod val="75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3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600000" scaled="0"/>
            <a:tileRect/>
          </a:gra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balanced" dir="t">
              <a:rot lat="0" lon="0" rev="3000000"/>
            </a:lightRig>
          </a:scene3d>
          <a:sp3d contourW="12700" prstMaterial="dkEdge">
            <a:contourClr>
              <a:schemeClr val="tx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Gungsuh" pitchFamily="18" charset="-127"/>
          <a:ea typeface="Gungsuh" pitchFamily="18" charset="-127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70C0"/>
          </a:solidFill>
          <a:latin typeface="Gungsuh" pitchFamily="18" charset="-127"/>
          <a:ea typeface="Gungsuh" pitchFamily="18" charset="-127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0C0"/>
          </a:solidFill>
          <a:latin typeface="Gungsuh" pitchFamily="18" charset="-127"/>
          <a:ea typeface="Gungsuh" pitchFamily="18" charset="-127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70C0"/>
          </a:solidFill>
          <a:latin typeface="Gungsuh" pitchFamily="18" charset="-127"/>
          <a:ea typeface="Gungsuh" pitchFamily="18" charset="-127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70C0"/>
          </a:solidFill>
          <a:latin typeface="Gungsuh" pitchFamily="18" charset="-127"/>
          <a:ea typeface="Gungsuh" pitchFamily="18" charset="-127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70C0"/>
          </a:solidFill>
          <a:latin typeface="Gungsuh" pitchFamily="18" charset="-127"/>
          <a:ea typeface="Gungsuh" pitchFamily="18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907704" y="692696"/>
            <a:ext cx="5616575" cy="2520280"/>
          </a:xfrm>
        </p:spPr>
        <p:txBody>
          <a:bodyPr/>
          <a:lstStyle/>
          <a:p>
            <a:r>
              <a:rPr lang="ru-RU" sz="2800" dirty="0" smtClean="0"/>
              <a:t>МУЗЫКОТЕРАПИЯ, КАК СРЕДСТВО КОРРЕКЦИИ ЭМОЦИОНАЛЬНО-ВОЛЕВЫХ НАРУШЕНИЙ У ДЕТЕЙ С ОВЗ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365624"/>
            <a:ext cx="8107263" cy="249237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Муниципальное </a:t>
            </a:r>
            <a:r>
              <a:rPr lang="ru-RU" sz="2000" dirty="0">
                <a:solidFill>
                  <a:srgbClr val="FF0000"/>
                </a:solidFill>
              </a:rPr>
              <a:t>дошкольное образовательное автономное учреждение «Детский сад № 99 комбинированного вида «Домовенок» </a:t>
            </a:r>
            <a:r>
              <a:rPr lang="ru-RU" sz="2000" dirty="0" smtClean="0">
                <a:solidFill>
                  <a:srgbClr val="FF0000"/>
                </a:solidFill>
              </a:rPr>
              <a:t>г</a:t>
            </a:r>
            <a:r>
              <a:rPr lang="ru-RU" sz="2000" dirty="0">
                <a:solidFill>
                  <a:srgbClr val="FF0000"/>
                </a:solidFill>
              </a:rPr>
              <a:t>. Орска».</a:t>
            </a:r>
          </a:p>
          <a:p>
            <a:pPr algn="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зарядка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78" y="1590675"/>
            <a:ext cx="6128670" cy="4086225"/>
          </a:xfrm>
        </p:spPr>
      </p:pic>
    </p:spTree>
    <p:extLst>
      <p:ext uri="{BB962C8B-B14F-4D97-AF65-F5344CB8AC3E}">
        <p14:creationId xmlns:p14="http://schemas.microsoft.com/office/powerpoint/2010/main" val="31485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организации 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44" y="1590675"/>
            <a:ext cx="6129337" cy="4086225"/>
          </a:xfrm>
        </p:spPr>
      </p:pic>
    </p:spTree>
    <p:extLst>
      <p:ext uri="{BB962C8B-B14F-4D97-AF65-F5344CB8AC3E}">
        <p14:creationId xmlns:p14="http://schemas.microsoft.com/office/powerpoint/2010/main" val="16208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00" y="1590675"/>
            <a:ext cx="6128625" cy="4086225"/>
          </a:xfrm>
        </p:spPr>
      </p:pic>
    </p:spTree>
    <p:extLst>
      <p:ext uri="{BB962C8B-B14F-4D97-AF65-F5344CB8AC3E}">
        <p14:creationId xmlns:p14="http://schemas.microsoft.com/office/powerpoint/2010/main" val="38430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мытье рук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44" y="1590675"/>
            <a:ext cx="6129337" cy="4086225"/>
          </a:xfrm>
        </p:spPr>
      </p:pic>
    </p:spTree>
    <p:extLst>
      <p:ext uri="{BB962C8B-B14F-4D97-AF65-F5344CB8AC3E}">
        <p14:creationId xmlns:p14="http://schemas.microsoft.com/office/powerpoint/2010/main" val="21287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65" y="1590675"/>
            <a:ext cx="6128695" cy="4086225"/>
          </a:xfrm>
        </p:spPr>
      </p:pic>
    </p:spTree>
    <p:extLst>
      <p:ext uri="{BB962C8B-B14F-4D97-AF65-F5344CB8AC3E}">
        <p14:creationId xmlns:p14="http://schemas.microsoft.com/office/powerpoint/2010/main" val="26869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приеме пищи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44" y="1590675"/>
            <a:ext cx="6129337" cy="4086225"/>
          </a:xfrm>
        </p:spPr>
      </p:pic>
    </p:spTree>
    <p:extLst>
      <p:ext uri="{BB962C8B-B14F-4D97-AF65-F5344CB8AC3E}">
        <p14:creationId xmlns:p14="http://schemas.microsoft.com/office/powerpoint/2010/main" val="39043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Организация дневного сна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44" y="1590675"/>
            <a:ext cx="6129337" cy="4086225"/>
          </a:xfrm>
        </p:spPr>
      </p:pic>
    </p:spTree>
    <p:extLst>
      <p:ext uri="{BB962C8B-B14F-4D97-AF65-F5344CB8AC3E}">
        <p14:creationId xmlns:p14="http://schemas.microsoft.com/office/powerpoint/2010/main" val="15564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 организации совместной деятельности детей и педагога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78" y="1590675"/>
            <a:ext cx="6128070" cy="4086225"/>
          </a:xfrm>
        </p:spPr>
      </p:pic>
    </p:spTree>
    <p:extLst>
      <p:ext uri="{BB962C8B-B14F-4D97-AF65-F5344CB8AC3E}">
        <p14:creationId xmlns:p14="http://schemas.microsoft.com/office/powerpoint/2010/main" val="610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вечернее время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16" y="1590675"/>
            <a:ext cx="6129994" cy="4086225"/>
          </a:xfrm>
        </p:spPr>
      </p:pic>
    </p:spTree>
    <p:extLst>
      <p:ext uri="{BB962C8B-B14F-4D97-AF65-F5344CB8AC3E}">
        <p14:creationId xmlns:p14="http://schemas.microsoft.com/office/powerpoint/2010/main" val="37585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2 вариант</a:t>
            </a:r>
            <a:br>
              <a:rPr lang="ru-RU" sz="3200" dirty="0" smtClean="0"/>
            </a:br>
            <a:r>
              <a:rPr lang="ru-RU" sz="3200" dirty="0" smtClean="0"/>
              <a:t>формирование коррекционных групп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Состав коррекционной группы – 6-8 человек (1-2 ребенка без особенностей поведения).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Программа занятий рассчитана на 60 </a:t>
            </a:r>
            <a:r>
              <a:rPr lang="ru-RU" sz="2800" b="1" dirty="0" err="1" smtClean="0">
                <a:solidFill>
                  <a:srgbClr val="7030A0"/>
                </a:solidFill>
              </a:rPr>
              <a:t>зянятий</a:t>
            </a:r>
            <a:r>
              <a:rPr lang="ru-RU" sz="2800" b="1" dirty="0" smtClean="0">
                <a:solidFill>
                  <a:srgbClr val="7030A0"/>
                </a:solidFill>
              </a:rPr>
              <a:t> с октября по апрель (2 раза в неделю).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В коррекционной группе работают: педагог-психолог, учитель-логопед, преподаватель ИЗО, инструктор по ФИЗО, музыкальный руководитель.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srgbClr val="0070C0"/>
                </a:solidFill>
                <a:cs typeface="+mn-cs"/>
              </a:rPr>
              <a:t/>
            </a:r>
            <a:br>
              <a:rPr lang="ru-RU" sz="3200" dirty="0">
                <a:solidFill>
                  <a:srgbClr val="0070C0"/>
                </a:solidFill>
                <a:cs typeface="+mn-cs"/>
              </a:rPr>
            </a:br>
            <a:r>
              <a:rPr lang="ru-RU" sz="2000" dirty="0">
                <a:cs typeface="+mn-cs"/>
              </a:rPr>
              <a:t>Муниципальное дошкольное образовательное автономное учреждение «Детский сад № 99 комбинированного вида «Домовенок» г. Орска».</a:t>
            </a:r>
          </a:p>
        </p:txBody>
      </p:sp>
      <p:pic>
        <p:nvPicPr>
          <p:cNvPr id="1026" name="Picture 2" descr="C:\Users\№99\Desktop\Фото ДОУ\день рождения детского сада\P1070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2959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ПОВЕДЕНЧЕСКИЕ РЕАКЦИИ ДО КОРРЕКЦИОННОЙ РАБОТЫ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НЕКОНТРОЛИРУЕМАЯ ДВИГАТЕЛЬНАЯ АКТИВНОСТЬ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БЕСПОКОЙНЫЕ ДВИЖЕНИЯ РУКАМИ И НОГАМИ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СНИЖЕНИЕ ФУНКЦИИ ВНИМАНИЯ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НЕУМЕНИЕ СЛУШАТЬ И СЛЫШАТЬ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ЭМОЦИОНАЛЬНЫЙ ДИСКОМФОРТ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ОТСУТСТВИЕ ДРУЖЕЛЮБИЯ, ДОБРОЖЕЛАТЕЛЬНОСТИ, ЭМПАТИИ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СНИЖЕНИЕ РАБОТОСПОСОБНОСТИ НА ЗАНЯТИИ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ПОВЕДЕНЧЕСКИЕ РЕАКЦИИ ПОСЛЕ КОРРЕКЦИОННОЙ РАБОТЫ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СНИЖЕНИЕ МЫШЕЧНОГО ТОНУСА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УЛУЧШЕНИЕ СНА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УЛУЧШЕНИЕ КООРДИНАЦИИ ДВИЖЕНИЙ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УЛУЧШЕНИЕ МЕЛКОЙ И ОБЩЕЙ МОТОРИКИ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УЛУЧШЕНИЕ ПРОСТРАНСТВЕННОЙ ОРИЕНТАЦИИ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ДИНАМИКА В ПОВЕДЕНЧЕСКИХ РЕАКЦИЯХ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УМЕНИЕ ИГРАТЬ В КОМАНДЕ И ПРИНИМАТЬ ПРАВИЛА ИГРЫ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200" dirty="0"/>
              <a:t>Преимущество </a:t>
            </a:r>
            <a:r>
              <a:rPr lang="ru-RU" sz="3200" dirty="0" smtClean="0"/>
              <a:t>методики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Карла </a:t>
            </a:r>
            <a:r>
              <a:rPr lang="ru-RU" sz="3200" dirty="0" err="1"/>
              <a:t>Орфа</a:t>
            </a:r>
            <a:r>
              <a:rPr lang="ru-RU" sz="3200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материал, можно легко изменить в соответствии с поведенческими особенностями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легко сочетается с другими музыкальными методиками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 индивидуальные особенности ребенка и позволяет эффективно взаимодействовать детям с различными поведенческими реакциями, навыками, способностями и потребностями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атмосфера игрового общения, где каждый ребенок наравне со взрослым может проявить свою индивидуальность. </a:t>
            </a:r>
          </a:p>
          <a:p>
            <a:pPr lvl="0"/>
            <a:endParaRPr lang="ru-RU" sz="1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4800" dirty="0" smtClean="0"/>
              <a:t>Эвритмия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движения, основанное на закономерностях речи и музыки. Способ выражения музыкального движения в пространстве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5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Задачи педагогической эвритмии: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90490"/>
            <a:ext cx="8229600" cy="4862845"/>
          </a:xfrm>
        </p:spPr>
        <p:txBody>
          <a:bodyPr/>
          <a:lstStyle/>
          <a:p>
            <a:pPr lvl="0"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эмоциональной сферы и нравственно-коммуникативных качеств;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жизненных сил;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ловкости;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концентрации внимания;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мелкой моторики;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координации движения;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речи;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7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600" dirty="0"/>
              <a:t>Этапы педагогической эвритмии: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доверительной атмосферы и успокоение.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Музыкально-ритмический круг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занятия.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5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m\Рабочий стол\ниязовна\puzzle_pieces_house_teamwork_800_clr_42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4071966" cy="32147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57884" y="3929066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0034" y="285728"/>
            <a:ext cx="5000660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Блок формирования крупной моторики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785926"/>
            <a:ext cx="3857652" cy="1143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Блок развития мелкой моторики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44" y="4357694"/>
            <a:ext cx="3000396" cy="9286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Социальные игры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00694" y="214290"/>
            <a:ext cx="3429024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Ритмические игры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0628" y="5357826"/>
            <a:ext cx="3857652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Народные игры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 rot="18106495">
            <a:off x="4488596" y="2233507"/>
            <a:ext cx="234086" cy="1245671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5137448">
            <a:off x="4258309" y="3098336"/>
            <a:ext cx="233110" cy="2281866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8326015" flipH="1">
            <a:off x="5391250" y="1302934"/>
            <a:ext cx="198490" cy="1238153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2413616">
            <a:off x="6354908" y="4657269"/>
            <a:ext cx="221618" cy="67126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00" y="5572140"/>
            <a:ext cx="3929090" cy="10715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Ипровизационные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двигательные композиции с музыкальным сопровождением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14567453">
            <a:off x="4747926" y="4038764"/>
            <a:ext cx="190600" cy="1724366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6200000">
            <a:off x="4331697" y="2876450"/>
            <a:ext cx="234086" cy="1245671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5720" y="3080544"/>
            <a:ext cx="3496242" cy="10715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Пространственная ориентация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«Хор рук»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90490"/>
            <a:ext cx="8229600" cy="4430797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данной технологии направлено на формирование: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координационной свободы движения,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ритма,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внимания,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ансамблевой слаженности,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к двигательной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импровизации.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«Хор рук»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90490"/>
            <a:ext cx="8229600" cy="443079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ТЕХНОЛОГИИ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рименение в самых разных ситуациях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ростота использования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эстетического комплекса художественного погружения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использования разнообразного музыкального материала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</a:t>
            </a:r>
            <a:br>
              <a:rPr lang="ru-RU" dirty="0" smtClean="0"/>
            </a:br>
            <a:r>
              <a:rPr lang="ru-RU" dirty="0" smtClean="0"/>
              <a:t>Анимационные танцы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90490"/>
            <a:ext cx="8229600" cy="443079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осстановление физических и эмоциональных сил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моциональная разрядка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нижение умственной перегрузки</a:t>
            </a:r>
          </a:p>
          <a:p>
            <a:pPr lvl="0" algn="ctr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тревогой отмечают увеличение количества детей с эмоционально-волевыми расстройствами, которые, в дальнейшем, переходят в серьёзные проблемы в виде нарушения социального функционирования, проявляющиеся в первую очередь на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микросоциальном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уровне, в рамках ближайшего окружения: в семье, в школе, коллективе сверстников: низкая социальная адаптация, склонность к асоциальному поведению, затруднения в обучении в школе.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развитие эмоционально-волевой сферы являются значимыми направлениям в работе с детьми с ограниченными возможностями здоровья. </a:t>
            </a:r>
          </a:p>
        </p:txBody>
      </p:sp>
    </p:spTree>
    <p:extLst>
      <p:ext uri="{BB962C8B-B14F-4D97-AF65-F5344CB8AC3E}">
        <p14:creationId xmlns:p14="http://schemas.microsoft.com/office/powerpoint/2010/main" val="21505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</a:t>
            </a:r>
            <a:br>
              <a:rPr lang="ru-RU" dirty="0" smtClean="0"/>
            </a:br>
            <a:r>
              <a:rPr lang="ru-RU" dirty="0" smtClean="0"/>
              <a:t>Анимационные танцы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90490"/>
            <a:ext cx="8229600" cy="443079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анимационных танцев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одбор музыки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одбор движений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использования данной технологии без предварительной подготовки</a:t>
            </a:r>
          </a:p>
          <a:p>
            <a:pPr lvl="0" algn="ctr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90490"/>
            <a:ext cx="8229600" cy="4430797"/>
          </a:xfrm>
        </p:spPr>
        <p:txBody>
          <a:bodyPr/>
          <a:lstStyle/>
          <a:p>
            <a:pPr lvl="0" algn="ctr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ниверсальна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обильна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ффективна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использования в любом возрасте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7330" y="692696"/>
            <a:ext cx="757931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успехов в работе!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E:\мое январь М О\living_in_wellbeing_book_rea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3356992"/>
            <a:ext cx="3825875" cy="331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ПРИЗНАКИ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256584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резмерная агрессивность или пассивность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лаксивость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застревание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определённой эмоции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арушение социального взаимодействия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нижение целеустремлённости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еадекватность самооценки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едостаточное развитие самостоятельности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чертой правильного эмоционально-волевого развития является возрастающее умение контролировать проявление своих эмоций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m\Рабочий стол\ниязовна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310" y="1857364"/>
            <a:ext cx="4262267" cy="27860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82067" y="3805913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41876" y="558640"/>
            <a:ext cx="2602123" cy="914400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Агрессивность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19" y="642918"/>
            <a:ext cx="2378251" cy="914400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Эмоциональная напряженность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48307" y="4129078"/>
            <a:ext cx="2928958" cy="928694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Быстрое  психическое утомление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70707" y="4507382"/>
            <a:ext cx="3000396" cy="857256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Низкая мотивация к успеху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7488" y="428604"/>
            <a:ext cx="3571900" cy="1357322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Эмоционально-волевые расстройства и их основные внешние проявления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1702951"/>
            <a:ext cx="2381466" cy="1200152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Быстрое психическое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утомление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6640178" y="1857364"/>
            <a:ext cx="2580608" cy="985838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Отсутствие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573671">
            <a:off x="2802791" y="4084421"/>
            <a:ext cx="215255" cy="131041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402725">
            <a:off x="5876017" y="4195319"/>
            <a:ext cx="172399" cy="159130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6435548">
            <a:off x="2448766" y="2507039"/>
            <a:ext cx="200027" cy="46357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5753275">
            <a:off x="5980715" y="2780843"/>
            <a:ext cx="221973" cy="132903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8098405">
            <a:off x="2448411" y="1284546"/>
            <a:ext cx="194189" cy="124722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4194442">
            <a:off x="6450972" y="1188505"/>
            <a:ext cx="178168" cy="126712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43702" y="3154505"/>
            <a:ext cx="2357454" cy="1156688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Неготовность и нежелание преодолевать трудности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697341" y="4698332"/>
            <a:ext cx="2582028" cy="914400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Повышенная тревожность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flipH="1">
            <a:off x="3988355" y="4096101"/>
            <a:ext cx="184665" cy="86151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2334" y="3099510"/>
            <a:ext cx="2357454" cy="914400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Повышенная тревожность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4087649">
            <a:off x="2962997" y="3343017"/>
            <a:ext cx="160161" cy="118978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03505" y="5267279"/>
            <a:ext cx="2928958" cy="928694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Выраженное недоверие к окружающим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962216" y="5614105"/>
            <a:ext cx="2928958" cy="928694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Чрезмерная импульсивность ребенка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178959" y="5614105"/>
            <a:ext cx="2928958" cy="1046215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Избегание близких контактов с окружающими людьми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6435548" flipH="1">
            <a:off x="2468157" y="2797955"/>
            <a:ext cx="214651" cy="105394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9402725">
            <a:off x="5041628" y="4267977"/>
            <a:ext cx="221495" cy="160917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9402725">
            <a:off x="6343188" y="3669870"/>
            <a:ext cx="172399" cy="159130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7491"/>
            <a:ext cx="8229600" cy="605245"/>
          </a:xfrm>
        </p:spPr>
        <p:txBody>
          <a:bodyPr/>
          <a:lstStyle/>
          <a:p>
            <a:r>
              <a:rPr lang="ru-RU" dirty="0" smtClean="0"/>
              <a:t>Диагностика нарушений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88632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Проективные методики нарушений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Цветовой тест </a:t>
            </a:r>
            <a:r>
              <a:rPr lang="ru-RU" sz="1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Люшера</a:t>
            </a:r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Шкал тревожности </a:t>
            </a:r>
            <a:r>
              <a:rPr lang="ru-RU" sz="1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Бэка</a:t>
            </a:r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«</a:t>
            </a:r>
            <a:r>
              <a:rPr lang="ru-RU" sz="1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Самочувствие,активность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настроение»(САН)</a:t>
            </a:r>
          </a:p>
          <a:p>
            <a:pPr lvl="0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эмоциональной сферы дошкольник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Л.П.Стрелкова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«Волшебная страна чувств»  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(Авторская - Т.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Грабенко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Т.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Зинкевич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-Евстигнеева, Д. Фролов)</a:t>
            </a:r>
          </a:p>
          <a:p>
            <a:pPr lvl="0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тревожности Р.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Тэммл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Дорки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Амен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«Выбери нужное лицо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«Лесенка»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«Два дома»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«Несуществующее животное»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«Кактус»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«Паровозик» (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Велиева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С.В.) 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семьи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СОМОР (Исследование субъективной оценки межличностных отношений ребенка)</a:t>
            </a:r>
          </a:p>
          <a:p>
            <a:pPr lvl="0"/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Методика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«Эмоциональные лица» (Н. Я. Семаго)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Психокоррекция</a:t>
            </a:r>
            <a:r>
              <a:rPr lang="ru-RU" sz="2400" dirty="0"/>
              <a:t> эмоциональных нарушений включает в себя 2 основных подхода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364600"/>
              </p:ext>
            </p:extLst>
          </p:nvPr>
        </p:nvGraphicFramePr>
        <p:xfrm>
          <a:off x="468313" y="1590675"/>
          <a:ext cx="8229600" cy="408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9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90490"/>
            <a:ext cx="8229600" cy="479083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психотерапии, основанный на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эмоциональном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вариант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метода музыкотерапии очень эффективен, т.к. как его можно использовать в течении всего времени пребывания ребёнка в учреждении (не перегружая его), самостоятельно воспитателю, педагогу или совместно с узкими специалистами: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Утренний прием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3"/>
            <a:ext cx="6049857" cy="4032448"/>
          </a:xfrm>
        </p:spPr>
      </p:pic>
    </p:spTree>
    <p:extLst>
      <p:ext uri="{BB962C8B-B14F-4D97-AF65-F5344CB8AC3E}">
        <p14:creationId xmlns:p14="http://schemas.microsoft.com/office/powerpoint/2010/main" val="25826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1445</TotalTime>
  <Words>698</Words>
  <Application>Microsoft Office PowerPoint</Application>
  <PresentationFormat>Экран (4:3)</PresentationFormat>
  <Paragraphs>155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Gungsuh</vt:lpstr>
      <vt:lpstr>Times New Roman</vt:lpstr>
      <vt:lpstr>Wingdings</vt:lpstr>
      <vt:lpstr>1</vt:lpstr>
      <vt:lpstr>МУЗЫКОТЕРАПИЯ, КАК СРЕДСТВО КОРРЕКЦИИ ЭМОЦИОНАЛЬНО-ВОЛЕВЫХ НАРУШЕНИЙ У ДЕТЕЙ С ОВЗ</vt:lpstr>
      <vt:lpstr> Муниципальное дошкольное образовательное автономное учреждение «Детский сад № 99 комбинированного вида «Домовенок» г. Орска».</vt:lpstr>
      <vt:lpstr>АКТУАЛЬНОСТЬ</vt:lpstr>
      <vt:lpstr>ПРИЗНАКИ</vt:lpstr>
      <vt:lpstr>Презентация PowerPoint</vt:lpstr>
      <vt:lpstr>Диагностика нарушений </vt:lpstr>
      <vt:lpstr>Психокоррекция эмоциональных нарушений включает в себя 2 основных подхода </vt:lpstr>
      <vt:lpstr>Музыкотерапия</vt:lpstr>
      <vt:lpstr>Утренний прием детей</vt:lpstr>
      <vt:lpstr>Утренняя зарядка</vt:lpstr>
      <vt:lpstr>При организации ОД</vt:lpstr>
      <vt:lpstr>Презентация PowerPoint</vt:lpstr>
      <vt:lpstr>При мытье рук</vt:lpstr>
      <vt:lpstr>Презентация PowerPoint</vt:lpstr>
      <vt:lpstr>При приеме пищи</vt:lpstr>
      <vt:lpstr>Организация дневного сна</vt:lpstr>
      <vt:lpstr>При организации совместной деятельности детей и педагога</vt:lpstr>
      <vt:lpstr>В вечернее время</vt:lpstr>
      <vt:lpstr>2 вариант формирование коррекционных групп</vt:lpstr>
      <vt:lpstr>ПОВЕДЕНЧЕСКИЕ РЕАКЦИИ ДО КОРРЕКЦИОННОЙ РАБОТЫ</vt:lpstr>
      <vt:lpstr>ПОВЕДЕНЧЕСКИЕ РЕАКЦИИ ПОСЛЕ КОРРЕКЦИОННОЙ РАБОТЫ</vt:lpstr>
      <vt:lpstr>Преимущество методики  Карла Орфа: </vt:lpstr>
      <vt:lpstr>Эвритмия </vt:lpstr>
      <vt:lpstr>Задачи педагогической эвритмии:</vt:lpstr>
      <vt:lpstr>Этапы педагогической эвритмии: </vt:lpstr>
      <vt:lpstr>Презентация PowerPoint</vt:lpstr>
      <vt:lpstr>Технология «Хор рук»</vt:lpstr>
      <vt:lpstr>Технология «Хор рук»</vt:lpstr>
      <vt:lpstr>Технология  Анимационные танцы</vt:lpstr>
      <vt:lpstr>Технология  Анимационные танцы</vt:lpstr>
      <vt:lpstr>МУЗЫКОТЕРАПИЯ</vt:lpstr>
      <vt:lpstr>Презентация PowerPoint</vt:lpstr>
    </vt:vector>
  </TitlesOfParts>
  <Company>МБОУ СОШ №5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сопровождение одаренных детей</dc:title>
  <dc:creator>Завуч</dc:creator>
  <cp:lastModifiedBy>User</cp:lastModifiedBy>
  <cp:revision>128</cp:revision>
  <dcterms:created xsi:type="dcterms:W3CDTF">2013-02-11T06:24:25Z</dcterms:created>
  <dcterms:modified xsi:type="dcterms:W3CDTF">2019-03-25T19:17:47Z</dcterms:modified>
</cp:coreProperties>
</file>