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742" y="1473957"/>
            <a:ext cx="6141493" cy="25657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471" y="4203510"/>
            <a:ext cx="5308979" cy="7915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4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2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1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355" y="1555844"/>
            <a:ext cx="6059606" cy="24565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957" y="4139089"/>
            <a:ext cx="5554639" cy="8696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9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6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2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1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 prstMaterial="powder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3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Психологическая диагностика предпосылок к учебной деятельности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МДОАУ «ЦРР-Д/С №125» г. Орка»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Калашникова Е.Л.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961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№ 8 «Чтение схем слов»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(Н.В. Нечаева)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521569"/>
            <a:ext cx="7886700" cy="655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11" y="1143000"/>
            <a:ext cx="8039735" cy="504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08991"/>
            <a:ext cx="7886700" cy="4567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Л-Е-В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4387361" y="174087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181600" y="173501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019800" y="173794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11"/>
          <p:cNvPicPr>
            <a:picLocks noChangeAspect="1" noChangeArrowheads="1"/>
          </p:cNvPicPr>
          <p:nvPr/>
        </p:nvPicPr>
        <p:blipFill>
          <a:blip r:embed="rId2"/>
          <a:srcRect l="4856" t="2090" r="63648" b="63421"/>
          <a:stretch>
            <a:fillRect/>
          </a:stretch>
        </p:blipFill>
        <p:spPr bwMode="auto">
          <a:xfrm>
            <a:off x="2751992" y="3182815"/>
            <a:ext cx="2532185" cy="174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С-Л-О-Н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4844560" y="196947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94836" y="195482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353907" y="196654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33844" y="197827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11"/>
          <p:cNvPicPr>
            <a:picLocks noChangeAspect="1" noChangeArrowheads="1"/>
          </p:cNvPicPr>
          <p:nvPr/>
        </p:nvPicPr>
        <p:blipFill>
          <a:blip r:embed="rId2"/>
          <a:srcRect l="71456" t="-348" b="49137"/>
          <a:stretch>
            <a:fillRect/>
          </a:stretch>
        </p:blipFill>
        <p:spPr bwMode="auto">
          <a:xfrm>
            <a:off x="3534508" y="3103684"/>
            <a:ext cx="2294792" cy="25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700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№ 10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Готовность к освоению учебной деятельно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стью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(речевое развитие)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устной речи»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(Н.В. Нечаева)</a:t>
            </a: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926015"/>
            <a:ext cx="7886700" cy="2509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459523" y="1178169"/>
            <a:ext cx="5644662" cy="4950069"/>
            <a:chOff x="1701" y="1134"/>
            <a:chExt cx="9000" cy="9180"/>
          </a:xfrm>
        </p:grpSpPr>
        <p:pic>
          <p:nvPicPr>
            <p:cNvPr id="23555" name="Picture 3" descr="rasskaz8-300x3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1" y="5814"/>
              <a:ext cx="4500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4" descr="rasskaz5-298x3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5814"/>
              <a:ext cx="4470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5" descr="rasskaz6-300x3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1" y="1134"/>
              <a:ext cx="4500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6" descr="rasskaz7-293x3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1" y="1134"/>
              <a:ext cx="4395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1"/>
            <a:ext cx="7886700" cy="45719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Методика № 1 Психологическая и социальная (мотивационная) готовность «Мотивационная готовность ребенка к школе»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Стимульный материал (вариант для мальчиков)</a:t>
            </a:r>
            <a:endParaRPr lang="ru-RU" sz="12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77108" y="729761"/>
            <a:ext cx="5899639" cy="1723292"/>
            <a:chOff x="801" y="2595"/>
            <a:chExt cx="10445" cy="2837"/>
          </a:xfrm>
        </p:grpSpPr>
        <p:pic>
          <p:nvPicPr>
            <p:cNvPr id="5" name="Picture 5" descr="d181d0b0d185d0b0d0bbd0b8d0bd-d188d0bad0bed0bbd18b"/>
            <p:cNvPicPr>
              <a:picLocks noChangeAspect="1" noChangeArrowheads="1"/>
            </p:cNvPicPr>
            <p:nvPr/>
          </p:nvPicPr>
          <p:blipFill>
            <a:blip r:embed="rId2" cstate="print"/>
            <a:srcRect l="10394" t="1418" r="34488" b="1418"/>
            <a:stretch>
              <a:fillRect/>
            </a:stretch>
          </p:blipFill>
          <p:spPr bwMode="auto">
            <a:xfrm>
              <a:off x="4761" y="2595"/>
              <a:ext cx="2520" cy="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sports-and-school"/>
            <p:cNvPicPr>
              <a:picLocks noChangeAspect="1" noChangeArrowheads="1"/>
            </p:cNvPicPr>
            <p:nvPr/>
          </p:nvPicPr>
          <p:blipFill>
            <a:blip r:embed="rId3"/>
            <a:srcRect l="11220" t="7874" r="9448" b="11023"/>
            <a:stretch>
              <a:fillRect/>
            </a:stretch>
          </p:blipFill>
          <p:spPr bwMode="auto">
            <a:xfrm>
              <a:off x="801" y="2595"/>
              <a:ext cx="3600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27749"/>
            <p:cNvPicPr>
              <a:picLocks noChangeAspect="1" noChangeArrowheads="1"/>
            </p:cNvPicPr>
            <p:nvPr/>
          </p:nvPicPr>
          <p:blipFill>
            <a:blip r:embed="rId4"/>
            <a:srcRect l="26765" t="24367" r="15816" b="12183"/>
            <a:stretch>
              <a:fillRect/>
            </a:stretch>
          </p:blipFill>
          <p:spPr bwMode="auto">
            <a:xfrm>
              <a:off x="7821" y="2595"/>
              <a:ext cx="3425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 noGrp="1"/>
          </p:cNvGrpSpPr>
          <p:nvPr/>
        </p:nvGrpSpPr>
        <p:grpSpPr bwMode="auto">
          <a:xfrm>
            <a:off x="1477108" y="2637691"/>
            <a:ext cx="5926015" cy="1784840"/>
            <a:chOff x="801" y="7455"/>
            <a:chExt cx="10425" cy="2835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 bwMode="auto">
            <a:xfrm>
              <a:off x="801" y="7455"/>
              <a:ext cx="3402" cy="2835"/>
              <a:chOff x="5841" y="10314"/>
              <a:chExt cx="2160" cy="1800"/>
            </a:xfrm>
          </p:grpSpPr>
          <p:pic>
            <p:nvPicPr>
              <p:cNvPr id="12" name="Picture 10" descr="photos0-800xр6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921" b="3780"/>
              <a:stretch>
                <a:fillRect/>
              </a:stretch>
            </p:blipFill>
            <p:spPr bwMode="auto">
              <a:xfrm>
                <a:off x="5841" y="10314"/>
                <a:ext cx="2126" cy="1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7461" y="11754"/>
                <a:ext cx="5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" name="Picture 12" descr="148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01" y="7455"/>
              <a:ext cx="3781" cy="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4187"/>
            <p:cNvPicPr>
              <a:picLocks noChangeAspect="1" noChangeArrowheads="1"/>
            </p:cNvPicPr>
            <p:nvPr/>
          </p:nvPicPr>
          <p:blipFill>
            <a:blip r:embed="rId7"/>
            <a:srcRect l="34726"/>
            <a:stretch>
              <a:fillRect/>
            </a:stretch>
          </p:blipFill>
          <p:spPr bwMode="auto">
            <a:xfrm>
              <a:off x="8721" y="7455"/>
              <a:ext cx="2505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529863" y="4545624"/>
            <a:ext cx="5917222" cy="1723292"/>
            <a:chOff x="801" y="12135"/>
            <a:chExt cx="10383" cy="2836"/>
          </a:xfrm>
        </p:grpSpPr>
        <p:pic>
          <p:nvPicPr>
            <p:cNvPr id="15" name="Picture 15" descr="img_source"/>
            <p:cNvPicPr>
              <a:picLocks noChangeAspect="1" noChangeArrowheads="1"/>
            </p:cNvPicPr>
            <p:nvPr/>
          </p:nvPicPr>
          <p:blipFill>
            <a:blip r:embed="rId8"/>
            <a:srcRect l="28976" t="21837" r="13228" b="9239"/>
            <a:stretch>
              <a:fillRect/>
            </a:stretch>
          </p:blipFill>
          <p:spPr bwMode="auto">
            <a:xfrm>
              <a:off x="4941" y="12135"/>
              <a:ext cx="3169" cy="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ChXLzl13F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61" y="12135"/>
              <a:ext cx="2823" cy="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136c3fb5328226e021b9f8374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01" y="12135"/>
              <a:ext cx="3919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0146"/>
            <a:ext cx="7886700" cy="316523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Стимульный материал (вариант для девочек)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5614" y="5794131"/>
            <a:ext cx="5789735" cy="38283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362808" y="720969"/>
            <a:ext cx="6566876" cy="1704731"/>
            <a:chOff x="801" y="1247"/>
            <a:chExt cx="10399" cy="2835"/>
          </a:xfrm>
        </p:grpSpPr>
        <p:pic>
          <p:nvPicPr>
            <p:cNvPr id="2051" name="Picture 3" descr="wkolnik"/>
            <p:cNvPicPr>
              <a:picLocks noChangeAspect="1" noChangeArrowheads="1"/>
            </p:cNvPicPr>
            <p:nvPr/>
          </p:nvPicPr>
          <p:blipFill>
            <a:blip r:embed="rId2"/>
            <a:srcRect l="14961" r="12599"/>
            <a:stretch>
              <a:fillRect/>
            </a:stretch>
          </p:blipFill>
          <p:spPr bwMode="auto">
            <a:xfrm>
              <a:off x="801" y="1247"/>
              <a:ext cx="2738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 descr="1330357913_1215"/>
            <p:cNvPicPr>
              <a:picLocks noChangeAspect="1" noChangeArrowheads="1"/>
            </p:cNvPicPr>
            <p:nvPr/>
          </p:nvPicPr>
          <p:blipFill>
            <a:blip r:embed="rId3" cstate="print"/>
            <a:srcRect l="3780" r="3780"/>
            <a:stretch>
              <a:fillRect/>
            </a:stretch>
          </p:blipFill>
          <p:spPr bwMode="auto">
            <a:xfrm>
              <a:off x="3681" y="1247"/>
              <a:ext cx="3488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 descr="136c3fb5328226e021b9f837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1" y="1247"/>
              <a:ext cx="3919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345222" y="2560760"/>
            <a:ext cx="6570785" cy="1694717"/>
            <a:chOff x="801" y="7187"/>
            <a:chExt cx="10420" cy="2835"/>
          </a:xfrm>
        </p:grpSpPr>
        <p:pic>
          <p:nvPicPr>
            <p:cNvPr id="2055" name="Picture 7" descr="plaquinha_voltaula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1" y="7187"/>
              <a:ext cx="2066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 descr="1298211073_igra"/>
            <p:cNvPicPr>
              <a:picLocks noChangeAspect="1" noChangeArrowheads="1"/>
            </p:cNvPicPr>
            <p:nvPr/>
          </p:nvPicPr>
          <p:blipFill>
            <a:blip r:embed="rId6"/>
            <a:srcRect l="27071" b="6247"/>
            <a:stretch>
              <a:fillRect/>
            </a:stretch>
          </p:blipFill>
          <p:spPr bwMode="auto">
            <a:xfrm>
              <a:off x="801" y="7187"/>
              <a:ext cx="3310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image039"/>
            <p:cNvPicPr>
              <a:picLocks noChangeAspect="1" noChangeArrowheads="1"/>
            </p:cNvPicPr>
            <p:nvPr/>
          </p:nvPicPr>
          <p:blipFill>
            <a:blip r:embed="rId7"/>
            <a:srcRect l="17458" t="34781" r="17458"/>
            <a:stretch>
              <a:fillRect/>
            </a:stretch>
          </p:blipFill>
          <p:spPr bwMode="auto">
            <a:xfrm>
              <a:off x="7461" y="7187"/>
              <a:ext cx="3760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1380392" y="4424729"/>
            <a:ext cx="6577257" cy="1747472"/>
            <a:chOff x="801" y="12683"/>
            <a:chExt cx="10402" cy="2835"/>
          </a:xfrm>
        </p:grpSpPr>
        <p:pic>
          <p:nvPicPr>
            <p:cNvPr id="2059" name="Picture 11" descr="j0409301"/>
            <p:cNvPicPr>
              <a:picLocks noChangeAspect="1" noChangeArrowheads="1"/>
            </p:cNvPicPr>
            <p:nvPr/>
          </p:nvPicPr>
          <p:blipFill>
            <a:blip r:embed="rId8"/>
            <a:srcRect l="7890" t="8189" r="7890" b="28346"/>
            <a:stretch>
              <a:fillRect/>
            </a:stretch>
          </p:blipFill>
          <p:spPr bwMode="auto">
            <a:xfrm>
              <a:off x="801" y="12683"/>
              <a:ext cx="3003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1487"/>
            <p:cNvPicPr>
              <a:picLocks noChangeAspect="1" noChangeArrowheads="1"/>
            </p:cNvPicPr>
            <p:nvPr/>
          </p:nvPicPr>
          <p:blipFill>
            <a:blip r:embed="rId9"/>
            <a:srcRect r="10577"/>
            <a:stretch>
              <a:fillRect/>
            </a:stretch>
          </p:blipFill>
          <p:spPr bwMode="auto">
            <a:xfrm>
              <a:off x="7821" y="12683"/>
              <a:ext cx="3382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 descr="_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61" y="12683"/>
              <a:ext cx="1882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7732"/>
            <a:ext cx="7886700" cy="518745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№ 2 Эмоционально волевая готовность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(произвольность)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«Рисование бус»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(И.И.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Аргинская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679831"/>
            <a:ext cx="7886700" cy="497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4" name="Freeform 2"/>
          <p:cNvSpPr>
            <a:spLocks/>
          </p:cNvSpPr>
          <p:nvPr/>
        </p:nvSpPr>
        <p:spPr bwMode="auto">
          <a:xfrm>
            <a:off x="1624623" y="2453054"/>
            <a:ext cx="5943600" cy="609600"/>
          </a:xfrm>
          <a:custGeom>
            <a:avLst/>
            <a:gdLst/>
            <a:ahLst/>
            <a:cxnLst>
              <a:cxn ang="0">
                <a:pos x="0" y="900"/>
              </a:cxn>
              <a:cxn ang="0">
                <a:pos x="540" y="360"/>
              </a:cxn>
              <a:cxn ang="0">
                <a:pos x="2160" y="900"/>
              </a:cxn>
              <a:cxn ang="0">
                <a:pos x="5580" y="0"/>
              </a:cxn>
              <a:cxn ang="0">
                <a:pos x="7560" y="900"/>
              </a:cxn>
              <a:cxn ang="0">
                <a:pos x="8640" y="180"/>
              </a:cxn>
              <a:cxn ang="0">
                <a:pos x="9360" y="0"/>
              </a:cxn>
            </a:cxnLst>
            <a:rect l="0" t="0" r="r" b="b"/>
            <a:pathLst>
              <a:path w="9360" h="960">
                <a:moveTo>
                  <a:pt x="0" y="900"/>
                </a:moveTo>
                <a:cubicBezTo>
                  <a:pt x="90" y="630"/>
                  <a:pt x="180" y="360"/>
                  <a:pt x="540" y="360"/>
                </a:cubicBezTo>
                <a:cubicBezTo>
                  <a:pt x="900" y="360"/>
                  <a:pt x="1320" y="960"/>
                  <a:pt x="2160" y="900"/>
                </a:cubicBezTo>
                <a:cubicBezTo>
                  <a:pt x="3000" y="840"/>
                  <a:pt x="4680" y="0"/>
                  <a:pt x="5580" y="0"/>
                </a:cubicBezTo>
                <a:cubicBezTo>
                  <a:pt x="6480" y="0"/>
                  <a:pt x="7050" y="870"/>
                  <a:pt x="7560" y="900"/>
                </a:cubicBezTo>
                <a:cubicBezTo>
                  <a:pt x="8070" y="930"/>
                  <a:pt x="8340" y="330"/>
                  <a:pt x="8640" y="180"/>
                </a:cubicBezTo>
                <a:cubicBezTo>
                  <a:pt x="8940" y="30"/>
                  <a:pt x="9150" y="15"/>
                  <a:pt x="936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579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№ 3 готовность к освоению учебной деятельностью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(зрительно-моторная координация)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«Продолжи узор»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(модифицированный вариант методики Г.Ф.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Кумариной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688623"/>
            <a:ext cx="7886700" cy="4883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Пользователь\Desktop\галерея 15.11.21\20211112_100513.jpg"/>
          <p:cNvPicPr>
            <a:picLocks noChangeAspect="1" noChangeArrowheads="1"/>
          </p:cNvPicPr>
          <p:nvPr/>
        </p:nvPicPr>
        <p:blipFill>
          <a:blip r:embed="rId2" cstate="print"/>
          <a:srcRect l="1112" t="997" r="1621" b="5227"/>
          <a:stretch>
            <a:fillRect/>
          </a:stretch>
        </p:blipFill>
        <p:spPr bwMode="auto">
          <a:xfrm>
            <a:off x="1143000" y="1204546"/>
            <a:ext cx="6858000" cy="495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2900"/>
            <a:ext cx="7886700" cy="54512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№ 4  Готовность к освоению учебной деятельностью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(кратковременная память)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«Запоминание картинок и предметов»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214" y="5899637"/>
            <a:ext cx="5561135" cy="27732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9458" name="Picture 2" descr="j891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07" y="2284389"/>
            <a:ext cx="1900945" cy="8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2b3f67bf557c95ac4a9eccc99c9d5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624" y="2168768"/>
            <a:ext cx="1503484" cy="150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0_6fc43_57e992c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485" y="2168355"/>
            <a:ext cx="1477107" cy="155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1885" y="2200693"/>
            <a:ext cx="1734037" cy="151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1240297606_derevo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0415" y="2226652"/>
            <a:ext cx="1912328" cy="15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119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№ 5 Готовность к освоению учебной деятельностью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(зрительно-пространственное восприятие)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«Раскрашивание фигур»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(Н.Я. Чутко)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802923"/>
            <a:ext cx="7886700" cy="37404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0482" name="Рисунок 2" descr="http://nsc.1september.ru/2007/16/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254" y="1838814"/>
            <a:ext cx="6858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753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№ 6 Готовность к освоению учебной деятельностью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(логическое мышление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«Заселение дома»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(И.И.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Аргинская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214" y="6131243"/>
            <a:ext cx="784713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266461" y="1099039"/>
            <a:ext cx="4572000" cy="4114800"/>
            <a:chOff x="1521" y="11214"/>
            <a:chExt cx="3600" cy="3060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1701" y="12294"/>
              <a:ext cx="3240" cy="198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>
              <a:off x="1521" y="11214"/>
              <a:ext cx="3600" cy="1080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241" y="1247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241" y="130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241" y="135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141" y="1247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041" y="1247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3141" y="130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041" y="135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4041" y="1301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3141" y="13554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1518" name="Рисунок 3" descr="http://nsc.1september.ru/2007/16/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631" y="5469060"/>
            <a:ext cx="6629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357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Методика № 7 Готовность к освоению учебной деятельностью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(понятийное мышление)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«Диктант»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(Н.В. Нечаева)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1792" y="2048608"/>
            <a:ext cx="6413988" cy="3675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Р-А-К=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877407" y="2145324"/>
            <a:ext cx="677008" cy="712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835768" y="2162907"/>
            <a:ext cx="703385" cy="6945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882053" y="2157046"/>
            <a:ext cx="773723" cy="7180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CA134659-74DD-4D1C-8F01-9A0F0B10FFCF}" vid="{2FF74001-C485-487F-A879-421F8EABA8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151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дело1</vt:lpstr>
      <vt:lpstr>Психологическая диагностика предпосылок к учебной деятельности </vt:lpstr>
      <vt:lpstr>Методика № 1 Психологическая и социальная (мотивационная) готовность «Мотивационная готовность ребенка к школе»Стимульный материал (вариант для мальчиков)</vt:lpstr>
      <vt:lpstr>Стимульный материал (вариант для девочек)</vt:lpstr>
      <vt:lpstr>Методика № 2 Эмоционально волевая готовность (произвольность)  «Рисование бус» (И.И. Аргинская)</vt:lpstr>
      <vt:lpstr>Методика № 3 готовность к освоению учебной деятельностью (зрительно-моторная координация)  «Продолжи узор» (модифицированный вариант методики Г.Ф. Кумариной»</vt:lpstr>
      <vt:lpstr>Методика № 4  Готовность к освоению учебной деятельностью (кратковременная память) «Запоминание картинок и предметов»</vt:lpstr>
      <vt:lpstr>Методика № 5 Готовность к освоению учебной деятельностью (зрительно-пространственное восприятие)  «Раскрашивание фигур» (Н.Я. Чутко) </vt:lpstr>
      <vt:lpstr>Методика № 6 Готовность к освоению учебной деятельностью (логическое мышление) «Заселение дома» (И.И. Аргинская)</vt:lpstr>
      <vt:lpstr>Методика № 7 Готовность к освоению учебной деятельностью (понятийное мышление) «Диктант» (Н.В. Нечаева)</vt:lpstr>
      <vt:lpstr>Методика № 8 «Чтение схем слов» (Н.В. Нечаева)</vt:lpstr>
      <vt:lpstr>Презентация PowerPoint</vt:lpstr>
      <vt:lpstr>Презентация PowerPoint</vt:lpstr>
      <vt:lpstr>Методика № 10 Готовность к освоению учебной деятельностью (речевое развитие)  «Развитие устной речи» (Н.В. Нечаева)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ПК</cp:lastModifiedBy>
  <cp:revision>46</cp:revision>
  <dcterms:created xsi:type="dcterms:W3CDTF">2019-07-28T09:59:28Z</dcterms:created>
  <dcterms:modified xsi:type="dcterms:W3CDTF">2021-12-02T12:26:14Z</dcterms:modified>
</cp:coreProperties>
</file>