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0" r:id="rId7"/>
    <p:sldId id="261" r:id="rId8"/>
    <p:sldId id="262" r:id="rId9"/>
    <p:sldId id="263" r:id="rId10"/>
    <p:sldId id="264" r:id="rId11"/>
    <p:sldId id="265" r:id="rId12"/>
    <p:sldId id="266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2" descr="http://www.hqoboi.com/img/other2/svobodnaya-tematika_195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" name="Picture 4" descr="110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3068960"/>
            <a:ext cx="2195736" cy="2195736"/>
          </a:xfrm>
          <a:prstGeom prst="rect">
            <a:avLst/>
          </a:prstGeom>
          <a:noFill/>
        </p:spPr>
      </p:pic>
      <p:pic>
        <p:nvPicPr>
          <p:cNvPr id="11" name="Picture 12" descr="http://li-web.ru/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3528" y="4509120"/>
            <a:ext cx="2573808" cy="1693566"/>
          </a:xfrm>
          <a:prstGeom prst="rect">
            <a:avLst/>
          </a:prstGeom>
          <a:noFill/>
        </p:spPr>
      </p:pic>
      <p:pic>
        <p:nvPicPr>
          <p:cNvPr id="14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 rot="4440927">
            <a:off x="2998308" y="1462702"/>
            <a:ext cx="520003" cy="465789"/>
          </a:xfrm>
          <a:prstGeom prst="rect">
            <a:avLst/>
          </a:prstGeom>
          <a:noFill/>
        </p:spPr>
      </p:pic>
      <p:pic>
        <p:nvPicPr>
          <p:cNvPr id="15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 bwMode="auto">
          <a:xfrm rot="834491">
            <a:off x="1691680" y="1194048"/>
            <a:ext cx="647377" cy="579883"/>
          </a:xfrm>
          <a:prstGeom prst="rect">
            <a:avLst/>
          </a:prstGeom>
          <a:noFill/>
        </p:spPr>
      </p:pic>
      <p:pic>
        <p:nvPicPr>
          <p:cNvPr id="16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7" cstate="screen"/>
          <a:srcRect/>
          <a:stretch>
            <a:fillRect/>
          </a:stretch>
        </p:blipFill>
        <p:spPr bwMode="auto">
          <a:xfrm rot="20765509" flipH="1">
            <a:off x="2467716" y="455488"/>
            <a:ext cx="474757" cy="425260"/>
          </a:xfrm>
          <a:prstGeom prst="rect">
            <a:avLst/>
          </a:prstGeom>
          <a:noFill/>
        </p:spPr>
      </p:pic>
      <p:pic>
        <p:nvPicPr>
          <p:cNvPr id="17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8" cstate="screen"/>
          <a:srcRect/>
          <a:stretch>
            <a:fillRect/>
          </a:stretch>
        </p:blipFill>
        <p:spPr bwMode="auto">
          <a:xfrm rot="17860795" flipH="1">
            <a:off x="2387954" y="1542099"/>
            <a:ext cx="282402" cy="252959"/>
          </a:xfrm>
          <a:prstGeom prst="rect">
            <a:avLst/>
          </a:prstGeom>
          <a:noFill/>
        </p:spPr>
      </p:pic>
      <p:pic>
        <p:nvPicPr>
          <p:cNvPr id="18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8" cstate="screen"/>
          <a:srcRect/>
          <a:stretch>
            <a:fillRect/>
          </a:stretch>
        </p:blipFill>
        <p:spPr bwMode="auto">
          <a:xfrm rot="1184213" flipH="1">
            <a:off x="3250070" y="372908"/>
            <a:ext cx="282402" cy="252959"/>
          </a:xfrm>
          <a:prstGeom prst="rect">
            <a:avLst/>
          </a:prstGeom>
          <a:noFill/>
        </p:spPr>
      </p:pic>
      <p:pic>
        <p:nvPicPr>
          <p:cNvPr id="19" name="Picture 24" descr="http://kira-scrap.ru/KATALOG/OFORMLENIE/1/0_8ba16_f0ee499e_L.png"/>
          <p:cNvPicPr>
            <a:picLocks noChangeAspect="1" noChangeArrowheads="1"/>
          </p:cNvPicPr>
          <p:nvPr userDrawn="1"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3059832" y="0"/>
            <a:ext cx="4762500" cy="2295526"/>
          </a:xfrm>
          <a:prstGeom prst="rect">
            <a:avLst/>
          </a:prstGeom>
          <a:noFill/>
        </p:spPr>
      </p:pic>
      <p:pic>
        <p:nvPicPr>
          <p:cNvPr id="21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10" cstate="screen"/>
          <a:srcRect/>
          <a:stretch>
            <a:fillRect/>
          </a:stretch>
        </p:blipFill>
        <p:spPr bwMode="auto">
          <a:xfrm rot="4760048">
            <a:off x="2262221" y="1712230"/>
            <a:ext cx="728934" cy="886319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0" y="0"/>
            <a:ext cx="9144000" cy="6858001"/>
          </a:xfrm>
          <a:prstGeom prst="rect">
            <a:avLst/>
          </a:prstGeom>
          <a:noFill/>
          <a:ln w="222250" cmpd="tri">
            <a:solidFill>
              <a:srgbClr val="00B0F0">
                <a:alpha val="87000"/>
              </a:srgb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26" descr="http://img-fotki.yandex.ru/get/9512/16969765.1e5/0_8ba0d_a93542ba_orig.png"/>
          <p:cNvPicPr>
            <a:picLocks noChangeAspect="1" noChangeArrowheads="1"/>
          </p:cNvPicPr>
          <p:nvPr userDrawn="1"/>
        </p:nvPicPr>
        <p:blipFill>
          <a:blip r:embed="rId11" cstate="screen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187624" y="548680"/>
            <a:ext cx="3960440" cy="3960440"/>
          </a:xfrm>
          <a:prstGeom prst="rect">
            <a:avLst/>
          </a:prstGeom>
          <a:noFill/>
        </p:spPr>
      </p:pic>
      <p:pic>
        <p:nvPicPr>
          <p:cNvPr id="20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10" cstate="screen"/>
          <a:srcRect/>
          <a:stretch>
            <a:fillRect/>
          </a:stretch>
        </p:blipFill>
        <p:spPr bwMode="auto">
          <a:xfrm rot="3367660">
            <a:off x="2629973" y="626837"/>
            <a:ext cx="727507" cy="885062"/>
          </a:xfrm>
          <a:prstGeom prst="rect">
            <a:avLst/>
          </a:prstGeom>
          <a:noFill/>
        </p:spPr>
      </p:pic>
      <p:pic>
        <p:nvPicPr>
          <p:cNvPr id="22" name="Picture 26" descr="http://img-fotki.yandex.ru/get/9512/16969765.1e5/0_8ba0d_a93542ba_orig.png"/>
          <p:cNvPicPr>
            <a:picLocks noChangeAspect="1" noChangeArrowheads="1"/>
          </p:cNvPicPr>
          <p:nvPr userDrawn="1"/>
        </p:nvPicPr>
        <p:blipFill>
          <a:blip r:embed="rId11" cstate="screen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99592" y="0"/>
            <a:ext cx="3960440" cy="3960440"/>
          </a:xfrm>
          <a:prstGeom prst="rect">
            <a:avLst/>
          </a:prstGeom>
          <a:noFill/>
        </p:spPr>
      </p:pic>
      <p:pic>
        <p:nvPicPr>
          <p:cNvPr id="12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 rot="2685555">
            <a:off x="626085" y="1528055"/>
            <a:ext cx="1617183" cy="213885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218" name="Picture 2" descr="http://www.hqoboi.com/img/other2/svobodnaya-tematika_195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20" name="Picture 4" descr="110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3068960"/>
            <a:ext cx="2195736" cy="2195736"/>
          </a:xfrm>
          <a:prstGeom prst="rect">
            <a:avLst/>
          </a:prstGeom>
          <a:noFill/>
        </p:spPr>
      </p:pic>
      <p:pic>
        <p:nvPicPr>
          <p:cNvPr id="9228" name="Picture 12" descr="http://li-web.ru/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3528" y="4509120"/>
            <a:ext cx="2573808" cy="1693566"/>
          </a:xfrm>
          <a:prstGeom prst="rect">
            <a:avLst/>
          </a:prstGeom>
          <a:noFill/>
        </p:spPr>
      </p:pic>
      <p:pic>
        <p:nvPicPr>
          <p:cNvPr id="17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 rot="4440927">
            <a:off x="3130519" y="1462702"/>
            <a:ext cx="520003" cy="465789"/>
          </a:xfrm>
          <a:prstGeom prst="rect">
            <a:avLst/>
          </a:prstGeom>
          <a:noFill/>
        </p:spPr>
      </p:pic>
      <p:pic>
        <p:nvPicPr>
          <p:cNvPr id="18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 bwMode="auto">
          <a:xfrm rot="834491">
            <a:off x="1823891" y="1194048"/>
            <a:ext cx="647377" cy="579883"/>
          </a:xfrm>
          <a:prstGeom prst="rect">
            <a:avLst/>
          </a:prstGeom>
          <a:noFill/>
        </p:spPr>
      </p:pic>
      <p:pic>
        <p:nvPicPr>
          <p:cNvPr id="22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7" cstate="screen"/>
          <a:srcRect/>
          <a:stretch>
            <a:fillRect/>
          </a:stretch>
        </p:blipFill>
        <p:spPr bwMode="auto">
          <a:xfrm rot="20765509" flipH="1">
            <a:off x="2599927" y="455488"/>
            <a:ext cx="474757" cy="425260"/>
          </a:xfrm>
          <a:prstGeom prst="rect">
            <a:avLst/>
          </a:prstGeom>
          <a:noFill/>
        </p:spPr>
      </p:pic>
      <p:pic>
        <p:nvPicPr>
          <p:cNvPr id="24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8" cstate="screen"/>
          <a:srcRect/>
          <a:stretch>
            <a:fillRect/>
          </a:stretch>
        </p:blipFill>
        <p:spPr bwMode="auto">
          <a:xfrm rot="17860795" flipH="1">
            <a:off x="2520165" y="1542099"/>
            <a:ext cx="282402" cy="252959"/>
          </a:xfrm>
          <a:prstGeom prst="rect">
            <a:avLst/>
          </a:prstGeom>
          <a:noFill/>
        </p:spPr>
      </p:pic>
      <p:pic>
        <p:nvPicPr>
          <p:cNvPr id="25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8" cstate="screen"/>
          <a:srcRect/>
          <a:stretch>
            <a:fillRect/>
          </a:stretch>
        </p:blipFill>
        <p:spPr bwMode="auto">
          <a:xfrm rot="1184213" flipH="1">
            <a:off x="3382281" y="372908"/>
            <a:ext cx="282402" cy="252959"/>
          </a:xfrm>
          <a:prstGeom prst="rect">
            <a:avLst/>
          </a:prstGeom>
          <a:noFill/>
        </p:spPr>
      </p:pic>
      <p:pic>
        <p:nvPicPr>
          <p:cNvPr id="9240" name="Picture 24" descr="http://kira-scrap.ru/KATALOG/OFORMLENIE/1/0_8ba16_f0ee499e_L.png"/>
          <p:cNvPicPr>
            <a:picLocks noChangeAspect="1" noChangeArrowheads="1"/>
          </p:cNvPicPr>
          <p:nvPr userDrawn="1"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3347864" y="0"/>
            <a:ext cx="4762500" cy="2295526"/>
          </a:xfrm>
          <a:prstGeom prst="rect">
            <a:avLst/>
          </a:prstGeom>
          <a:noFill/>
        </p:spPr>
      </p:pic>
      <p:pic>
        <p:nvPicPr>
          <p:cNvPr id="36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10" cstate="screen"/>
          <a:srcRect/>
          <a:stretch>
            <a:fillRect/>
          </a:stretch>
        </p:blipFill>
        <p:spPr bwMode="auto">
          <a:xfrm rot="4760048">
            <a:off x="2262221" y="1712230"/>
            <a:ext cx="728934" cy="886319"/>
          </a:xfrm>
          <a:prstGeom prst="rect">
            <a:avLst/>
          </a:prstGeom>
          <a:noFill/>
        </p:spPr>
      </p:pic>
      <p:pic>
        <p:nvPicPr>
          <p:cNvPr id="37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10" cstate="screen"/>
          <a:srcRect/>
          <a:stretch>
            <a:fillRect/>
          </a:stretch>
        </p:blipFill>
        <p:spPr bwMode="auto">
          <a:xfrm rot="3367660">
            <a:off x="2629973" y="626837"/>
            <a:ext cx="727507" cy="885062"/>
          </a:xfrm>
          <a:prstGeom prst="rect">
            <a:avLst/>
          </a:prstGeom>
          <a:noFill/>
        </p:spPr>
      </p:pic>
      <p:pic>
        <p:nvPicPr>
          <p:cNvPr id="38" name="Picture 26" descr="http://img-fotki.yandex.ru/get/9512/16969765.1e5/0_8ba0d_a93542ba_orig.png"/>
          <p:cNvPicPr>
            <a:picLocks noChangeAspect="1" noChangeArrowheads="1"/>
          </p:cNvPicPr>
          <p:nvPr userDrawn="1"/>
        </p:nvPicPr>
        <p:blipFill>
          <a:blip r:embed="rId11" cstate="screen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99592" y="0"/>
            <a:ext cx="3960440" cy="3960440"/>
          </a:xfrm>
          <a:prstGeom prst="rect">
            <a:avLst/>
          </a:prstGeom>
          <a:noFill/>
        </p:spPr>
      </p:pic>
      <p:pic>
        <p:nvPicPr>
          <p:cNvPr id="39" name="Picture 26" descr="http://img-fotki.yandex.ru/get/9512/16969765.1e5/0_8ba0d_a93542ba_orig.png"/>
          <p:cNvPicPr>
            <a:picLocks noChangeAspect="1" noChangeArrowheads="1"/>
          </p:cNvPicPr>
          <p:nvPr userDrawn="1"/>
        </p:nvPicPr>
        <p:blipFill>
          <a:blip r:embed="rId11" cstate="screen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51992" y="152400"/>
            <a:ext cx="3960440" cy="3960440"/>
          </a:xfrm>
          <a:prstGeom prst="rect">
            <a:avLst/>
          </a:prstGeom>
          <a:noFill/>
        </p:spPr>
      </p:pic>
      <p:pic>
        <p:nvPicPr>
          <p:cNvPr id="9230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 rot="2525172">
            <a:off x="684484" y="1607470"/>
            <a:ext cx="1617183" cy="2138855"/>
          </a:xfrm>
          <a:prstGeom prst="rect">
            <a:avLst/>
          </a:prstGeom>
          <a:noFill/>
        </p:spPr>
      </p:pic>
      <p:sp>
        <p:nvSpPr>
          <p:cNvPr id="35" name="Прямоугольник 34"/>
          <p:cNvSpPr/>
          <p:nvPr userDrawn="1"/>
        </p:nvSpPr>
        <p:spPr>
          <a:xfrm>
            <a:off x="0" y="116632"/>
            <a:ext cx="9144000" cy="6858000"/>
          </a:xfrm>
          <a:prstGeom prst="rect">
            <a:avLst/>
          </a:prstGeom>
          <a:solidFill>
            <a:srgbClr val="E3DFF7">
              <a:alpha val="69000"/>
            </a:srgbClr>
          </a:solidFill>
          <a:ln w="222250" cmpd="tri">
            <a:solidFill>
              <a:srgbClr val="00B0F0">
                <a:alpha val="87000"/>
              </a:srgb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9BD52-5950-4F4F-8684-D99FAF53D51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43808" y="3284984"/>
            <a:ext cx="5760640" cy="1152127"/>
          </a:xfrm>
        </p:spPr>
        <p:txBody>
          <a:bodyPr>
            <a:normAutofit fontScale="90000"/>
          </a:bodyPr>
          <a:lstStyle/>
          <a:p>
            <a:pPr lvl="0" defTabSz="457200">
              <a:spcBef>
                <a:spcPct val="20000"/>
              </a:spcBef>
              <a:spcAft>
                <a:spcPts val="600"/>
              </a:spcAft>
            </a:pP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Обобщение опыты работы по теме "Ознакомление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дошкольников с миром природы посредством интеллект-карт".</a:t>
            </a:r>
            <a:r>
              <a:rPr lang="ru-RU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prstClr val="black"/>
                </a:solidFill>
                <a:latin typeface="Corbel" panose="020B0503020204020204"/>
                <a:ea typeface="+mn-ea"/>
                <a:cs typeface="+mn-cs"/>
              </a:rPr>
              <a:t/>
            </a:r>
            <a:br>
              <a:rPr lang="ru-RU" sz="2800" dirty="0">
                <a:solidFill>
                  <a:prstClr val="black"/>
                </a:solidFill>
                <a:latin typeface="Corbel" panose="020B0503020204020204"/>
                <a:ea typeface="+mn-ea"/>
                <a:cs typeface="+mn-cs"/>
              </a:rPr>
            </a:br>
            <a:endParaRPr lang="ru-RU" b="1" dirty="0">
              <a:solidFill>
                <a:srgbClr val="00B0F0"/>
              </a:solidFill>
              <a:latin typeface="Georg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028" y="5661248"/>
            <a:ext cx="3109229" cy="7681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89731" y="215388"/>
            <a:ext cx="8532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/>
              <a:t>Муниципальное дошкольное образовательное автономное учреждение </a:t>
            </a:r>
            <a:endParaRPr lang="ru-RU" dirty="0" smtClean="0"/>
          </a:p>
          <a:p>
            <a:pPr algn="r"/>
            <a:r>
              <a:rPr lang="ru-RU" dirty="0" smtClean="0"/>
              <a:t>«</a:t>
            </a:r>
            <a:r>
              <a:rPr lang="ru-RU" dirty="0"/>
              <a:t>Детский сад №12 «</a:t>
            </a:r>
            <a:r>
              <a:rPr lang="ru-RU" dirty="0" err="1"/>
              <a:t>Журавушка</a:t>
            </a:r>
            <a:r>
              <a:rPr lang="ru-RU" dirty="0"/>
              <a:t>» комбинированного вида г. </a:t>
            </a:r>
            <a:r>
              <a:rPr lang="ru-RU" dirty="0" smtClean="0"/>
              <a:t>Орска»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78" y="260647"/>
            <a:ext cx="4435521" cy="65973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8" y="260646"/>
            <a:ext cx="4508549" cy="659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5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1"/>
            <a:ext cx="8928992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9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90" b="2798"/>
          <a:stretch/>
        </p:blipFill>
        <p:spPr>
          <a:xfrm>
            <a:off x="107503" y="260648"/>
            <a:ext cx="8928993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4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0-tub-ru.yandex.net/i?id=f0d72d431af4b9c4e61084185390b42d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6018"/>
            <a:ext cx="8928992" cy="669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13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44824"/>
            <a:ext cx="871296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Интеллект-карты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помогают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педагогам проводить интеграцию речевого, познавательного и социально-коммуникативного развития.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Интеллект-карты развивают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 детей такие навыки, как: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активность;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любознательность;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овладение средствами общения;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овладение способами взаимодействия.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Во время составления карты педагоги с дошкольниками рассуждают, пополняют словарный запас, анализируют, синтезируют и обобщают сведения.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Интеллект-карты помогают детям развивать связную, логичную, грамотную речь, а также самостоятельно и ясно излагать мысли, выделять главную из них и запоминать изученный материал.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1196752"/>
            <a:ext cx="597666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Актуальность интеллект-карт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79096" y="188869"/>
            <a:ext cx="2548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Пояснительная</a:t>
            </a:r>
            <a:r>
              <a:rPr lang="ru-RU" dirty="0"/>
              <a:t> </a:t>
            </a:r>
            <a:r>
              <a:rPr lang="ru-RU" b="1" dirty="0"/>
              <a:t>записка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541213"/>
            <a:ext cx="8352928" cy="6504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>
              <a:spcBef>
                <a:spcPts val="450"/>
              </a:spcBef>
              <a:spcAft>
                <a:spcPts val="1500"/>
              </a:spcAft>
            </a:pPr>
            <a:r>
              <a:rPr lang="ru-RU" sz="2000" dirty="0">
                <a:latin typeface="Times New Roman"/>
                <a:ea typeface="Times New Roman"/>
              </a:rPr>
              <a:t>Интеллект-карта, известная также как ментальная карта или ассоциативная карта (с английского «</a:t>
            </a:r>
            <a:r>
              <a:rPr lang="ru-RU" sz="2000" dirty="0" err="1">
                <a:latin typeface="Times New Roman"/>
                <a:ea typeface="Times New Roman"/>
              </a:rPr>
              <a:t>Mindmap</a:t>
            </a:r>
            <a:r>
              <a:rPr lang="ru-RU" sz="2000" dirty="0">
                <a:latin typeface="Times New Roman"/>
                <a:ea typeface="Times New Roman"/>
              </a:rPr>
              <a:t>» - «карты ума», «карты разума», «интеллект-карты», «карты памяти», «ментальные карты», «ассоциативные карты», «диаграмма связей», «ассоциативные диаграммы» или «схемы мышления») – способ изображения процесса общего системного мышления с помощью схем. Также может рассматриваться как удобная техника альтернативной записи. </a:t>
            </a:r>
            <a:endParaRPr lang="ru-RU" sz="2000" dirty="0" smtClean="0">
              <a:latin typeface="Times New Roman"/>
              <a:ea typeface="Times New Roman"/>
            </a:endParaRPr>
          </a:p>
          <a:p>
            <a:pPr indent="449580">
              <a:spcBef>
                <a:spcPts val="450"/>
              </a:spcBef>
              <a:spcAft>
                <a:spcPts val="1500"/>
              </a:spcAft>
            </a:pPr>
            <a:r>
              <a:rPr lang="ru-RU" sz="2000" dirty="0" smtClean="0">
                <a:latin typeface="Times New Roman"/>
                <a:ea typeface="Times New Roman"/>
              </a:rPr>
              <a:t>Метод </a:t>
            </a:r>
            <a:r>
              <a:rPr lang="ru-RU" sz="2000" dirty="0">
                <a:latin typeface="Times New Roman"/>
                <a:ea typeface="Times New Roman"/>
              </a:rPr>
              <a:t>использования интеллект-карт разработан психологом Тони </a:t>
            </a:r>
            <a:r>
              <a:rPr lang="ru-RU" sz="2000" dirty="0" err="1">
                <a:latin typeface="Times New Roman"/>
                <a:ea typeface="Times New Roman"/>
              </a:rPr>
              <a:t>Бьюзеном</a:t>
            </a:r>
            <a:r>
              <a:rPr lang="ru-RU" sz="2000" dirty="0">
                <a:latin typeface="Times New Roman"/>
                <a:ea typeface="Times New Roman"/>
              </a:rPr>
              <a:t>, который во время своего обучения искал способ эффективного запоминания и систематизирования информации. Тони </a:t>
            </a:r>
            <a:r>
              <a:rPr lang="ru-RU" sz="2000" dirty="0" err="1">
                <a:latin typeface="Times New Roman"/>
                <a:ea typeface="Times New Roman"/>
              </a:rPr>
              <a:t>Бьюзен</a:t>
            </a:r>
            <a:r>
              <a:rPr lang="ru-RU" sz="2000" dirty="0">
                <a:latin typeface="Times New Roman"/>
                <a:ea typeface="Times New Roman"/>
              </a:rPr>
              <a:t> является специалистом в области саморазвития, развития памяти и мышления. Данный способ работы с информацией в тех или иных вариациях или под другими названиями существовал еще задолго до Тони </a:t>
            </a:r>
            <a:r>
              <a:rPr lang="ru-RU" sz="2000" dirty="0" err="1">
                <a:latin typeface="Times New Roman"/>
                <a:ea typeface="Times New Roman"/>
              </a:rPr>
              <a:t>Бьюзена</a:t>
            </a:r>
            <a:r>
              <a:rPr lang="ru-RU" sz="2000" dirty="0">
                <a:latin typeface="Times New Roman"/>
                <a:ea typeface="Times New Roman"/>
              </a:rPr>
              <a:t>. Но, тем не менее, именно Тони </a:t>
            </a:r>
            <a:r>
              <a:rPr lang="ru-RU" sz="2000" dirty="0" err="1">
                <a:latin typeface="Times New Roman"/>
                <a:ea typeface="Times New Roman"/>
              </a:rPr>
              <a:t>Бьюзен</a:t>
            </a:r>
            <a:r>
              <a:rPr lang="ru-RU" sz="2000" dirty="0">
                <a:latin typeface="Times New Roman"/>
                <a:ea typeface="Times New Roman"/>
              </a:rPr>
              <a:t> стал популяризатором идеи интеллект-карт как эффективного способа работы с информацией. Изучением метода в России занимается профессор Санкт-Петербургского университета </a:t>
            </a:r>
            <a:r>
              <a:rPr lang="ru-RU" sz="2000" dirty="0" err="1">
                <a:latin typeface="Times New Roman"/>
                <a:ea typeface="Times New Roman"/>
              </a:rPr>
              <a:t>Бершадская</a:t>
            </a:r>
            <a:r>
              <a:rPr lang="ru-RU" sz="2000" dirty="0">
                <a:latin typeface="Times New Roman"/>
                <a:ea typeface="Times New Roman"/>
              </a:rPr>
              <a:t> Елена Александровна и Михаил Евгеньевич </a:t>
            </a:r>
            <a:r>
              <a:rPr lang="ru-RU" sz="2000" dirty="0" err="1">
                <a:latin typeface="Times New Roman"/>
                <a:ea typeface="Times New Roman"/>
              </a:rPr>
              <a:t>Бершадский</a:t>
            </a:r>
            <a:r>
              <a:rPr lang="ru-RU" sz="2000" dirty="0">
                <a:latin typeface="Times New Roman"/>
                <a:ea typeface="Times New Roman"/>
              </a:rPr>
              <a:t>. Сборник имеет целью познакомить воспитателей и специалистов дошкольных образовательных организаций с особенностями использования ментальных карт в дошкольном образовании. 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260648"/>
            <a:ext cx="882047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Использование интеллект-карт</a:t>
            </a:r>
            <a:endParaRPr lang="ru-RU" sz="14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	1. Сбор материала о предмете или объекте мира природы. Создание интеллект-карты в ходе обсуждения предмета или темы. Выполняя данное задание, у детей пополняется активный и пассивный словарь, развиваются процессы мышления – анализ, синтез, аналогия, обобщение. Работа может проводиться, как индивидуально, так и фронтально.</a:t>
            </a:r>
            <a:endParaRPr lang="ru-RU" sz="14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	Закрепление и обобщение материала с природой. Создание обобщенной интеллект-карты может являться итоговой работой по изученным темам. Выполняя данное задание, у детей формируется умение выделить главную мысль, припоминание изученного или выявление уровня знаний, пополняется активный и пассивный словарь по изученной лексической теме, формируются умения составлять и распространять предложения, развиваются процессы мышления – анализ, синтез, аналогия, обобщение, сравнение,  классификация. </a:t>
            </a:r>
            <a:endParaRPr lang="ru-RU" sz="14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Последовательность работы при составлении интеллект-карты по закреплению и обобщению материала изученной темы. </a:t>
            </a:r>
            <a:endParaRPr lang="ru-RU" sz="14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      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1 вариант </a:t>
            </a:r>
            <a:endParaRPr lang="ru-RU" sz="14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1. Обозначается тема занятия (фрукты, домашние животные, цветы и. т. п.). </a:t>
            </a:r>
            <a:endParaRPr lang="ru-RU" sz="14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2. Дети называют слова-существительные и изображают то, что относится к теме. </a:t>
            </a:r>
            <a:endParaRPr lang="ru-RU" sz="14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3. К каждому существительному подбираются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слова признаки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 </a:t>
            </a:r>
            <a:endParaRPr lang="ru-RU" sz="14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     2 вариант</a:t>
            </a:r>
            <a:endParaRPr lang="ru-RU" sz="14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 К каждому существительному подбираются слова-признаки и слова-действия. Дети по составленной интеллект-карте при любом варианте составляют предложения. Сначала надо начинать с небольших по содержанию карт, отражающих одну тему, имеющих в своей структуре только классификацию по каким-либо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направлениям.</a:t>
            </a:r>
            <a:endParaRPr lang="ru-RU" sz="1400" dirty="0"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836712"/>
            <a:ext cx="8964488" cy="529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50"/>
              </a:spcBef>
              <a:spcAft>
                <a:spcPts val="150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Алгоритм проведения занятий с ознакомление дошкольников с миром природы посредством интеллект- карт.</a:t>
            </a:r>
            <a:endParaRPr lang="ru-RU" sz="1600" dirty="0">
              <a:latin typeface="Times New Roman"/>
              <a:ea typeface="Times New Roman"/>
            </a:endParaRPr>
          </a:p>
          <a:p>
            <a:pPr indent="450850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Цель: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 формирование навыка последовательности своих действий с помощью визуализации мышления.  </a:t>
            </a:r>
            <a:endParaRPr lang="ru-RU" sz="1400" dirty="0">
              <a:ea typeface="Calibri"/>
              <a:cs typeface="Times New Roman"/>
            </a:endParaRPr>
          </a:p>
          <a:p>
            <a:pPr indent="45085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Поставленную цель решаем с помощью следующих задач:</a:t>
            </a:r>
            <a:endParaRPr lang="ru-RU" sz="1400" dirty="0">
              <a:ea typeface="Calibri"/>
              <a:cs typeface="Times New Roman"/>
            </a:endParaRPr>
          </a:p>
          <a:p>
            <a:pPr indent="45085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1. Организовать условия  для овладения детьми технологией составления интеллект- карты.</a:t>
            </a:r>
            <a:endParaRPr lang="ru-RU" sz="1400" dirty="0">
              <a:ea typeface="Calibri"/>
              <a:cs typeface="Times New Roman"/>
            </a:endParaRPr>
          </a:p>
          <a:p>
            <a:pPr indent="45085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2. Развивать умения визуализировать и устанавливать причинно-следственные связи между окружающими предметами.</a:t>
            </a:r>
            <a:endParaRPr lang="ru-RU" sz="1400" dirty="0">
              <a:ea typeface="Calibri"/>
              <a:cs typeface="Times New Roman"/>
            </a:endParaRPr>
          </a:p>
          <a:p>
            <a:pPr indent="45085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3. Воспитать у детей навык совместной деятельности.</a:t>
            </a:r>
            <a:endParaRPr lang="ru-RU" sz="14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При составлении карт соблюдаем правила: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центре листа мы обозначаем графически нашу проблему 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Основная идея, от которой отходят древовидные ответвления разных цветов.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Используем цветные карандаши или фломастеры.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Применяем картинки с реальным изображением или символами.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8552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70" y="908720"/>
            <a:ext cx="8856984" cy="5949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32" y="260648"/>
            <a:ext cx="8712968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33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88641"/>
            <a:ext cx="8928992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1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433"/>
          <a:stretch/>
        </p:blipFill>
        <p:spPr>
          <a:xfrm>
            <a:off x="180530" y="188640"/>
            <a:ext cx="4679502" cy="6669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88640"/>
            <a:ext cx="4176464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2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39"/>
            <a:ext cx="4752528" cy="66693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88639"/>
            <a:ext cx="4393506" cy="666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8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249</Words>
  <Application>Microsoft Office PowerPoint</Application>
  <PresentationFormat>Экран (4:3)</PresentationFormat>
  <Paragraphs>37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Обобщение опыты работы по теме "Ознакомление дошкольников с миром природы посредством интеллект-карт".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Packard</cp:lastModifiedBy>
  <cp:revision>16</cp:revision>
  <dcterms:created xsi:type="dcterms:W3CDTF">2014-08-13T11:18:13Z</dcterms:created>
  <dcterms:modified xsi:type="dcterms:W3CDTF">2020-03-24T06:13:41Z</dcterms:modified>
</cp:coreProperties>
</file>