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3" r:id="rId3"/>
    <p:sldId id="257" r:id="rId4"/>
    <p:sldId id="265" r:id="rId5"/>
    <p:sldId id="262" r:id="rId6"/>
    <p:sldId id="264" r:id="rId7"/>
    <p:sldId id="269" r:id="rId8"/>
    <p:sldId id="261" r:id="rId9"/>
    <p:sldId id="260" r:id="rId10"/>
    <p:sldId id="276" r:id="rId11"/>
    <p:sldId id="268" r:id="rId12"/>
    <p:sldId id="273" r:id="rId13"/>
    <p:sldId id="301" r:id="rId14"/>
    <p:sldId id="288" r:id="rId15"/>
    <p:sldId id="287" r:id="rId16"/>
    <p:sldId id="289" r:id="rId17"/>
    <p:sldId id="294" r:id="rId18"/>
    <p:sldId id="299" r:id="rId19"/>
    <p:sldId id="295" r:id="rId20"/>
    <p:sldId id="298" r:id="rId21"/>
    <p:sldId id="285" r:id="rId22"/>
    <p:sldId id="258" r:id="rId23"/>
    <p:sldId id="296" r:id="rId24"/>
    <p:sldId id="280" r:id="rId25"/>
    <p:sldId id="306" r:id="rId26"/>
    <p:sldId id="272" r:id="rId27"/>
    <p:sldId id="293" r:id="rId28"/>
    <p:sldId id="300" r:id="rId29"/>
    <p:sldId id="286" r:id="rId30"/>
    <p:sldId id="304" r:id="rId31"/>
    <p:sldId id="305" r:id="rId32"/>
    <p:sldId id="307" r:id="rId33"/>
    <p:sldId id="308" r:id="rId34"/>
    <p:sldId id="310" r:id="rId35"/>
    <p:sldId id="309" r:id="rId36"/>
    <p:sldId id="278" r:id="rId37"/>
    <p:sldId id="267" r:id="rId38"/>
    <p:sldId id="30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B59"/>
    <a:srgbClr val="4F2270"/>
    <a:srgbClr val="990099"/>
    <a:srgbClr val="C234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17BE42-C11C-4E9F-BDAF-CB8EB2D0D5FA}" type="datetimeFigureOut">
              <a:rPr lang="ru-RU" smtClean="0"/>
              <a:pPr/>
              <a:t>02.02.2021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CE485-26BC-469D-B9A0-F72EFB6AFE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7BE42-C11C-4E9F-BDAF-CB8EB2D0D5FA}" type="datetimeFigureOut">
              <a:rPr lang="ru-RU" smtClean="0"/>
              <a:pPr/>
              <a:t>02.02.2021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CE485-26BC-469D-B9A0-F72EFB6AFE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30603" y="0"/>
            <a:ext cx="9113397" cy="6858000"/>
          </a:xfrm>
          <a:prstGeom prst="rect">
            <a:avLst/>
          </a:prstGeom>
          <a:noFill/>
        </p:spPr>
      </p:pic>
      <p:sp>
        <p:nvSpPr>
          <p:cNvPr id="8" name="Заголовок 7"/>
          <p:cNvSpPr>
            <a:spLocks noGrp="1"/>
          </p:cNvSpPr>
          <p:nvPr>
            <p:ph type="ctrTitle"/>
          </p:nvPr>
        </p:nvSpPr>
        <p:spPr>
          <a:xfrm>
            <a:off x="685800" y="214291"/>
            <a:ext cx="7772400" cy="3386160"/>
          </a:xfrm>
        </p:spPr>
        <p:txBody>
          <a:bodyPr>
            <a:normAutofit fontScale="90000"/>
          </a:bodyPr>
          <a:lstStyle/>
          <a:p>
            <a:r>
              <a:rPr lang="ru-RU" sz="3600" dirty="0" smtClean="0"/>
              <a:t/>
            </a:r>
            <a:br>
              <a:rPr lang="ru-RU" sz="3600" dirty="0" smtClean="0"/>
            </a:br>
            <a:r>
              <a:rPr lang="ru-RU" sz="3600" dirty="0"/>
              <a:t/>
            </a:r>
            <a:br>
              <a:rPr lang="ru-RU" sz="3600" dirty="0"/>
            </a:br>
            <a:r>
              <a:rPr lang="ru-RU" sz="3600" dirty="0" smtClean="0">
                <a:solidFill>
                  <a:srgbClr val="FF0000"/>
                </a:solidFill>
              </a:rPr>
              <a:t>МДОАУ «Детский сад № 65 г. Орска»</a:t>
            </a:r>
            <a:r>
              <a:rPr lang="ru-RU" sz="3600" dirty="0" smtClean="0"/>
              <a:t/>
            </a:r>
            <a:br>
              <a:rPr lang="ru-RU" sz="3600" dirty="0" smtClean="0"/>
            </a:br>
            <a:r>
              <a:rPr lang="ru-RU" dirty="0" smtClean="0"/>
              <a:t/>
            </a:r>
            <a:br>
              <a:rPr lang="ru-RU" dirty="0" smtClean="0"/>
            </a:br>
            <a:r>
              <a:rPr lang="ru-RU" sz="5400" b="1" dirty="0" smtClean="0">
                <a:solidFill>
                  <a:srgbClr val="990099"/>
                </a:solidFill>
                <a:latin typeface="Times New Roman" pitchFamily="18" charset="0"/>
                <a:cs typeface="Times New Roman" pitchFamily="18" charset="0"/>
              </a:rPr>
              <a:t>«Влияние дидактических игр на физическое развитие детей старшего возраста»</a:t>
            </a:r>
            <a:endParaRPr lang="ru-RU" sz="5400" b="1" dirty="0">
              <a:solidFill>
                <a:srgbClr val="990099"/>
              </a:solidFill>
              <a:latin typeface="Times New Roman" pitchFamily="18" charset="0"/>
              <a:cs typeface="Times New Roman" pitchFamily="18" charset="0"/>
            </a:endParaRPr>
          </a:p>
        </p:txBody>
      </p:sp>
      <p:sp>
        <p:nvSpPr>
          <p:cNvPr id="9" name="Подзаголовок 8"/>
          <p:cNvSpPr>
            <a:spLocks noGrp="1"/>
          </p:cNvSpPr>
          <p:nvPr>
            <p:ph type="subTitle" idx="1"/>
          </p:nvPr>
        </p:nvSpPr>
        <p:spPr>
          <a:xfrm>
            <a:off x="1371600" y="5572140"/>
            <a:ext cx="7415242" cy="500066"/>
          </a:xfrm>
        </p:spPr>
        <p:txBody>
          <a:bodyPr>
            <a:noAutofit/>
          </a:bodyPr>
          <a:lstStyle/>
          <a:p>
            <a:pPr algn="r"/>
            <a:r>
              <a:rPr lang="ru-RU" sz="2400" b="1" dirty="0" smtClean="0">
                <a:solidFill>
                  <a:schemeClr val="tx1"/>
                </a:solidFill>
                <a:latin typeface="Times New Roman" pitchFamily="18" charset="0"/>
                <a:cs typeface="Times New Roman" pitchFamily="18" charset="0"/>
              </a:rPr>
              <a:t>Подготовил: воспитатель</a:t>
            </a:r>
          </a:p>
          <a:p>
            <a:pPr algn="r"/>
            <a:r>
              <a:rPr lang="ru-RU" sz="2400" b="1" dirty="0" err="1" smtClean="0">
                <a:solidFill>
                  <a:schemeClr val="tx1"/>
                </a:solidFill>
                <a:latin typeface="Times New Roman" pitchFamily="18" charset="0"/>
                <a:cs typeface="Times New Roman" pitchFamily="18" charset="0"/>
              </a:rPr>
              <a:t>Голенкова</a:t>
            </a:r>
            <a:r>
              <a:rPr lang="ru-RU" sz="2400" b="1" dirty="0" smtClean="0">
                <a:solidFill>
                  <a:schemeClr val="tx1"/>
                </a:solidFill>
                <a:latin typeface="Times New Roman" pitchFamily="18" charset="0"/>
                <a:cs typeface="Times New Roman" pitchFamily="18" charset="0"/>
              </a:rPr>
              <a:t> Юлия Викторовна</a:t>
            </a:r>
            <a:endParaRPr lang="ru-RU" sz="2400" b="1" dirty="0">
              <a:solidFill>
                <a:schemeClr val="tx1"/>
              </a:solidFill>
              <a:latin typeface="Times New Roman" pitchFamily="18" charset="0"/>
              <a:cs typeface="Times New Roman" pitchFamily="18" charset="0"/>
            </a:endParaRPr>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30603" y="0"/>
            <a:ext cx="9113397" cy="6858000"/>
          </a:xfrm>
          <a:prstGeom prst="rect">
            <a:avLst/>
          </a:prstGeom>
          <a:noFill/>
        </p:spPr>
      </p:pic>
      <p:sp>
        <p:nvSpPr>
          <p:cNvPr id="9" name="Прямоугольник 8"/>
          <p:cNvSpPr/>
          <p:nvPr/>
        </p:nvSpPr>
        <p:spPr>
          <a:xfrm>
            <a:off x="2428860" y="142852"/>
            <a:ext cx="6357982" cy="4247317"/>
          </a:xfrm>
          <a:prstGeom prst="rect">
            <a:avLst/>
          </a:prstGeom>
        </p:spPr>
        <p:txBody>
          <a:bodyPr wrap="square">
            <a:spAutoFit/>
          </a:bodyPr>
          <a:lstStyle/>
          <a:p>
            <a:pPr algn="ctr"/>
            <a:endParaRPr lang="ru-RU" sz="2400" b="1" dirty="0" smtClean="0">
              <a:solidFill>
                <a:srgbClr val="4F2270"/>
              </a:solidFill>
              <a:latin typeface="Times New Roman" pitchFamily="18" charset="0"/>
              <a:cs typeface="Times New Roman" pitchFamily="18" charset="0"/>
            </a:endParaRPr>
          </a:p>
          <a:p>
            <a:pPr algn="ctr"/>
            <a:r>
              <a:rPr lang="ru-RU" sz="2400" b="1" dirty="0" smtClean="0">
                <a:solidFill>
                  <a:srgbClr val="3E1B59"/>
                </a:solidFill>
                <a:latin typeface="Times New Roman" pitchFamily="18" charset="0"/>
                <a:cs typeface="Times New Roman" pitchFamily="18" charset="0"/>
              </a:rPr>
              <a:t>Рекомендованные дидактические пособия по программе «От рождения до школы»:</a:t>
            </a:r>
          </a:p>
          <a:p>
            <a:pPr algn="ctr"/>
            <a:r>
              <a:rPr lang="ru-RU" b="1" dirty="0" smtClean="0">
                <a:solidFill>
                  <a:srgbClr val="3E1B59"/>
                </a:solidFill>
                <a:latin typeface="Times New Roman" pitchFamily="18" charset="0"/>
                <a:cs typeface="Times New Roman" pitchFamily="18" charset="0"/>
              </a:rPr>
              <a:t>Серия «Мир в картинках»</a:t>
            </a:r>
          </a:p>
          <a:p>
            <a:pPr>
              <a:buFont typeface="Wingdings" pitchFamily="2" charset="2"/>
              <a:buChar char="ü"/>
            </a:pPr>
            <a:r>
              <a:rPr lang="ru-RU" b="1" dirty="0" smtClean="0">
                <a:solidFill>
                  <a:srgbClr val="3E1B59"/>
                </a:solidFill>
                <a:latin typeface="Times New Roman" pitchFamily="18" charset="0"/>
                <a:cs typeface="Times New Roman" pitchFamily="18" charset="0"/>
              </a:rPr>
              <a:t> «Спортивный инвентарь»</a:t>
            </a:r>
          </a:p>
          <a:p>
            <a:pPr algn="ctr"/>
            <a:r>
              <a:rPr lang="ru-RU" b="1" dirty="0" smtClean="0">
                <a:solidFill>
                  <a:srgbClr val="3E1B59"/>
                </a:solidFill>
                <a:latin typeface="Times New Roman" pitchFamily="18" charset="0"/>
                <a:cs typeface="Times New Roman" pitchFamily="18" charset="0"/>
              </a:rPr>
              <a:t>Серия «Рассказы по картинкам»</a:t>
            </a:r>
          </a:p>
          <a:p>
            <a:pPr>
              <a:buFont typeface="Wingdings" pitchFamily="2" charset="2"/>
              <a:buChar char="ü"/>
            </a:pPr>
            <a:r>
              <a:rPr lang="ru-RU" b="1" dirty="0" smtClean="0">
                <a:solidFill>
                  <a:srgbClr val="3E1B59"/>
                </a:solidFill>
                <a:latin typeface="Times New Roman" pitchFamily="18" charset="0"/>
                <a:cs typeface="Times New Roman" pitchFamily="18" charset="0"/>
              </a:rPr>
              <a:t> «Зимние виды спорта»</a:t>
            </a:r>
          </a:p>
          <a:p>
            <a:pPr>
              <a:buFont typeface="Wingdings" pitchFamily="2" charset="2"/>
              <a:buChar char="ü"/>
            </a:pPr>
            <a:r>
              <a:rPr lang="ru-RU" b="1" dirty="0" smtClean="0">
                <a:solidFill>
                  <a:srgbClr val="3E1B59"/>
                </a:solidFill>
                <a:latin typeface="Times New Roman" pitchFamily="18" charset="0"/>
                <a:cs typeface="Times New Roman" pitchFamily="18" charset="0"/>
              </a:rPr>
              <a:t> «Летние виды спорта»</a:t>
            </a:r>
          </a:p>
          <a:p>
            <a:pPr>
              <a:buFont typeface="Wingdings" pitchFamily="2" charset="2"/>
              <a:buChar char="ü"/>
            </a:pPr>
            <a:r>
              <a:rPr lang="ru-RU" b="1" dirty="0" smtClean="0">
                <a:solidFill>
                  <a:srgbClr val="3E1B59"/>
                </a:solidFill>
                <a:latin typeface="Times New Roman" pitchFamily="18" charset="0"/>
                <a:cs typeface="Times New Roman" pitchFamily="18" charset="0"/>
              </a:rPr>
              <a:t> «Распорядок дня»</a:t>
            </a:r>
          </a:p>
          <a:p>
            <a:pPr algn="ctr"/>
            <a:r>
              <a:rPr lang="ru-RU" b="1" dirty="0" smtClean="0">
                <a:solidFill>
                  <a:srgbClr val="3E1B59"/>
                </a:solidFill>
                <a:latin typeface="Times New Roman" pitchFamily="18" charset="0"/>
                <a:cs typeface="Times New Roman" pitchFamily="18" charset="0"/>
              </a:rPr>
              <a:t>Серия «Расскажите детям….»</a:t>
            </a:r>
          </a:p>
          <a:p>
            <a:pPr>
              <a:buFont typeface="Wingdings" pitchFamily="2" charset="2"/>
              <a:buChar char="ü"/>
            </a:pPr>
            <a:r>
              <a:rPr lang="ru-RU" b="1" dirty="0" smtClean="0">
                <a:solidFill>
                  <a:srgbClr val="3E1B59"/>
                </a:solidFill>
                <a:latin typeface="Times New Roman" pitchFamily="18" charset="0"/>
                <a:cs typeface="Times New Roman" pitchFamily="18" charset="0"/>
              </a:rPr>
              <a:t> «Расскажите детям о зимних видах спорта»</a:t>
            </a:r>
          </a:p>
          <a:p>
            <a:pPr>
              <a:buFont typeface="Wingdings" pitchFamily="2" charset="2"/>
              <a:buChar char="ü"/>
            </a:pPr>
            <a:r>
              <a:rPr lang="ru-RU" b="1" dirty="0" smtClean="0">
                <a:solidFill>
                  <a:srgbClr val="3E1B59"/>
                </a:solidFill>
                <a:latin typeface="Times New Roman" pitchFamily="18" charset="0"/>
                <a:cs typeface="Times New Roman" pitchFamily="18" charset="0"/>
              </a:rPr>
              <a:t> «Расскажите детям об олимпийских играх»</a:t>
            </a:r>
          </a:p>
          <a:p>
            <a:pPr>
              <a:buFont typeface="Wingdings" pitchFamily="2" charset="2"/>
              <a:buChar char="ü"/>
            </a:pPr>
            <a:r>
              <a:rPr lang="ru-RU" b="1" dirty="0" smtClean="0">
                <a:solidFill>
                  <a:srgbClr val="3E1B59"/>
                </a:solidFill>
                <a:latin typeface="Times New Roman" pitchFamily="18" charset="0"/>
                <a:cs typeface="Times New Roman" pitchFamily="18" charset="0"/>
              </a:rPr>
              <a:t> «Расскажите детям об олимпийских чемпионах»</a:t>
            </a:r>
          </a:p>
          <a:p>
            <a:pPr algn="ctr"/>
            <a:endParaRPr lang="ru-RU" b="1" dirty="0" smtClean="0">
              <a:solidFill>
                <a:srgbClr val="3E1B59"/>
              </a:solidFill>
              <a:latin typeface="Times New Roman" pitchFamily="18" charset="0"/>
              <a:cs typeface="Times New Roman" pitchFamily="18" charset="0"/>
            </a:endParaRPr>
          </a:p>
        </p:txBody>
      </p:sp>
      <p:pic>
        <p:nvPicPr>
          <p:cNvPr id="8194" name="Picture 2" descr="https://img2.labirint.ru/rcimg/731cbe51109f20cc80d1cf04bfd7d710/1920x1080/books41/406918/ph_2.jpg?1563727211"/>
          <p:cNvPicPr>
            <a:picLocks noChangeAspect="1" noChangeArrowheads="1"/>
          </p:cNvPicPr>
          <p:nvPr/>
        </p:nvPicPr>
        <p:blipFill>
          <a:blip r:embed="rId3" cstate="print"/>
          <a:srcRect/>
          <a:stretch>
            <a:fillRect/>
          </a:stretch>
        </p:blipFill>
        <p:spPr bwMode="auto">
          <a:xfrm>
            <a:off x="4286248" y="4572008"/>
            <a:ext cx="2760123" cy="2285992"/>
          </a:xfrm>
          <a:prstGeom prst="rect">
            <a:avLst/>
          </a:prstGeom>
          <a:noFill/>
        </p:spPr>
      </p:pic>
      <p:pic>
        <p:nvPicPr>
          <p:cNvPr id="8196" name="Picture 4" descr="https://static.my-shop.ru/product/3/166/1651018.jpg"/>
          <p:cNvPicPr>
            <a:picLocks noChangeAspect="1" noChangeArrowheads="1"/>
          </p:cNvPicPr>
          <p:nvPr/>
        </p:nvPicPr>
        <p:blipFill>
          <a:blip r:embed="rId4"/>
          <a:srcRect/>
          <a:stretch>
            <a:fillRect/>
          </a:stretch>
        </p:blipFill>
        <p:spPr bwMode="auto">
          <a:xfrm>
            <a:off x="7215206" y="4548195"/>
            <a:ext cx="1560678" cy="2309805"/>
          </a:xfrm>
          <a:prstGeom prst="rect">
            <a:avLst/>
          </a:prstGeom>
          <a:noFill/>
        </p:spPr>
      </p:pic>
      <p:pic>
        <p:nvPicPr>
          <p:cNvPr id="8200" name="Picture 8" descr="https://fs00.infourok.ru/images/doc/250/255354/img0.jpg"/>
          <p:cNvPicPr>
            <a:picLocks noChangeAspect="1" noChangeArrowheads="1"/>
          </p:cNvPicPr>
          <p:nvPr/>
        </p:nvPicPr>
        <p:blipFill>
          <a:blip r:embed="rId5" cstate="print"/>
          <a:srcRect/>
          <a:stretch>
            <a:fillRect/>
          </a:stretch>
        </p:blipFill>
        <p:spPr bwMode="auto">
          <a:xfrm>
            <a:off x="214282" y="857232"/>
            <a:ext cx="2137981" cy="2850641"/>
          </a:xfrm>
          <a:prstGeom prst="rect">
            <a:avLst/>
          </a:prstGeom>
          <a:noFill/>
        </p:spPr>
      </p:pic>
      <p:pic>
        <p:nvPicPr>
          <p:cNvPr id="8202" name="Picture 10" descr="https://static.dochkisinochki.ru/upload/img_loader/7d/c6/90/00100105014_001.jpg"/>
          <p:cNvPicPr>
            <a:picLocks noChangeAspect="1" noChangeArrowheads="1"/>
          </p:cNvPicPr>
          <p:nvPr/>
        </p:nvPicPr>
        <p:blipFill>
          <a:blip r:embed="rId6" cstate="print"/>
          <a:srcRect/>
          <a:stretch>
            <a:fillRect/>
          </a:stretch>
        </p:blipFill>
        <p:spPr bwMode="auto">
          <a:xfrm>
            <a:off x="1785918" y="4330809"/>
            <a:ext cx="2357454" cy="252719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500166" y="428604"/>
            <a:ext cx="6500858" cy="5016758"/>
          </a:xfrm>
          <a:prstGeom prst="rect">
            <a:avLst/>
          </a:prstGeom>
        </p:spPr>
        <p:txBody>
          <a:bodyPr wrap="square">
            <a:spAutoFit/>
          </a:bodyPr>
          <a:lstStyle/>
          <a:p>
            <a:pPr algn="ctr"/>
            <a:r>
              <a:rPr lang="ru-RU" sz="2000" b="1" dirty="0" smtClean="0">
                <a:solidFill>
                  <a:srgbClr val="3E1B59"/>
                </a:solidFill>
                <a:latin typeface="Times New Roman" pitchFamily="18" charset="0"/>
                <a:cs typeface="Times New Roman" pitchFamily="18" charset="0"/>
              </a:rPr>
              <a:t>ЧТО ДОЛЖНО СФОРМИРОВАННО У ДЕТЕЙ:</a:t>
            </a:r>
          </a:p>
          <a:p>
            <a:endParaRPr lang="ru-RU" sz="2000" dirty="0" smtClean="0">
              <a:solidFill>
                <a:srgbClr val="7030A0"/>
              </a:solidFill>
              <a:latin typeface="Times New Roman" pitchFamily="18" charset="0"/>
              <a:cs typeface="Times New Roman" pitchFamily="18" charset="0"/>
            </a:endParaRPr>
          </a:p>
          <a:p>
            <a:pPr>
              <a:buFont typeface="Wingdings" pitchFamily="2" charset="2"/>
              <a:buChar char="Ø"/>
            </a:pPr>
            <a:r>
              <a:rPr lang="ru-RU" sz="2000" dirty="0" smtClean="0">
                <a:solidFill>
                  <a:srgbClr val="4F2270"/>
                </a:solidFill>
                <a:latin typeface="Times New Roman" pitchFamily="18" charset="0"/>
                <a:cs typeface="Times New Roman" pitchFamily="18" charset="0"/>
              </a:rPr>
              <a:t>Дети должны знать  и называть  различные виды спорта.</a:t>
            </a:r>
          </a:p>
          <a:p>
            <a:endParaRPr lang="ru-RU" sz="2000" dirty="0" smtClean="0">
              <a:solidFill>
                <a:srgbClr val="4F2270"/>
              </a:solidFill>
              <a:latin typeface="Times New Roman" pitchFamily="18" charset="0"/>
              <a:cs typeface="Times New Roman" pitchFamily="18" charset="0"/>
            </a:endParaRPr>
          </a:p>
          <a:p>
            <a:pPr>
              <a:buFont typeface="Wingdings" pitchFamily="2" charset="2"/>
              <a:buChar char="Ø"/>
            </a:pPr>
            <a:r>
              <a:rPr lang="ru-RU" sz="2000" dirty="0" smtClean="0">
                <a:solidFill>
                  <a:srgbClr val="4F2270"/>
                </a:solidFill>
                <a:latin typeface="Times New Roman" pitchFamily="18" charset="0"/>
                <a:cs typeface="Times New Roman" pitchFamily="18" charset="0"/>
              </a:rPr>
              <a:t>Дети должны знать  и называть необходимый инвентарь, оборудование, экипировку для данного вида спорта.</a:t>
            </a:r>
          </a:p>
          <a:p>
            <a:r>
              <a:rPr lang="ru-RU" sz="2000" dirty="0" smtClean="0">
                <a:solidFill>
                  <a:srgbClr val="4F2270"/>
                </a:solidFill>
                <a:latin typeface="Times New Roman" pitchFamily="18" charset="0"/>
                <a:cs typeface="Times New Roman" pitchFamily="18" charset="0"/>
              </a:rPr>
              <a:t> </a:t>
            </a:r>
          </a:p>
          <a:p>
            <a:pPr>
              <a:buFont typeface="Wingdings" pitchFamily="2" charset="2"/>
              <a:buChar char="Ø"/>
            </a:pPr>
            <a:r>
              <a:rPr lang="ru-RU" sz="2000" dirty="0" smtClean="0">
                <a:solidFill>
                  <a:srgbClr val="4F2270"/>
                </a:solidFill>
                <a:latin typeface="Times New Roman" pitchFamily="18" charset="0"/>
                <a:cs typeface="Times New Roman" pitchFamily="18" charset="0"/>
              </a:rPr>
              <a:t>Дети должны знать некоторые сведения о событиях спортивной жизни страны.</a:t>
            </a:r>
          </a:p>
          <a:p>
            <a:pPr>
              <a:buFont typeface="Wingdings" pitchFamily="2" charset="2"/>
              <a:buChar char="Ø"/>
            </a:pPr>
            <a:endParaRPr lang="ru-RU" sz="2000" dirty="0" smtClean="0">
              <a:solidFill>
                <a:srgbClr val="4F2270"/>
              </a:solidFill>
              <a:latin typeface="Times New Roman" pitchFamily="18" charset="0"/>
              <a:cs typeface="Times New Roman" pitchFamily="18" charset="0"/>
            </a:endParaRPr>
          </a:p>
          <a:p>
            <a:pPr>
              <a:buFont typeface="Wingdings" pitchFamily="2" charset="2"/>
              <a:buChar char="Ø"/>
            </a:pPr>
            <a:r>
              <a:rPr lang="ru-RU" sz="2000" dirty="0" smtClean="0">
                <a:solidFill>
                  <a:srgbClr val="4F2270"/>
                </a:solidFill>
                <a:latin typeface="Times New Roman" pitchFamily="18" charset="0"/>
                <a:cs typeface="Times New Roman" pitchFamily="18" charset="0"/>
              </a:rPr>
              <a:t> Дети </a:t>
            </a:r>
            <a:r>
              <a:rPr lang="ru-RU" sz="2000" dirty="0" smtClean="0">
                <a:solidFill>
                  <a:srgbClr val="3E1B59"/>
                </a:solidFill>
                <a:latin typeface="Times New Roman" pitchFamily="18" charset="0"/>
                <a:cs typeface="Times New Roman" pitchFamily="18" charset="0"/>
              </a:rPr>
              <a:t>должны знать доступные сведения из истории олимпийского движения.</a:t>
            </a:r>
          </a:p>
          <a:p>
            <a:pPr>
              <a:buFont typeface="Wingdings" pitchFamily="2" charset="2"/>
              <a:buChar char="Ø"/>
            </a:pPr>
            <a:endParaRPr lang="ru-RU" sz="2000" dirty="0" smtClean="0">
              <a:solidFill>
                <a:srgbClr val="4F2270"/>
              </a:solidFill>
              <a:latin typeface="Times New Roman" pitchFamily="18" charset="0"/>
              <a:cs typeface="Times New Roman" pitchFamily="18" charset="0"/>
            </a:endParaRPr>
          </a:p>
          <a:p>
            <a:pPr>
              <a:buFont typeface="Wingdings" pitchFamily="2" charset="2"/>
              <a:buChar char="Ø"/>
            </a:pPr>
            <a:r>
              <a:rPr lang="ru-RU" sz="2000" dirty="0" smtClean="0">
                <a:solidFill>
                  <a:srgbClr val="4F2270"/>
                </a:solidFill>
                <a:latin typeface="Times New Roman" pitchFamily="18" charset="0"/>
                <a:cs typeface="Times New Roman" pitchFamily="18" charset="0"/>
              </a:rPr>
              <a:t> Дети должны знать </a:t>
            </a:r>
            <a:r>
              <a:rPr lang="ru-RU" sz="2000" dirty="0" smtClean="0">
                <a:solidFill>
                  <a:srgbClr val="3E1B59"/>
                </a:solidFill>
                <a:latin typeface="Times New Roman" pitchFamily="18" charset="0"/>
                <a:cs typeface="Times New Roman" pitchFamily="18" charset="0"/>
              </a:rPr>
              <a:t>элементы спортивных игр</a:t>
            </a:r>
            <a:r>
              <a:rPr lang="ru-RU" sz="2000" dirty="0" smtClean="0">
                <a:solidFill>
                  <a:srgbClr val="4F2270"/>
                </a:solidFill>
                <a:latin typeface="Times New Roman" pitchFamily="18" charset="0"/>
                <a:cs typeface="Times New Roman" pitchFamily="18" charset="0"/>
              </a:rPr>
              <a:t>.</a:t>
            </a:r>
            <a:endParaRPr lang="ru-RU" sz="2000" dirty="0">
              <a:solidFill>
                <a:srgbClr val="4F227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2071670" y="0"/>
            <a:ext cx="6572296" cy="6678751"/>
          </a:xfrm>
          <a:prstGeom prst="rect">
            <a:avLst/>
          </a:prstGeom>
        </p:spPr>
        <p:txBody>
          <a:bodyPr wrap="square">
            <a:spAutoFit/>
          </a:bodyPr>
          <a:lstStyle/>
          <a:p>
            <a:pPr algn="ctr"/>
            <a:r>
              <a:rPr lang="ru-RU" dirty="0" smtClean="0"/>
              <a:t> </a:t>
            </a:r>
            <a:r>
              <a:rPr lang="ru-RU" sz="2400" b="1" dirty="0" smtClean="0">
                <a:solidFill>
                  <a:srgbClr val="3E1B59"/>
                </a:solidFill>
                <a:latin typeface="Times New Roman" pitchFamily="18" charset="0"/>
                <a:cs typeface="Times New Roman" pitchFamily="18" charset="0"/>
              </a:rPr>
              <a:t>Картотека </a:t>
            </a:r>
          </a:p>
          <a:p>
            <a:pPr algn="ctr"/>
            <a:r>
              <a:rPr lang="ru-RU" sz="2400" b="1" dirty="0" smtClean="0">
                <a:solidFill>
                  <a:srgbClr val="3E1B59"/>
                </a:solidFill>
                <a:latin typeface="Times New Roman" pitchFamily="18" charset="0"/>
                <a:cs typeface="Times New Roman" pitchFamily="18" charset="0"/>
              </a:rPr>
              <a:t>«Дидактические игры по ознакомлению детей с физической культурой и спортом».</a:t>
            </a:r>
          </a:p>
          <a:p>
            <a:pPr algn="ctr"/>
            <a:r>
              <a:rPr lang="ru-RU" sz="1400" dirty="0" smtClean="0">
                <a:solidFill>
                  <a:srgbClr val="3E1B59"/>
                </a:solidFill>
                <a:latin typeface="Times New Roman" pitchFamily="18" charset="0"/>
                <a:cs typeface="Times New Roman" pitchFamily="18" charset="0"/>
              </a:rPr>
              <a:t>Были изготовлены и апробированы следующие дидактические игры:</a:t>
            </a:r>
          </a:p>
          <a:p>
            <a:pPr>
              <a:buFont typeface="Wingdings" pitchFamily="2" charset="2"/>
              <a:buChar char="Ø"/>
            </a:pPr>
            <a:r>
              <a:rPr lang="ru-RU" dirty="0" smtClean="0">
                <a:solidFill>
                  <a:srgbClr val="3E1B59"/>
                </a:solidFill>
              </a:rPr>
              <a:t> «Парочки» </a:t>
            </a:r>
          </a:p>
          <a:p>
            <a:pPr>
              <a:buFont typeface="Wingdings" pitchFamily="2" charset="2"/>
              <a:buChar char="Ø"/>
            </a:pPr>
            <a:r>
              <a:rPr lang="ru-RU" dirty="0" smtClean="0">
                <a:solidFill>
                  <a:srgbClr val="3E1B59"/>
                </a:solidFill>
              </a:rPr>
              <a:t> «Спортивное лото»</a:t>
            </a:r>
          </a:p>
          <a:p>
            <a:pPr>
              <a:buFont typeface="Wingdings" pitchFamily="2" charset="2"/>
              <a:buChar char="Ø"/>
            </a:pPr>
            <a:r>
              <a:rPr lang="ru-RU" dirty="0" smtClean="0">
                <a:solidFill>
                  <a:srgbClr val="3E1B59"/>
                </a:solidFill>
              </a:rPr>
              <a:t> «</a:t>
            </a:r>
            <a:r>
              <a:rPr lang="ru-RU" dirty="0" err="1" smtClean="0">
                <a:solidFill>
                  <a:srgbClr val="3E1B59"/>
                </a:solidFill>
              </a:rPr>
              <a:t>Спорт-лото</a:t>
            </a:r>
            <a:r>
              <a:rPr lang="ru-RU" dirty="0" smtClean="0">
                <a:solidFill>
                  <a:srgbClr val="3E1B59"/>
                </a:solidFill>
              </a:rPr>
              <a:t>» (летние виды спорта)</a:t>
            </a:r>
          </a:p>
          <a:p>
            <a:pPr>
              <a:buFont typeface="Wingdings" pitchFamily="2" charset="2"/>
              <a:buChar char="Ø"/>
            </a:pPr>
            <a:r>
              <a:rPr lang="ru-RU" dirty="0" smtClean="0">
                <a:solidFill>
                  <a:srgbClr val="3E1B59"/>
                </a:solidFill>
              </a:rPr>
              <a:t> «Что лишнее?»</a:t>
            </a:r>
          </a:p>
          <a:p>
            <a:pPr>
              <a:buFont typeface="Wingdings" pitchFamily="2" charset="2"/>
              <a:buChar char="Ø"/>
            </a:pPr>
            <a:r>
              <a:rPr lang="ru-RU" dirty="0" smtClean="0">
                <a:solidFill>
                  <a:srgbClr val="3E1B59"/>
                </a:solidFill>
              </a:rPr>
              <a:t> «</a:t>
            </a:r>
            <a:r>
              <a:rPr lang="ru-RU" dirty="0" err="1" smtClean="0">
                <a:solidFill>
                  <a:srgbClr val="3E1B59"/>
                </a:solidFill>
              </a:rPr>
              <a:t>Спортмеморина</a:t>
            </a:r>
            <a:r>
              <a:rPr lang="ru-RU" dirty="0" smtClean="0">
                <a:solidFill>
                  <a:srgbClr val="3E1B59"/>
                </a:solidFill>
              </a:rPr>
              <a:t>»</a:t>
            </a:r>
          </a:p>
          <a:p>
            <a:pPr>
              <a:buFont typeface="Wingdings" pitchFamily="2" charset="2"/>
              <a:buChar char="Ø"/>
            </a:pPr>
            <a:r>
              <a:rPr lang="ru-RU" dirty="0" smtClean="0">
                <a:solidFill>
                  <a:srgbClr val="3E1B59"/>
                </a:solidFill>
              </a:rPr>
              <a:t> «Четвертый лишний»</a:t>
            </a:r>
          </a:p>
          <a:p>
            <a:pPr>
              <a:buFont typeface="Wingdings" pitchFamily="2" charset="2"/>
              <a:buChar char="Ø"/>
            </a:pPr>
            <a:r>
              <a:rPr lang="ru-RU" dirty="0" smtClean="0">
                <a:solidFill>
                  <a:srgbClr val="3E1B59"/>
                </a:solidFill>
              </a:rPr>
              <a:t> «Подбери пиктограмму»</a:t>
            </a:r>
          </a:p>
          <a:p>
            <a:pPr>
              <a:buFont typeface="Wingdings" pitchFamily="2" charset="2"/>
              <a:buChar char="Ø"/>
            </a:pPr>
            <a:r>
              <a:rPr lang="ru-RU" dirty="0" smtClean="0">
                <a:solidFill>
                  <a:srgbClr val="3E1B59"/>
                </a:solidFill>
              </a:rPr>
              <a:t> «Спортивный инвентарь»</a:t>
            </a:r>
          </a:p>
          <a:p>
            <a:pPr>
              <a:buFont typeface="Wingdings" pitchFamily="2" charset="2"/>
              <a:buChar char="Ø"/>
            </a:pPr>
            <a:r>
              <a:rPr lang="ru-RU" dirty="0" smtClean="0">
                <a:solidFill>
                  <a:srgbClr val="3E1B59"/>
                </a:solidFill>
              </a:rPr>
              <a:t> «Назови спортсмена»</a:t>
            </a:r>
          </a:p>
          <a:p>
            <a:pPr>
              <a:buFont typeface="Wingdings" pitchFamily="2" charset="2"/>
              <a:buChar char="Ø"/>
            </a:pPr>
            <a:r>
              <a:rPr lang="ru-RU" dirty="0" smtClean="0">
                <a:solidFill>
                  <a:srgbClr val="3E1B59"/>
                </a:solidFill>
              </a:rPr>
              <a:t> «Загадай-отгадай»</a:t>
            </a:r>
          </a:p>
          <a:p>
            <a:pPr>
              <a:buFont typeface="Wingdings" pitchFamily="2" charset="2"/>
              <a:buChar char="Ø"/>
            </a:pPr>
            <a:r>
              <a:rPr lang="ru-RU" dirty="0" smtClean="0">
                <a:solidFill>
                  <a:srgbClr val="3E1B59"/>
                </a:solidFill>
              </a:rPr>
              <a:t> «Олимпийская символика» (разрезные картинки)</a:t>
            </a:r>
          </a:p>
          <a:p>
            <a:pPr>
              <a:buFont typeface="Wingdings" pitchFamily="2" charset="2"/>
              <a:buChar char="Ø"/>
            </a:pPr>
            <a:r>
              <a:rPr lang="ru-RU" dirty="0" smtClean="0">
                <a:solidFill>
                  <a:srgbClr val="3E1B59"/>
                </a:solidFill>
              </a:rPr>
              <a:t> </a:t>
            </a:r>
            <a:r>
              <a:rPr lang="ru-RU" dirty="0" smtClean="0">
                <a:solidFill>
                  <a:srgbClr val="3E1B59"/>
                </a:solidFill>
                <a:latin typeface="Times New Roman" pitchFamily="18" charset="0"/>
                <a:cs typeface="Times New Roman" pitchFamily="18" charset="0"/>
              </a:rPr>
              <a:t>Игра-ходилка «Что я знаю о спорте»</a:t>
            </a:r>
          </a:p>
          <a:p>
            <a:pPr>
              <a:buFont typeface="Wingdings" pitchFamily="2" charset="2"/>
              <a:buChar char="Ø"/>
            </a:pPr>
            <a:r>
              <a:rPr lang="ru-RU" dirty="0" smtClean="0">
                <a:solidFill>
                  <a:srgbClr val="3E1B59"/>
                </a:solidFill>
              </a:rPr>
              <a:t>Игра –ходилка «Хожу-брожу, со спортом дружу»</a:t>
            </a:r>
          </a:p>
          <a:p>
            <a:pPr>
              <a:buFont typeface="Wingdings" pitchFamily="2" charset="2"/>
              <a:buChar char="Ø"/>
            </a:pPr>
            <a:r>
              <a:rPr lang="ru-RU" dirty="0" smtClean="0">
                <a:solidFill>
                  <a:srgbClr val="3E1B59"/>
                </a:solidFill>
              </a:rPr>
              <a:t> </a:t>
            </a:r>
            <a:r>
              <a:rPr lang="ru-RU" dirty="0" err="1" smtClean="0">
                <a:solidFill>
                  <a:srgbClr val="3E1B59"/>
                </a:solidFill>
              </a:rPr>
              <a:t>Лэпбук</a:t>
            </a:r>
            <a:r>
              <a:rPr lang="ru-RU" dirty="0" smtClean="0">
                <a:solidFill>
                  <a:srgbClr val="3E1B59"/>
                </a:solidFill>
              </a:rPr>
              <a:t> «Спорт-это движение в жизни»</a:t>
            </a:r>
          </a:p>
          <a:p>
            <a:pPr>
              <a:buFont typeface="Wingdings" pitchFamily="2" charset="2"/>
              <a:buChar char="Ø"/>
            </a:pPr>
            <a:r>
              <a:rPr lang="ru-RU" dirty="0" smtClean="0">
                <a:solidFill>
                  <a:srgbClr val="3E1B59"/>
                </a:solidFill>
              </a:rPr>
              <a:t> Ребусы</a:t>
            </a:r>
          </a:p>
          <a:p>
            <a:pPr>
              <a:buFont typeface="Wingdings" pitchFamily="2" charset="2"/>
              <a:buChar char="Ø"/>
            </a:pPr>
            <a:r>
              <a:rPr lang="ru-RU" b="1" dirty="0" smtClean="0">
                <a:solidFill>
                  <a:srgbClr val="3E1B59"/>
                </a:solidFill>
              </a:rPr>
              <a:t> Игры на закрепление видов и способов движений:</a:t>
            </a:r>
          </a:p>
          <a:p>
            <a:r>
              <a:rPr lang="ru-RU" dirty="0" smtClean="0">
                <a:solidFill>
                  <a:srgbClr val="3E1B59"/>
                </a:solidFill>
              </a:rPr>
              <a:t>    «Кто больше знает движений?»</a:t>
            </a:r>
          </a:p>
          <a:p>
            <a:r>
              <a:rPr lang="ru-RU" dirty="0" smtClean="0">
                <a:solidFill>
                  <a:srgbClr val="3E1B59"/>
                </a:solidFill>
              </a:rPr>
              <a:t>    «На зарядку становись»</a:t>
            </a:r>
          </a:p>
          <a:p>
            <a:r>
              <a:rPr lang="ru-RU" dirty="0" smtClean="0">
                <a:solidFill>
                  <a:srgbClr val="3E1B59"/>
                </a:solidFill>
              </a:rPr>
              <a:t>    «Знаю много видов спорта и на льду и на снегу»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2071670" y="0"/>
            <a:ext cx="6572296" cy="369332"/>
          </a:xfrm>
          <a:prstGeom prst="rect">
            <a:avLst/>
          </a:prstGeom>
        </p:spPr>
        <p:txBody>
          <a:bodyPr wrap="square">
            <a:spAutoFit/>
          </a:bodyPr>
          <a:lstStyle/>
          <a:p>
            <a:pPr algn="ctr"/>
            <a:endParaRPr lang="ru-RU" dirty="0" smtClean="0">
              <a:solidFill>
                <a:srgbClr val="3E1B59"/>
              </a:solidFill>
            </a:endParaRPr>
          </a:p>
        </p:txBody>
      </p:sp>
      <p:pic>
        <p:nvPicPr>
          <p:cNvPr id="57346" name="Picture 2" descr="https://sun9-61.userapi.com/impg/0S3HXOKxJmcSUIv4ZkyLdJWKslPZDg_ucB-J-g/_4ssAEwyznE.jpg?size=1280x810&amp;quality=96&amp;sign=a9c962736097636bcc650ed5f647aa6e&amp;type=album"/>
          <p:cNvPicPr>
            <a:picLocks noChangeAspect="1" noChangeArrowheads="1"/>
          </p:cNvPicPr>
          <p:nvPr/>
        </p:nvPicPr>
        <p:blipFill>
          <a:blip r:embed="rId3"/>
          <a:srcRect/>
          <a:stretch>
            <a:fillRect/>
          </a:stretch>
        </p:blipFill>
        <p:spPr bwMode="auto">
          <a:xfrm>
            <a:off x="0" y="357166"/>
            <a:ext cx="9031174" cy="60722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2286000" y="5143512"/>
            <a:ext cx="6215090" cy="1661993"/>
          </a:xfrm>
          <a:prstGeom prst="rect">
            <a:avLst/>
          </a:prstGeom>
        </p:spPr>
        <p:txBody>
          <a:bodyPr wrap="square">
            <a:spAutoFit/>
          </a:bodyPr>
          <a:lstStyle/>
          <a:p>
            <a:r>
              <a:rPr lang="ru-RU" b="1" dirty="0" smtClean="0">
                <a:solidFill>
                  <a:srgbClr val="3E1B59"/>
                </a:solidFill>
                <a:latin typeface="Times New Roman" pitchFamily="18" charset="0"/>
                <a:cs typeface="Times New Roman" pitchFamily="18" charset="0"/>
              </a:rPr>
              <a:t>«</a:t>
            </a:r>
            <a:r>
              <a:rPr lang="ru-RU" b="1" dirty="0" err="1" smtClean="0">
                <a:solidFill>
                  <a:srgbClr val="3E1B59"/>
                </a:solidFill>
                <a:latin typeface="Times New Roman" pitchFamily="18" charset="0"/>
                <a:cs typeface="Times New Roman" pitchFamily="18" charset="0"/>
              </a:rPr>
              <a:t>Спортмеморина</a:t>
            </a:r>
            <a:r>
              <a:rPr lang="ru-RU" b="1" dirty="0" smtClean="0">
                <a:solidFill>
                  <a:srgbClr val="3E1B59"/>
                </a:solidFill>
                <a:latin typeface="Times New Roman" pitchFamily="18" charset="0"/>
                <a:cs typeface="Times New Roman" pitchFamily="18" charset="0"/>
              </a:rPr>
              <a:t>»</a:t>
            </a:r>
            <a:endParaRPr lang="ru-RU" dirty="0" smtClean="0">
              <a:solidFill>
                <a:srgbClr val="3E1B59"/>
              </a:solidFill>
              <a:latin typeface="Times New Roman" pitchFamily="18" charset="0"/>
              <a:cs typeface="Times New Roman" pitchFamily="18" charset="0"/>
            </a:endParaRPr>
          </a:p>
          <a:p>
            <a:r>
              <a:rPr lang="ru-RU" sz="1200" b="1" u="sng" dirty="0" smtClean="0">
                <a:solidFill>
                  <a:srgbClr val="3E1B59"/>
                </a:solidFill>
                <a:latin typeface="Times New Roman" pitchFamily="18" charset="0"/>
                <a:cs typeface="Times New Roman" pitchFamily="18" charset="0"/>
              </a:rPr>
              <a:t>Цели :</a:t>
            </a:r>
            <a:r>
              <a:rPr lang="ru-RU" sz="1200" dirty="0" smtClean="0">
                <a:solidFill>
                  <a:srgbClr val="3E1B59"/>
                </a:solidFill>
                <a:latin typeface="Times New Roman" pitchFamily="18" charset="0"/>
                <a:cs typeface="Times New Roman" pitchFamily="18" charset="0"/>
              </a:rPr>
              <a:t> формировать интерес детей к физкультуре и спорту; учить детей узнавать и называть виды спорта; развивать память.</a:t>
            </a:r>
            <a:br>
              <a:rPr lang="ru-RU" sz="1200" dirty="0" smtClean="0">
                <a:solidFill>
                  <a:srgbClr val="3E1B59"/>
                </a:solidFill>
                <a:latin typeface="Times New Roman" pitchFamily="18" charset="0"/>
                <a:cs typeface="Times New Roman" pitchFamily="18" charset="0"/>
              </a:rPr>
            </a:br>
            <a:r>
              <a:rPr lang="ru-RU" sz="1200" b="1" u="sng" dirty="0" smtClean="0">
                <a:solidFill>
                  <a:srgbClr val="3E1B59"/>
                </a:solidFill>
                <a:latin typeface="Times New Roman" pitchFamily="18" charset="0"/>
                <a:cs typeface="Times New Roman" pitchFamily="18" charset="0"/>
              </a:rPr>
              <a:t>Правила:</a:t>
            </a:r>
            <a:r>
              <a:rPr lang="ru-RU" sz="1200" dirty="0" smtClean="0">
                <a:solidFill>
                  <a:srgbClr val="3E1B59"/>
                </a:solidFill>
                <a:latin typeface="Times New Roman" pitchFamily="18" charset="0"/>
                <a:cs typeface="Times New Roman" pitchFamily="18" charset="0"/>
              </a:rPr>
              <a:t> Играют 2 – 6 человек. На столе рубашкой вверх раскладываются парные карточки с символами спорта в произвольном порядке. Поочередно игроки переворачивают по две карточки. Если символы на карточках одинаковые, то игрок забирает их себе. Если символы разные, то карточки переворачивают обратно. Игра заканчивается, когда все карточки находятся у игроков. Побеждает тот, кто собрал больше пар.</a:t>
            </a:r>
            <a:endParaRPr lang="ru-RU" sz="1200" dirty="0">
              <a:solidFill>
                <a:srgbClr val="3E1B59"/>
              </a:solidFill>
              <a:latin typeface="Times New Roman" pitchFamily="18" charset="0"/>
              <a:cs typeface="Times New Roman" pitchFamily="18" charset="0"/>
            </a:endParaRPr>
          </a:p>
        </p:txBody>
      </p:sp>
      <p:pic>
        <p:nvPicPr>
          <p:cNvPr id="43010" name="Picture 2" descr="https://sun9-56.userapi.com/impg/7bqNZZHl6TrZg4BuL3obOp6Oo6kTbkG-t91t_Q/r9WlpbfUDns.jpg?size=1280x605&amp;quality=96&amp;sign=03c20da8d1dc6fa07fce94b6de26f2e2&amp;type=album"/>
          <p:cNvPicPr>
            <a:picLocks noChangeAspect="1" noChangeArrowheads="1"/>
          </p:cNvPicPr>
          <p:nvPr/>
        </p:nvPicPr>
        <p:blipFill>
          <a:blip r:embed="rId3" cstate="print"/>
          <a:srcRect/>
          <a:stretch>
            <a:fillRect/>
          </a:stretch>
        </p:blipFill>
        <p:spPr bwMode="auto">
          <a:xfrm>
            <a:off x="0" y="2714620"/>
            <a:ext cx="4357718" cy="2059702"/>
          </a:xfrm>
          <a:prstGeom prst="rect">
            <a:avLst/>
          </a:prstGeom>
          <a:noFill/>
        </p:spPr>
      </p:pic>
      <p:pic>
        <p:nvPicPr>
          <p:cNvPr id="43012" name="Picture 4" descr="https://sun9-7.userapi.com/impg/aGqhlaP5vREV9YNU00pb-nUKWWA2vNhPlkL9sw/Kg-lr5Yzjww.jpg?size=720x415&amp;quality=96&amp;proxy=1&amp;sign=45f48fa8eb153517f069ef80e31aa895&amp;type=album"/>
          <p:cNvPicPr>
            <a:picLocks noChangeAspect="1" noChangeArrowheads="1"/>
          </p:cNvPicPr>
          <p:nvPr/>
        </p:nvPicPr>
        <p:blipFill>
          <a:blip r:embed="rId4"/>
          <a:srcRect/>
          <a:stretch>
            <a:fillRect/>
          </a:stretch>
        </p:blipFill>
        <p:spPr bwMode="auto">
          <a:xfrm>
            <a:off x="0" y="0"/>
            <a:ext cx="4357718" cy="2511741"/>
          </a:xfrm>
          <a:prstGeom prst="rect">
            <a:avLst/>
          </a:prstGeom>
          <a:noFill/>
        </p:spPr>
      </p:pic>
      <p:pic>
        <p:nvPicPr>
          <p:cNvPr id="43013" name="Picture 5" descr="F:\X8wy0GmgcVM.jpg"/>
          <p:cNvPicPr>
            <a:picLocks noChangeAspect="1" noChangeArrowheads="1"/>
          </p:cNvPicPr>
          <p:nvPr/>
        </p:nvPicPr>
        <p:blipFill>
          <a:blip r:embed="rId5"/>
          <a:srcRect/>
          <a:stretch>
            <a:fillRect/>
          </a:stretch>
        </p:blipFill>
        <p:spPr bwMode="auto">
          <a:xfrm>
            <a:off x="4429124" y="714356"/>
            <a:ext cx="4533900" cy="38385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571604" y="5500701"/>
            <a:ext cx="7072362" cy="1292662"/>
          </a:xfrm>
          <a:prstGeom prst="rect">
            <a:avLst/>
          </a:prstGeom>
        </p:spPr>
        <p:txBody>
          <a:bodyPr wrap="square">
            <a:spAutoFit/>
          </a:bodyPr>
          <a:lstStyle/>
          <a:p>
            <a:r>
              <a:rPr lang="ru-RU" b="1" dirty="0" smtClean="0">
                <a:latin typeface="Times New Roman" pitchFamily="18" charset="0"/>
                <a:cs typeface="Times New Roman" pitchFamily="18" charset="0"/>
              </a:rPr>
              <a:t> </a:t>
            </a:r>
            <a:r>
              <a:rPr lang="ru-RU" b="1" dirty="0" smtClean="0">
                <a:solidFill>
                  <a:srgbClr val="3E1B59"/>
                </a:solidFill>
                <a:latin typeface="Times New Roman" pitchFamily="18" charset="0"/>
                <a:cs typeface="Times New Roman" pitchFamily="18" charset="0"/>
              </a:rPr>
              <a:t>« Парочки»</a:t>
            </a:r>
          </a:p>
          <a:p>
            <a:r>
              <a:rPr lang="ru-RU" sz="1200" u="sng" dirty="0" smtClean="0">
                <a:solidFill>
                  <a:srgbClr val="3E1B59"/>
                </a:solidFill>
                <a:latin typeface="Times New Roman" pitchFamily="18" charset="0"/>
                <a:cs typeface="Times New Roman" pitchFamily="18" charset="0"/>
              </a:rPr>
              <a:t>Цели </a:t>
            </a:r>
            <a:r>
              <a:rPr lang="ru-RU" sz="1200" dirty="0" smtClean="0">
                <a:solidFill>
                  <a:srgbClr val="3E1B59"/>
                </a:solidFill>
                <a:latin typeface="Times New Roman" pitchFamily="18" charset="0"/>
                <a:cs typeface="Times New Roman" pitchFamily="18" charset="0"/>
              </a:rPr>
              <a:t>: формировать интерес у детей к физкультуре и спорту; учить соотносить картинку вида спорта с соответствующей пиктограммой, развивать память, логическое мышление.</a:t>
            </a:r>
          </a:p>
          <a:p>
            <a:r>
              <a:rPr lang="ru-RU" sz="1200" u="sng" dirty="0" smtClean="0">
                <a:solidFill>
                  <a:srgbClr val="3E1B59"/>
                </a:solidFill>
                <a:latin typeface="Times New Roman" pitchFamily="18" charset="0"/>
                <a:cs typeface="Times New Roman" pitchFamily="18" charset="0"/>
              </a:rPr>
              <a:t>Правила</a:t>
            </a:r>
            <a:r>
              <a:rPr lang="ru-RU" sz="1200" dirty="0" smtClean="0">
                <a:solidFill>
                  <a:srgbClr val="3E1B59"/>
                </a:solidFill>
                <a:latin typeface="Times New Roman" pitchFamily="18" charset="0"/>
                <a:cs typeface="Times New Roman" pitchFamily="18" charset="0"/>
              </a:rPr>
              <a:t>: В игре участвуют 2 и более человек. Детям раздают картинки с изображением видов спорта. Ведущий достает по одной пиктограмме. Игроки сравнивают ее со своей картинкой и называют данный вид спорта.</a:t>
            </a:r>
            <a:endParaRPr lang="ru-RU" sz="1200" dirty="0">
              <a:solidFill>
                <a:srgbClr val="3E1B59"/>
              </a:solidFill>
              <a:latin typeface="Times New Roman" pitchFamily="18" charset="0"/>
              <a:cs typeface="Times New Roman" pitchFamily="18" charset="0"/>
            </a:endParaRPr>
          </a:p>
        </p:txBody>
      </p:sp>
      <p:pic>
        <p:nvPicPr>
          <p:cNvPr id="44034" name="Picture 2" descr="https://sun9-74.userapi.com/impg/zSOEnt9oKELLbJ66q1XWn5vVbOlxixkN_5XPsg/8U5xIbZsSYA.jpg?size=1280x861&amp;quality=96&amp;sign=218e1a705c41b8efd9cac213bf1a1220&amp;type=album"/>
          <p:cNvPicPr>
            <a:picLocks noChangeAspect="1" noChangeArrowheads="1"/>
          </p:cNvPicPr>
          <p:nvPr/>
        </p:nvPicPr>
        <p:blipFill>
          <a:blip r:embed="rId3" cstate="print"/>
          <a:srcRect/>
          <a:stretch>
            <a:fillRect/>
          </a:stretch>
        </p:blipFill>
        <p:spPr bwMode="auto">
          <a:xfrm>
            <a:off x="214282" y="0"/>
            <a:ext cx="4429156" cy="2979300"/>
          </a:xfrm>
          <a:prstGeom prst="rect">
            <a:avLst/>
          </a:prstGeom>
          <a:noFill/>
        </p:spPr>
      </p:pic>
      <p:pic>
        <p:nvPicPr>
          <p:cNvPr id="44036" name="Picture 4" descr="https://sun9-58.userapi.com/impg/qcFDSDlpwv6sfdNfCV1bxojybDEHvfM74NOYBQ/G_l_NCobG1U.jpg?size=1280x605&amp;quality=96&amp;sign=cc841c1cf584013cb0ac3a10517941f3&amp;type=album"/>
          <p:cNvPicPr>
            <a:picLocks noChangeAspect="1" noChangeArrowheads="1"/>
          </p:cNvPicPr>
          <p:nvPr/>
        </p:nvPicPr>
        <p:blipFill>
          <a:blip r:embed="rId4"/>
          <a:srcRect/>
          <a:stretch>
            <a:fillRect/>
          </a:stretch>
        </p:blipFill>
        <p:spPr bwMode="auto">
          <a:xfrm>
            <a:off x="2928926" y="2643182"/>
            <a:ext cx="5850817" cy="27654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2071670" y="4857760"/>
            <a:ext cx="6786610" cy="2287429"/>
          </a:xfrm>
          <a:prstGeom prst="rect">
            <a:avLst/>
          </a:prstGeom>
        </p:spPr>
        <p:txBody>
          <a:bodyPr wrap="square">
            <a:spAutoFit/>
          </a:bodyPr>
          <a:lstStyle/>
          <a:p>
            <a:r>
              <a:rPr lang="ru-RU" b="1" dirty="0" smtClean="0">
                <a:solidFill>
                  <a:srgbClr val="3E1B59"/>
                </a:solidFill>
                <a:latin typeface="Times New Roman" pitchFamily="18" charset="0"/>
                <a:cs typeface="Times New Roman" pitchFamily="18" charset="0"/>
              </a:rPr>
              <a:t>«Назови спортсмена</a:t>
            </a:r>
            <a:r>
              <a:rPr lang="ru-RU" sz="1200" b="1" dirty="0" smtClean="0">
                <a:solidFill>
                  <a:srgbClr val="3E1B59"/>
                </a:solidFill>
                <a:latin typeface="Times New Roman" pitchFamily="18" charset="0"/>
                <a:cs typeface="Times New Roman" pitchFamily="18" charset="0"/>
              </a:rPr>
              <a:t>».</a:t>
            </a:r>
            <a:r>
              <a:rPr lang="ru-RU" sz="1200" dirty="0" smtClean="0">
                <a:solidFill>
                  <a:srgbClr val="3E1B59"/>
                </a:solidFill>
                <a:latin typeface="Times New Roman" pitchFamily="18" charset="0"/>
                <a:cs typeface="Times New Roman" pitchFamily="18" charset="0"/>
              </a:rPr>
              <a:t> </a:t>
            </a:r>
          </a:p>
          <a:p>
            <a:r>
              <a:rPr lang="ru-RU" sz="1200" dirty="0" smtClean="0">
                <a:solidFill>
                  <a:srgbClr val="3E1B59"/>
                </a:solidFill>
                <a:latin typeface="Times New Roman" pitchFamily="18" charset="0"/>
                <a:cs typeface="Times New Roman" pitchFamily="18" charset="0"/>
              </a:rPr>
              <a:t>Цели : формировать у детей интерес к физкультуре и спорту; учить детей узнавать виды спорта по признакам и определениям; учить детей загадывать вид спорта по признакам и определениям; развивать память, мышление, логику.</a:t>
            </a:r>
          </a:p>
          <a:p>
            <a:r>
              <a:rPr lang="ru-RU" sz="1200" b="1" dirty="0" smtClean="0">
                <a:solidFill>
                  <a:srgbClr val="3E1B59"/>
                </a:solidFill>
                <a:latin typeface="Times New Roman" pitchFamily="18" charset="0"/>
                <a:cs typeface="Times New Roman" pitchFamily="18" charset="0"/>
              </a:rPr>
              <a:t>Правила игры: </a:t>
            </a:r>
            <a:r>
              <a:rPr lang="ru-RU" sz="1200" dirty="0" smtClean="0">
                <a:solidFill>
                  <a:srgbClr val="3E1B59"/>
                </a:solidFill>
                <a:latin typeface="Times New Roman" pitchFamily="18" charset="0"/>
                <a:cs typeface="Times New Roman" pitchFamily="18" charset="0"/>
              </a:rPr>
              <a:t>Играть могут 2 и более человек.</a:t>
            </a:r>
          </a:p>
          <a:p>
            <a:r>
              <a:rPr lang="ru-RU" sz="1200" dirty="0" smtClean="0">
                <a:solidFill>
                  <a:srgbClr val="3E1B59"/>
                </a:solidFill>
                <a:latin typeface="Times New Roman" pitchFamily="18" charset="0"/>
                <a:cs typeface="Times New Roman" pitchFamily="18" charset="0"/>
              </a:rPr>
              <a:t> Водящий (взрослый или ребенок), с помощью  загадки  или описания  какого-либо вида спорта , просит найти соответствующую картинку и назвать спортсмена, который занимается этим видом спорта.</a:t>
            </a:r>
          </a:p>
          <a:p>
            <a:r>
              <a:rPr lang="ru-RU" sz="1200" dirty="0" smtClean="0">
                <a:solidFill>
                  <a:srgbClr val="3E1B59"/>
                </a:solidFill>
                <a:latin typeface="Times New Roman" pitchFamily="18" charset="0"/>
                <a:cs typeface="Times New Roman" pitchFamily="18" charset="0"/>
              </a:rPr>
              <a:t>Усложнить можно дополнительным заданием: оборудование и инвентарь для данного спорта.</a:t>
            </a:r>
          </a:p>
          <a:p>
            <a:r>
              <a:rPr lang="ru-RU" sz="1200" dirty="0" smtClean="0">
                <a:solidFill>
                  <a:srgbClr val="3E1B59"/>
                </a:solidFill>
                <a:latin typeface="Times New Roman" pitchFamily="18" charset="0"/>
                <a:cs typeface="Times New Roman" pitchFamily="18" charset="0"/>
              </a:rPr>
              <a:t>Тот, кто угадал, становится водящим.</a:t>
            </a:r>
          </a:p>
          <a:p>
            <a:endParaRPr lang="ru-RU" sz="1200" dirty="0" smtClean="0">
              <a:solidFill>
                <a:srgbClr val="3E1B59"/>
              </a:solidFill>
              <a:latin typeface="Times New Roman" pitchFamily="18" charset="0"/>
              <a:cs typeface="Times New Roman" pitchFamily="18" charset="0"/>
            </a:endParaRPr>
          </a:p>
        </p:txBody>
      </p:sp>
      <p:pic>
        <p:nvPicPr>
          <p:cNvPr id="25602" name="Picture 2" descr="https://sun9-66.userapi.com/impg/f8t-CMchP-g-MqMF2Silq94bAf0e2CgS9AvTNA/ykkAr3YwWU0.jpg?size=1280x844&amp;quality=96&amp;sign=8071468deeba7acf16393fe4274fe9e1&amp;type=album"/>
          <p:cNvPicPr>
            <a:picLocks noChangeAspect="1" noChangeArrowheads="1"/>
          </p:cNvPicPr>
          <p:nvPr/>
        </p:nvPicPr>
        <p:blipFill>
          <a:blip r:embed="rId3" cstate="print"/>
          <a:srcRect/>
          <a:stretch>
            <a:fillRect/>
          </a:stretch>
        </p:blipFill>
        <p:spPr bwMode="auto">
          <a:xfrm>
            <a:off x="285720" y="714356"/>
            <a:ext cx="5092072" cy="3357586"/>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25604" name="Picture 4" descr="https://sun9-26.userapi.com/impg/QzgkWP0vsPccjtDc6HfP0TvHKoEzLrzt4dWpkA/_29KM49Bnu0.jpg?size=1280x961&amp;quality=96&amp;sign=d942ee970cac7adf47a43aeafba84940&amp;type=album"/>
          <p:cNvPicPr>
            <a:picLocks noChangeAspect="1" noChangeArrowheads="1"/>
          </p:cNvPicPr>
          <p:nvPr/>
        </p:nvPicPr>
        <p:blipFill>
          <a:blip r:embed="rId4" cstate="print"/>
          <a:srcRect/>
          <a:stretch>
            <a:fillRect/>
          </a:stretch>
        </p:blipFill>
        <p:spPr bwMode="auto">
          <a:xfrm>
            <a:off x="5643570" y="214290"/>
            <a:ext cx="3143240" cy="2359885"/>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25606" name="Picture 6" descr="https://sun9-6.userapi.com/impg/6ekB9TPB3EXer9Hnc0LQ8ZAbfZKMEgvQQ_OKSA/KtczjQbcsIk.jpg?size=952x1080&amp;quality=96&amp;sign=6bc069091fc5dac0c4da1576c4da1b60&amp;type=album"/>
          <p:cNvPicPr>
            <a:picLocks noChangeAspect="1" noChangeArrowheads="1"/>
          </p:cNvPicPr>
          <p:nvPr/>
        </p:nvPicPr>
        <p:blipFill>
          <a:blip r:embed="rId5" cstate="print"/>
          <a:srcRect/>
          <a:stretch>
            <a:fillRect/>
          </a:stretch>
        </p:blipFill>
        <p:spPr bwMode="auto">
          <a:xfrm>
            <a:off x="5857884" y="2714620"/>
            <a:ext cx="2151044" cy="244026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0180" name="Picture 4" descr="https://sun9-31.userapi.com/impg/eoPLPBzbzMx23oklCvB4yzBJH0xBVNZffivTAQ/WD0ZUQtv-AI.jpg?size=1280x882&amp;quality=96&amp;sign=8e00a3105d3b6f2ca876a4bd64ced207&amp;type=album"/>
          <p:cNvPicPr>
            <a:picLocks noChangeAspect="1" noChangeArrowheads="1"/>
          </p:cNvPicPr>
          <p:nvPr/>
        </p:nvPicPr>
        <p:blipFill>
          <a:blip r:embed="rId3" cstate="print"/>
          <a:srcRect/>
          <a:stretch>
            <a:fillRect/>
          </a:stretch>
        </p:blipFill>
        <p:spPr bwMode="auto">
          <a:xfrm rot="20859622">
            <a:off x="4224136" y="958148"/>
            <a:ext cx="4632302" cy="3191946"/>
          </a:xfrm>
          <a:prstGeom prst="rect">
            <a:avLst/>
          </a:prstGeom>
          <a:noFill/>
        </p:spPr>
      </p:pic>
      <p:pic>
        <p:nvPicPr>
          <p:cNvPr id="50178" name="Picture 2" descr="https://sun9-48.userapi.com/impg/1A-O35tpeadKx2KVLh1G5_UwQKPcAmYGJKQPzQ/4OSuEMdS62k.jpg?size=1280x889&amp;quality=96&amp;sign=9423e3d70daea9465c56c7b65e4f8d92&amp;type=album"/>
          <p:cNvPicPr>
            <a:picLocks noChangeAspect="1" noChangeArrowheads="1"/>
          </p:cNvPicPr>
          <p:nvPr/>
        </p:nvPicPr>
        <p:blipFill>
          <a:blip r:embed="rId4" cstate="print"/>
          <a:srcRect/>
          <a:stretch>
            <a:fillRect/>
          </a:stretch>
        </p:blipFill>
        <p:spPr bwMode="auto">
          <a:xfrm rot="20893129">
            <a:off x="269338" y="422819"/>
            <a:ext cx="4461431" cy="3098603"/>
          </a:xfrm>
          <a:prstGeom prst="rect">
            <a:avLst/>
          </a:prstGeom>
          <a:noFill/>
        </p:spPr>
      </p:pic>
      <p:sp>
        <p:nvSpPr>
          <p:cNvPr id="11" name="Прямоугольник 10"/>
          <p:cNvSpPr/>
          <p:nvPr/>
        </p:nvSpPr>
        <p:spPr>
          <a:xfrm>
            <a:off x="2071670" y="4714884"/>
            <a:ext cx="6715172" cy="1292662"/>
          </a:xfrm>
          <a:prstGeom prst="rect">
            <a:avLst/>
          </a:prstGeom>
        </p:spPr>
        <p:txBody>
          <a:bodyPr wrap="square">
            <a:spAutoFit/>
          </a:bodyPr>
          <a:lstStyle/>
          <a:p>
            <a:r>
              <a:rPr lang="ru-RU" b="1" u="sng" dirty="0" smtClean="0">
                <a:solidFill>
                  <a:srgbClr val="3E1B59"/>
                </a:solidFill>
              </a:rPr>
              <a:t>«Спортивное лото»</a:t>
            </a:r>
          </a:p>
          <a:p>
            <a:r>
              <a:rPr lang="ru-RU" sz="1200" b="1" u="sng" dirty="0" smtClean="0">
                <a:solidFill>
                  <a:srgbClr val="3E1B59"/>
                </a:solidFill>
                <a:latin typeface="Times New Roman" pitchFamily="18" charset="0"/>
                <a:cs typeface="Times New Roman" pitchFamily="18" charset="0"/>
              </a:rPr>
              <a:t>Цели </a:t>
            </a:r>
            <a:r>
              <a:rPr lang="ru-RU" sz="1200" b="1" dirty="0" smtClean="0">
                <a:solidFill>
                  <a:srgbClr val="3E1B59"/>
                </a:solidFill>
                <a:latin typeface="Times New Roman" pitchFamily="18" charset="0"/>
                <a:cs typeface="Times New Roman" pitchFamily="18" charset="0"/>
              </a:rPr>
              <a:t>:</a:t>
            </a:r>
            <a:r>
              <a:rPr lang="ru-RU" sz="1200" dirty="0" smtClean="0">
                <a:solidFill>
                  <a:srgbClr val="3E1B59"/>
                </a:solidFill>
                <a:latin typeface="Times New Roman" pitchFamily="18" charset="0"/>
                <a:cs typeface="Times New Roman" pitchFamily="18" charset="0"/>
              </a:rPr>
              <a:t>Формировать у детей интерес к физической культуре и спорту. Закреплять знания о зимних и летних видах спорта, </a:t>
            </a:r>
            <a:r>
              <a:rPr lang="ru-RU" sz="1200" b="1" dirty="0" smtClean="0">
                <a:solidFill>
                  <a:srgbClr val="3E1B59"/>
                </a:solidFill>
                <a:latin typeface="Times New Roman" pitchFamily="18" charset="0"/>
                <a:cs typeface="Times New Roman" pitchFamily="18" charset="0"/>
              </a:rPr>
              <a:t>спортсменах</a:t>
            </a:r>
            <a:r>
              <a:rPr lang="ru-RU" sz="1200" dirty="0" smtClean="0">
                <a:solidFill>
                  <a:srgbClr val="3E1B59"/>
                </a:solidFill>
                <a:latin typeface="Times New Roman" pitchFamily="18" charset="0"/>
                <a:cs typeface="Times New Roman" pitchFamily="18" charset="0"/>
              </a:rPr>
              <a:t>, </a:t>
            </a:r>
            <a:r>
              <a:rPr lang="ru-RU" sz="1200" b="1" dirty="0" smtClean="0">
                <a:solidFill>
                  <a:srgbClr val="3E1B59"/>
                </a:solidFill>
                <a:latin typeface="Times New Roman" pitchFamily="18" charset="0"/>
                <a:cs typeface="Times New Roman" pitchFamily="18" charset="0"/>
              </a:rPr>
              <a:t>спортивных атрибутах. </a:t>
            </a:r>
            <a:r>
              <a:rPr lang="ru-RU" sz="1200" dirty="0" smtClean="0">
                <a:solidFill>
                  <a:srgbClr val="3E1B59"/>
                </a:solidFill>
                <a:latin typeface="Times New Roman" pitchFamily="18" charset="0"/>
                <a:cs typeface="Times New Roman" pitchFamily="18" charset="0"/>
              </a:rPr>
              <a:t>Развивать мышление, внимание, память, логику, речь.</a:t>
            </a:r>
            <a:r>
              <a:rPr lang="ru-RU" sz="1200" dirty="0" smtClean="0"/>
              <a:t> С помощью этого лото ребенок узнает о разных видах спорта, запомнит названия спортсменов.</a:t>
            </a:r>
            <a:endParaRPr lang="ru-RU" sz="1200" dirty="0" smtClean="0">
              <a:solidFill>
                <a:srgbClr val="3E1B59"/>
              </a:solidFill>
              <a:latin typeface="Times New Roman" pitchFamily="18" charset="0"/>
              <a:cs typeface="Times New Roman" pitchFamily="18" charset="0"/>
            </a:endParaRPr>
          </a:p>
          <a:p>
            <a:endParaRPr lang="ru-RU" sz="1200" dirty="0">
              <a:solidFill>
                <a:srgbClr val="3E1B5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5300" name="Picture 4" descr="https://sun9-67.userapi.com/impg/bc9cipGpbGpdvOmg-zPQS6Fono8OwB3kXHW_Ig/D5dN8vvlXzo.jpg?size=720x585&amp;quality=96&amp;proxy=1&amp;sign=6ce5a1017df47144b4226e18d3e6cded&amp;type=album"/>
          <p:cNvPicPr>
            <a:picLocks noChangeAspect="1" noChangeArrowheads="1"/>
          </p:cNvPicPr>
          <p:nvPr/>
        </p:nvPicPr>
        <p:blipFill>
          <a:blip r:embed="rId3"/>
          <a:srcRect/>
          <a:stretch>
            <a:fillRect/>
          </a:stretch>
        </p:blipFill>
        <p:spPr bwMode="auto">
          <a:xfrm>
            <a:off x="4500562" y="2857496"/>
            <a:ext cx="4484078" cy="3643314"/>
          </a:xfrm>
          <a:prstGeom prst="rect">
            <a:avLst/>
          </a:prstGeom>
        </p:spPr>
        <p:style>
          <a:lnRef idx="1">
            <a:schemeClr val="accent4"/>
          </a:lnRef>
          <a:fillRef idx="3">
            <a:schemeClr val="accent4"/>
          </a:fillRef>
          <a:effectRef idx="2">
            <a:schemeClr val="accent4"/>
          </a:effectRef>
          <a:fontRef idx="minor">
            <a:schemeClr val="lt1"/>
          </a:fontRef>
        </p:style>
      </p:pic>
      <p:pic>
        <p:nvPicPr>
          <p:cNvPr id="55298" name="Picture 2" descr="https://sun9-72.userapi.com/impg/uk2HWwm0KwhY7SQTaSHf-k3ezwiP20SPpNwxow/nHfbBQUtHIw.jpg?size=720x536&amp;quality=96&amp;proxy=1&amp;sign=004a2b33bd7f4975f6a96da7f052f94a&amp;type=album"/>
          <p:cNvPicPr>
            <a:picLocks noChangeAspect="1" noChangeArrowheads="1"/>
          </p:cNvPicPr>
          <p:nvPr/>
        </p:nvPicPr>
        <p:blipFill>
          <a:blip r:embed="rId4"/>
          <a:srcRect/>
          <a:stretch>
            <a:fillRect/>
          </a:stretch>
        </p:blipFill>
        <p:spPr bwMode="auto">
          <a:xfrm>
            <a:off x="214282" y="571480"/>
            <a:ext cx="4357718" cy="3244080"/>
          </a:xfrm>
          <a:prstGeom prst="rect">
            <a:avLst/>
          </a:prstGeom>
        </p:spPr>
        <p:style>
          <a:lnRef idx="1">
            <a:schemeClr val="accent4"/>
          </a:lnRef>
          <a:fillRef idx="3">
            <a:schemeClr val="accent4"/>
          </a:fillRef>
          <a:effectRef idx="2">
            <a:schemeClr val="accent4"/>
          </a:effectRef>
          <a:fontRef idx="minor">
            <a:schemeClr val="lt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10" name="Прямоугольник 9"/>
          <p:cNvSpPr/>
          <p:nvPr/>
        </p:nvSpPr>
        <p:spPr>
          <a:xfrm>
            <a:off x="1714480" y="3929066"/>
            <a:ext cx="7000924" cy="2954655"/>
          </a:xfrm>
          <a:prstGeom prst="rect">
            <a:avLst/>
          </a:prstGeom>
        </p:spPr>
        <p:txBody>
          <a:bodyPr wrap="square">
            <a:spAutoFit/>
          </a:bodyPr>
          <a:lstStyle/>
          <a:p>
            <a:r>
              <a:rPr lang="ru-RU" b="1" dirty="0" smtClean="0">
                <a:solidFill>
                  <a:srgbClr val="3E1B59"/>
                </a:solidFill>
                <a:latin typeface="Times New Roman" pitchFamily="18" charset="0"/>
                <a:cs typeface="Times New Roman" pitchFamily="18" charset="0"/>
              </a:rPr>
              <a:t>«Спортивный инвентарь»</a:t>
            </a:r>
          </a:p>
          <a:p>
            <a:r>
              <a:rPr lang="ru-RU" sz="1200" dirty="0" smtClean="0">
                <a:solidFill>
                  <a:srgbClr val="3E1B59"/>
                </a:solidFill>
                <a:latin typeface="Times New Roman" pitchFamily="18" charset="0"/>
                <a:cs typeface="Times New Roman" pitchFamily="18" charset="0"/>
              </a:rPr>
              <a:t>Цель: Закреплять знания детей о разных видах спорта, спортсменах, спортивных атрибутах. Развивать зрительное внимание, логическое мышление.</a:t>
            </a:r>
            <a:r>
              <a:rPr lang="ru-RU" sz="1200" b="1" dirty="0" smtClean="0"/>
              <a:t> </a:t>
            </a:r>
          </a:p>
          <a:p>
            <a:r>
              <a:rPr lang="ru-RU" sz="1200" b="1" dirty="0" smtClean="0">
                <a:solidFill>
                  <a:srgbClr val="3E1B59"/>
                </a:solidFill>
                <a:latin typeface="Times New Roman" pitchFamily="18" charset="0"/>
                <a:cs typeface="Times New Roman" pitchFamily="18" charset="0"/>
              </a:rPr>
              <a:t>Материал. </a:t>
            </a:r>
            <a:r>
              <a:rPr lang="ru-RU" sz="1200" dirty="0" smtClean="0">
                <a:solidFill>
                  <a:srgbClr val="3E1B59"/>
                </a:solidFill>
                <a:latin typeface="Times New Roman" pitchFamily="18" charset="0"/>
                <a:cs typeface="Times New Roman" pitchFamily="18" charset="0"/>
              </a:rPr>
              <a:t>Предметные картинки из серии </a:t>
            </a:r>
            <a:r>
              <a:rPr lang="ru-RU" sz="1200" i="1" dirty="0" smtClean="0">
                <a:solidFill>
                  <a:srgbClr val="3E1B59"/>
                </a:solidFill>
                <a:latin typeface="Times New Roman" pitchFamily="18" charset="0"/>
                <a:cs typeface="Times New Roman" pitchFamily="18" charset="0"/>
              </a:rPr>
              <a:t>«</a:t>
            </a:r>
            <a:r>
              <a:rPr lang="ru-RU" sz="1200" b="1" i="1" dirty="0" smtClean="0">
                <a:solidFill>
                  <a:srgbClr val="3E1B59"/>
                </a:solidFill>
                <a:latin typeface="Times New Roman" pitchFamily="18" charset="0"/>
                <a:cs typeface="Times New Roman" pitchFamily="18" charset="0"/>
              </a:rPr>
              <a:t>Спорт</a:t>
            </a:r>
            <a:r>
              <a:rPr lang="ru-RU" sz="1200" i="1" dirty="0" smtClean="0">
                <a:solidFill>
                  <a:srgbClr val="3E1B59"/>
                </a:solidFill>
                <a:latin typeface="Times New Roman" pitchFamily="18" charset="0"/>
                <a:cs typeface="Times New Roman" pitchFamily="18" charset="0"/>
              </a:rPr>
              <a:t>»</a:t>
            </a:r>
            <a:r>
              <a:rPr lang="ru-RU" sz="1200" dirty="0" smtClean="0">
                <a:solidFill>
                  <a:srgbClr val="3E1B59"/>
                </a:solidFill>
                <a:latin typeface="Times New Roman" pitchFamily="18" charset="0"/>
                <a:cs typeface="Times New Roman" pitchFamily="18" charset="0"/>
              </a:rPr>
              <a:t>, карточки атрибутов и инвентаря </a:t>
            </a:r>
            <a:r>
              <a:rPr lang="ru-RU" sz="1200" b="1" dirty="0" smtClean="0">
                <a:solidFill>
                  <a:srgbClr val="3E1B59"/>
                </a:solidFill>
                <a:latin typeface="Times New Roman" pitchFamily="18" charset="0"/>
                <a:cs typeface="Times New Roman" pitchFamily="18" charset="0"/>
              </a:rPr>
              <a:t>спортсменов</a:t>
            </a:r>
            <a:r>
              <a:rPr lang="ru-RU" sz="1200" dirty="0" smtClean="0">
                <a:solidFill>
                  <a:srgbClr val="3E1B59"/>
                </a:solidFill>
                <a:latin typeface="Times New Roman" pitchFamily="18" charset="0"/>
                <a:cs typeface="Times New Roman" pitchFamily="18" charset="0"/>
              </a:rPr>
              <a:t>. </a:t>
            </a:r>
          </a:p>
          <a:p>
            <a:r>
              <a:rPr lang="ru-RU" sz="1200" dirty="0" smtClean="0">
                <a:solidFill>
                  <a:srgbClr val="3E1B59"/>
                </a:solidFill>
                <a:latin typeface="Times New Roman" pitchFamily="18" charset="0"/>
                <a:cs typeface="Times New Roman" pitchFamily="18" charset="0"/>
              </a:rPr>
              <a:t>Правила игры: играют 2-6 человеке.</a:t>
            </a:r>
          </a:p>
          <a:p>
            <a:r>
              <a:rPr lang="ru-RU" sz="1200" dirty="0" smtClean="0">
                <a:solidFill>
                  <a:srgbClr val="3E1B59"/>
                </a:solidFill>
                <a:latin typeface="Times New Roman" pitchFamily="18" charset="0"/>
                <a:cs typeface="Times New Roman" pitchFamily="18" charset="0"/>
              </a:rPr>
              <a:t>Ведущий показывает карточку с изображением спорт инвентаря, игрок называет что изображено, в каком виде спорта используется и как можно использовать еще этот предмет.</a:t>
            </a:r>
            <a:r>
              <a:rPr lang="ru-RU" sz="1200" b="1" dirty="0" smtClean="0">
                <a:solidFill>
                  <a:srgbClr val="3E1B59"/>
                </a:solidFill>
                <a:latin typeface="Times New Roman" pitchFamily="18" charset="0"/>
                <a:cs typeface="Times New Roman" pitchFamily="18" charset="0"/>
              </a:rPr>
              <a:t> </a:t>
            </a:r>
            <a:endParaRPr lang="ru-RU" sz="1200" dirty="0" smtClean="0">
              <a:solidFill>
                <a:srgbClr val="3E1B59"/>
              </a:solidFill>
              <a:latin typeface="Times New Roman" pitchFamily="18" charset="0"/>
              <a:cs typeface="Times New Roman" pitchFamily="18" charset="0"/>
            </a:endParaRPr>
          </a:p>
          <a:p>
            <a:r>
              <a:rPr lang="ru-RU" sz="1200" dirty="0" smtClean="0">
                <a:solidFill>
                  <a:srgbClr val="3E1B59"/>
                </a:solidFill>
                <a:latin typeface="Times New Roman" pitchFamily="18" charset="0"/>
                <a:cs typeface="Times New Roman" pitchFamily="18" charset="0"/>
              </a:rPr>
              <a:t>Дети ответы проговаривают полными предложениями.</a:t>
            </a:r>
          </a:p>
          <a:p>
            <a:r>
              <a:rPr lang="ru-RU" sz="1200" dirty="0" smtClean="0">
                <a:solidFill>
                  <a:srgbClr val="3E1B59"/>
                </a:solidFill>
                <a:latin typeface="Times New Roman" pitchFamily="18" charset="0"/>
                <a:cs typeface="Times New Roman" pitchFamily="18" charset="0"/>
              </a:rPr>
              <a:t>Лыжи, палки нужны… </a:t>
            </a:r>
            <a:r>
              <a:rPr lang="ru-RU" sz="1200" i="1" dirty="0" smtClean="0">
                <a:solidFill>
                  <a:srgbClr val="3E1B59"/>
                </a:solidFill>
                <a:latin typeface="Times New Roman" pitchFamily="18" charset="0"/>
                <a:cs typeface="Times New Roman" pitchFamily="18" charset="0"/>
              </a:rPr>
              <a:t>(лыжнику)</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Коньки, костюм для выступлений нужны </a:t>
            </a:r>
            <a:r>
              <a:rPr lang="ru-RU" sz="1200" i="1" dirty="0" smtClean="0">
                <a:solidFill>
                  <a:srgbClr val="3E1B59"/>
                </a:solidFill>
                <a:latin typeface="Times New Roman" pitchFamily="18" charset="0"/>
                <a:cs typeface="Times New Roman" pitchFamily="18" charset="0"/>
              </a:rPr>
              <a:t>(фигуристке)</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Мяч волейбольный, кроссовки нужен, </a:t>
            </a:r>
            <a:r>
              <a:rPr lang="ru-RU" sz="1200" i="1" dirty="0" smtClean="0">
                <a:solidFill>
                  <a:srgbClr val="3E1B59"/>
                </a:solidFill>
                <a:latin typeface="Times New Roman" pitchFamily="18" charset="0"/>
                <a:cs typeface="Times New Roman" pitchFamily="18" charset="0"/>
              </a:rPr>
              <a:t>(волейболисту)</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Футбольная форма и футбольный мяч нужны… </a:t>
            </a:r>
            <a:r>
              <a:rPr lang="ru-RU" sz="1200" i="1" dirty="0" smtClean="0">
                <a:solidFill>
                  <a:srgbClr val="3E1B59"/>
                </a:solidFill>
                <a:latin typeface="Times New Roman" pitchFamily="18" charset="0"/>
                <a:cs typeface="Times New Roman" pitchFamily="18" charset="0"/>
              </a:rPr>
              <a:t>(футболисту)</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Клюшка и шлем нужны… </a:t>
            </a:r>
            <a:r>
              <a:rPr lang="ru-RU" sz="1200" i="1" dirty="0" smtClean="0">
                <a:solidFill>
                  <a:srgbClr val="3E1B59"/>
                </a:solidFill>
                <a:latin typeface="Times New Roman" pitchFamily="18" charset="0"/>
                <a:cs typeface="Times New Roman" pitchFamily="18" charset="0"/>
              </a:rPr>
              <a:t>(хоккеисту)</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Ракетка и теннисный мяч нужны… </a:t>
            </a:r>
            <a:r>
              <a:rPr lang="ru-RU" sz="1200" i="1" dirty="0" smtClean="0">
                <a:solidFill>
                  <a:srgbClr val="3E1B59"/>
                </a:solidFill>
                <a:latin typeface="Times New Roman" pitchFamily="18" charset="0"/>
                <a:cs typeface="Times New Roman" pitchFamily="18" charset="0"/>
              </a:rPr>
              <a:t>(теннисисту)</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И т. д.</a:t>
            </a:r>
          </a:p>
        </p:txBody>
      </p:sp>
      <p:pic>
        <p:nvPicPr>
          <p:cNvPr id="54276" name="Picture 4" descr="https://sun9-48.userapi.com/impg/Deov0w-49lakC6P0EAOb0MIrd2Z7sYYSPzv8Vg/j0vmAx44clY.jpg?size=1280x858&amp;quality=96&amp;sign=c92c1f0ba4a4c5abb8db4acd97dfd7dd&amp;type=album"/>
          <p:cNvPicPr>
            <a:picLocks noChangeAspect="1" noChangeArrowheads="1"/>
          </p:cNvPicPr>
          <p:nvPr/>
        </p:nvPicPr>
        <p:blipFill>
          <a:blip r:embed="rId3" cstate="print"/>
          <a:srcRect/>
          <a:stretch>
            <a:fillRect/>
          </a:stretch>
        </p:blipFill>
        <p:spPr bwMode="auto">
          <a:xfrm>
            <a:off x="3857620" y="642918"/>
            <a:ext cx="5110617" cy="3425710"/>
          </a:xfrm>
          <a:prstGeom prst="rect">
            <a:avLst/>
          </a:prstGeom>
          <a:noFill/>
        </p:spPr>
      </p:pic>
      <p:pic>
        <p:nvPicPr>
          <p:cNvPr id="54274" name="Picture 2" descr="https://sun9-64.userapi.com/impg/XXMK19eF8Viccp2LOep0Z5FhlfJBW_U5jD0TSw/eevPVK-QM0w.jpg?size=1280x910&amp;quality=96&amp;sign=5c8559ce837abf8f60db7ce334dfa3d3&amp;type=album"/>
          <p:cNvPicPr>
            <a:picLocks noChangeAspect="1" noChangeArrowheads="1"/>
          </p:cNvPicPr>
          <p:nvPr/>
        </p:nvPicPr>
        <p:blipFill>
          <a:blip r:embed="rId4" cstate="print"/>
          <a:srcRect/>
          <a:stretch>
            <a:fillRect/>
          </a:stretch>
        </p:blipFill>
        <p:spPr bwMode="auto">
          <a:xfrm rot="20118028">
            <a:off x="355199" y="609581"/>
            <a:ext cx="3455511" cy="24566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142976" y="214290"/>
            <a:ext cx="7072362" cy="4031873"/>
          </a:xfrm>
          <a:prstGeom prst="rect">
            <a:avLst/>
          </a:prstGeom>
        </p:spPr>
        <p:txBody>
          <a:bodyPr wrap="square">
            <a:spAutoFit/>
          </a:bodyPr>
          <a:lstStyle/>
          <a:p>
            <a:endParaRPr lang="ru-RU" sz="2800" dirty="0" smtClean="0">
              <a:solidFill>
                <a:schemeClr val="accent6">
                  <a:lumMod val="50000"/>
                </a:schemeClr>
              </a:solidFill>
            </a:endParaRPr>
          </a:p>
          <a:p>
            <a:endParaRPr lang="ru-RU" sz="2800" dirty="0">
              <a:solidFill>
                <a:schemeClr val="accent6">
                  <a:lumMod val="50000"/>
                </a:schemeClr>
              </a:solidFill>
            </a:endParaRPr>
          </a:p>
          <a:p>
            <a:endParaRPr lang="ru-RU" sz="2800" dirty="0" smtClean="0">
              <a:solidFill>
                <a:schemeClr val="accent6">
                  <a:lumMod val="50000"/>
                </a:schemeClr>
              </a:solidFill>
            </a:endParaRPr>
          </a:p>
          <a:p>
            <a:endParaRPr lang="ru-RU" sz="2800" dirty="0">
              <a:solidFill>
                <a:schemeClr val="accent6">
                  <a:lumMod val="50000"/>
                </a:schemeClr>
              </a:solidFill>
            </a:endParaRPr>
          </a:p>
          <a:p>
            <a:r>
              <a:rPr lang="ru-RU" sz="3600" dirty="0" smtClean="0">
                <a:solidFill>
                  <a:schemeClr val="accent6">
                    <a:lumMod val="50000"/>
                  </a:schemeClr>
                </a:solidFill>
              </a:rPr>
              <a:t>"</a:t>
            </a:r>
            <a:r>
              <a:rPr lang="ru-RU" sz="3600" dirty="0">
                <a:solidFill>
                  <a:schemeClr val="accent6">
                    <a:lumMod val="50000"/>
                  </a:schemeClr>
                </a:solidFill>
              </a:rPr>
              <a:t>Игра – путь детей к познанию мира, в котором они живут и который призваны изменить</a:t>
            </a:r>
            <a:r>
              <a:rPr lang="ru-RU" sz="3600" dirty="0" smtClean="0">
                <a:solidFill>
                  <a:schemeClr val="accent6">
                    <a:lumMod val="50000"/>
                  </a:schemeClr>
                </a:solidFill>
              </a:rPr>
              <a:t>".</a:t>
            </a:r>
          </a:p>
          <a:p>
            <a:pPr algn="r"/>
            <a:r>
              <a:rPr lang="ru-RU" sz="3600" dirty="0" smtClean="0">
                <a:solidFill>
                  <a:schemeClr val="accent6">
                    <a:lumMod val="50000"/>
                  </a:schemeClr>
                </a:solidFill>
              </a:rPr>
              <a:t> </a:t>
            </a:r>
            <a:r>
              <a:rPr lang="ru-RU" sz="3600" dirty="0">
                <a:solidFill>
                  <a:schemeClr val="accent6">
                    <a:lumMod val="50000"/>
                  </a:schemeClr>
                </a:solidFill>
              </a:rPr>
              <a:t>(</a:t>
            </a:r>
            <a:r>
              <a:rPr lang="ru-RU" sz="3600" dirty="0"/>
              <a:t>М.Горький).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1202" name="Picture 2" descr="https://sun9-55.userapi.com/impg/JWJ6u94tiRuBucye8rN1s1ol3v5oc7ABTmXT2g/18fd6eNPLzc.jpg?size=1280x605&amp;quality=96&amp;sign=7dc7095d265ce3dc4dfb26863f98d564&amp;type=album"/>
          <p:cNvPicPr>
            <a:picLocks noChangeAspect="1" noChangeArrowheads="1"/>
          </p:cNvPicPr>
          <p:nvPr/>
        </p:nvPicPr>
        <p:blipFill>
          <a:blip r:embed="rId3"/>
          <a:srcRect/>
          <a:stretch>
            <a:fillRect/>
          </a:stretch>
        </p:blipFill>
        <p:spPr bwMode="auto">
          <a:xfrm>
            <a:off x="1928794" y="3714752"/>
            <a:ext cx="6196804" cy="2928958"/>
          </a:xfrm>
          <a:prstGeom prst="rect">
            <a:avLst/>
          </a:prstGeom>
          <a:noFill/>
        </p:spPr>
      </p:pic>
      <p:pic>
        <p:nvPicPr>
          <p:cNvPr id="51204" name="Picture 4" descr="https://sun9-39.userapi.com/impg/A9EJpWaZYFSka-rZeFZvbD59ZuKP4PZc6_hPMA/xscBzgmqeco.jpg?size=666x635&amp;quality=96&amp;proxy=1&amp;sign=a186b8e575bdf9e778a98a04f95cd02e&amp;type=album"/>
          <p:cNvPicPr>
            <a:picLocks noChangeAspect="1" noChangeArrowheads="1"/>
          </p:cNvPicPr>
          <p:nvPr/>
        </p:nvPicPr>
        <p:blipFill>
          <a:blip r:embed="rId4"/>
          <a:srcRect/>
          <a:stretch>
            <a:fillRect/>
          </a:stretch>
        </p:blipFill>
        <p:spPr bwMode="auto">
          <a:xfrm>
            <a:off x="357158" y="214290"/>
            <a:ext cx="3571899" cy="3405640"/>
          </a:xfrm>
          <a:prstGeom prst="rect">
            <a:avLst/>
          </a:prstGeom>
          <a:noFill/>
        </p:spPr>
      </p:pic>
      <p:pic>
        <p:nvPicPr>
          <p:cNvPr id="51206" name="Picture 6" descr="https://sun9-67.userapi.com/impg/bc9cipGpbGpdvOmg-zPQS6Fono8OwB3kXHW_Ig/D5dN8vvlXzo.jpg?size=720x585&amp;quality=96&amp;proxy=1&amp;sign=6ce5a1017df47144b4226e18d3e6cded&amp;type=album"/>
          <p:cNvPicPr>
            <a:picLocks noChangeAspect="1" noChangeArrowheads="1"/>
          </p:cNvPicPr>
          <p:nvPr/>
        </p:nvPicPr>
        <p:blipFill>
          <a:blip r:embed="rId5"/>
          <a:srcRect/>
          <a:stretch>
            <a:fillRect/>
          </a:stretch>
        </p:blipFill>
        <p:spPr bwMode="auto">
          <a:xfrm>
            <a:off x="4643438" y="285728"/>
            <a:ext cx="4044489" cy="32861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9" name="Прямоугольник 8"/>
          <p:cNvSpPr/>
          <p:nvPr/>
        </p:nvSpPr>
        <p:spPr>
          <a:xfrm>
            <a:off x="1928794" y="5214950"/>
            <a:ext cx="6786610" cy="1661993"/>
          </a:xfrm>
          <a:prstGeom prst="rect">
            <a:avLst/>
          </a:prstGeom>
        </p:spPr>
        <p:txBody>
          <a:bodyPr wrap="square">
            <a:spAutoFit/>
          </a:bodyPr>
          <a:lstStyle/>
          <a:p>
            <a:r>
              <a:rPr lang="ru-RU" b="1" dirty="0" smtClean="0">
                <a:solidFill>
                  <a:srgbClr val="3E1B59"/>
                </a:solidFill>
              </a:rPr>
              <a:t>«Загадай – отгадай»</a:t>
            </a:r>
          </a:p>
          <a:p>
            <a:r>
              <a:rPr lang="ru-RU" sz="1200" dirty="0" smtClean="0">
                <a:solidFill>
                  <a:srgbClr val="3E1B59"/>
                </a:solidFill>
                <a:latin typeface="Times New Roman" pitchFamily="18" charset="0"/>
                <a:cs typeface="Times New Roman" pitchFamily="18" charset="0"/>
              </a:rPr>
              <a:t>Цели : формировать у детей интерес к физкультуре и спорту; учить детей узнавать виды спорта по признакам и определениям; учить детей загадывать вид спорта по признакам и определениям; развивать память, мышление, логику.</a:t>
            </a:r>
          </a:p>
          <a:p>
            <a:r>
              <a:rPr lang="ru-RU" sz="1200" dirty="0" smtClean="0">
                <a:solidFill>
                  <a:srgbClr val="3E1B59"/>
                </a:solidFill>
                <a:latin typeface="Times New Roman" pitchFamily="18" charset="0"/>
                <a:cs typeface="Times New Roman" pitchFamily="18" charset="0"/>
              </a:rPr>
              <a:t>Правила: Играть могут 2 и более человек.</a:t>
            </a:r>
          </a:p>
          <a:p>
            <a:r>
              <a:rPr lang="ru-RU" sz="1200" dirty="0" smtClean="0">
                <a:solidFill>
                  <a:srgbClr val="3E1B59"/>
                </a:solidFill>
                <a:latin typeface="Times New Roman" pitchFamily="18" charset="0"/>
                <a:cs typeface="Times New Roman" pitchFamily="18" charset="0"/>
              </a:rPr>
              <a:t> Водящий (взрослый или ребенок), с помощью карточек – «определений и признаков», загадывает вид спорта.</a:t>
            </a:r>
          </a:p>
          <a:p>
            <a:r>
              <a:rPr lang="ru-RU" sz="1200" dirty="0" smtClean="0">
                <a:solidFill>
                  <a:srgbClr val="3E1B59"/>
                </a:solidFill>
                <a:latin typeface="Times New Roman" pitchFamily="18" charset="0"/>
                <a:cs typeface="Times New Roman" pitchFamily="18" charset="0"/>
              </a:rPr>
              <a:t> Игроки пытаются отгадать вид спорта. Тот, кто угадал, становится водящим.</a:t>
            </a:r>
            <a:endParaRPr lang="ru-RU" sz="1200" dirty="0">
              <a:solidFill>
                <a:srgbClr val="3E1B59"/>
              </a:solidFill>
              <a:latin typeface="Times New Roman" pitchFamily="18" charset="0"/>
              <a:cs typeface="Times New Roman" pitchFamily="18" charset="0"/>
            </a:endParaRPr>
          </a:p>
        </p:txBody>
      </p:sp>
      <p:pic>
        <p:nvPicPr>
          <p:cNvPr id="20484" name="Picture 4" descr="https://sun9-18.userapi.com/impg/R5Q2EIFsL78ByH7s55dIwkLr_7N9Nj3hv2EUdQ/4P-uTL3YR0k.jpg?size=1280x792&amp;quality=96&amp;sign=7357aee891b24ffb8767dd2de51a4d2b&amp;type=album"/>
          <p:cNvPicPr>
            <a:picLocks noChangeAspect="1" noChangeArrowheads="1"/>
          </p:cNvPicPr>
          <p:nvPr/>
        </p:nvPicPr>
        <p:blipFill>
          <a:blip r:embed="rId3" cstate="print"/>
          <a:srcRect/>
          <a:stretch>
            <a:fillRect/>
          </a:stretch>
        </p:blipFill>
        <p:spPr bwMode="auto">
          <a:xfrm>
            <a:off x="214282" y="2786058"/>
            <a:ext cx="2770930" cy="1714512"/>
          </a:xfrm>
          <a:prstGeom prst="rect">
            <a:avLst/>
          </a:prstGeom>
          <a:noFill/>
        </p:spPr>
      </p:pic>
      <p:pic>
        <p:nvPicPr>
          <p:cNvPr id="20486" name="Picture 6" descr="https://sun9-30.userapi.com/impg/PIG7Oc-rxMuO3dyZpfYTsV3SOJ9arO1glbs_Gg/9GjPqoV3i8s.jpg?size=1280x752&amp;quality=96&amp;sign=cb0281614f430fd84eb20a0106048947&amp;type=album"/>
          <p:cNvPicPr>
            <a:picLocks noChangeAspect="1" noChangeArrowheads="1"/>
          </p:cNvPicPr>
          <p:nvPr/>
        </p:nvPicPr>
        <p:blipFill>
          <a:blip r:embed="rId4" cstate="print"/>
          <a:srcRect/>
          <a:stretch>
            <a:fillRect/>
          </a:stretch>
        </p:blipFill>
        <p:spPr bwMode="auto">
          <a:xfrm>
            <a:off x="6000760" y="0"/>
            <a:ext cx="2811921" cy="1652004"/>
          </a:xfrm>
          <a:prstGeom prst="rect">
            <a:avLst/>
          </a:prstGeom>
          <a:noFill/>
        </p:spPr>
      </p:pic>
      <p:pic>
        <p:nvPicPr>
          <p:cNvPr id="20490" name="Picture 10" descr="https://sun9-73.userapi.com/impg/ZF6XIYqS8pspfl7iHqPWio6p7Gt1v2V6VNMepQ/xQ_ggtip1kM.jpg?size=1280x761&amp;quality=96&amp;sign=a0ec3045b187379456239ce3f97a9841&amp;type=album"/>
          <p:cNvPicPr>
            <a:picLocks noChangeAspect="1" noChangeArrowheads="1"/>
          </p:cNvPicPr>
          <p:nvPr/>
        </p:nvPicPr>
        <p:blipFill>
          <a:blip r:embed="rId5" cstate="print"/>
          <a:srcRect/>
          <a:stretch>
            <a:fillRect/>
          </a:stretch>
        </p:blipFill>
        <p:spPr bwMode="auto">
          <a:xfrm>
            <a:off x="214282" y="714356"/>
            <a:ext cx="2857520" cy="1698885"/>
          </a:xfrm>
          <a:prstGeom prst="rect">
            <a:avLst/>
          </a:prstGeom>
          <a:noFill/>
        </p:spPr>
      </p:pic>
      <p:pic>
        <p:nvPicPr>
          <p:cNvPr id="10" name="Рисунок 9"/>
          <p:cNvPicPr/>
          <p:nvPr/>
        </p:nvPicPr>
        <p:blipFill>
          <a:blip r:embed="rId6" cstate="print"/>
          <a:stretch>
            <a:fillRect/>
          </a:stretch>
        </p:blipFill>
        <p:spPr>
          <a:xfrm>
            <a:off x="3571868" y="214290"/>
            <a:ext cx="1928826" cy="1352543"/>
          </a:xfrm>
          <a:prstGeom prst="rect">
            <a:avLst/>
          </a:prstGeom>
        </p:spPr>
      </p:pic>
      <p:pic>
        <p:nvPicPr>
          <p:cNvPr id="20482" name="Picture 2" descr="https://sun9-60.userapi.com/impg/9Ylwri7iToPai3zfSK0m457usqRvNREXxe7mzA/VaDS-4FuAsA.jpg?size=1280x658&amp;quality=96&amp;sign=6d41ee2397f11ae2e17d92703820b8f6&amp;type=album"/>
          <p:cNvPicPr>
            <a:picLocks noChangeAspect="1" noChangeArrowheads="1"/>
          </p:cNvPicPr>
          <p:nvPr/>
        </p:nvPicPr>
        <p:blipFill>
          <a:blip r:embed="rId7"/>
          <a:srcRect/>
          <a:stretch>
            <a:fillRect/>
          </a:stretch>
        </p:blipFill>
        <p:spPr bwMode="auto">
          <a:xfrm>
            <a:off x="2500298" y="1714488"/>
            <a:ext cx="6426563" cy="330365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643042" y="4357694"/>
            <a:ext cx="7500958" cy="2595206"/>
          </a:xfrm>
          <a:prstGeom prst="rect">
            <a:avLst/>
          </a:prstGeom>
        </p:spPr>
        <p:txBody>
          <a:bodyPr wrap="square">
            <a:spAutoFit/>
          </a:bodyPr>
          <a:lstStyle/>
          <a:p>
            <a:r>
              <a:rPr lang="ru-RU" sz="1400" b="1" u="sng" dirty="0" smtClean="0">
                <a:solidFill>
                  <a:srgbClr val="3E1B59"/>
                </a:solidFill>
                <a:latin typeface="Times New Roman" pitchFamily="18" charset="0"/>
                <a:cs typeface="Times New Roman" pitchFamily="18" charset="0"/>
              </a:rPr>
              <a:t>ИГРА-ХОДИЛКА «Что я знаю о спорте»</a:t>
            </a:r>
            <a:endParaRPr lang="ru-RU" sz="1400" dirty="0" smtClean="0">
              <a:solidFill>
                <a:srgbClr val="3E1B59"/>
              </a:solidFill>
              <a:latin typeface="Times New Roman" pitchFamily="18" charset="0"/>
              <a:cs typeface="Times New Roman" pitchFamily="18" charset="0"/>
            </a:endParaRPr>
          </a:p>
          <a:p>
            <a:r>
              <a:rPr lang="ru-RU" sz="1200" b="1" u="sng" dirty="0" smtClean="0">
                <a:solidFill>
                  <a:srgbClr val="3E1B59"/>
                </a:solidFill>
                <a:latin typeface="Times New Roman" pitchFamily="18" charset="0"/>
                <a:cs typeface="Times New Roman" pitchFamily="18" charset="0"/>
              </a:rPr>
              <a:t>Цели :</a:t>
            </a:r>
            <a:r>
              <a:rPr lang="ru-RU" sz="1200" dirty="0" smtClean="0">
                <a:solidFill>
                  <a:srgbClr val="3E1B59"/>
                </a:solidFill>
                <a:latin typeface="Times New Roman" pitchFamily="18" charset="0"/>
                <a:cs typeface="Times New Roman" pitchFamily="18" charset="0"/>
              </a:rPr>
              <a:t> формировать у детей интерес к физкультуре и спорту; закреплять знания о зимних видах спорта, необходимом инвентаре, оборудовании, экипировки для данных видов спорта; развивать мышление, память, логику.</a:t>
            </a:r>
            <a:br>
              <a:rPr lang="ru-RU" sz="1200" dirty="0" smtClean="0">
                <a:solidFill>
                  <a:srgbClr val="3E1B59"/>
                </a:solidFill>
                <a:latin typeface="Times New Roman" pitchFamily="18" charset="0"/>
                <a:cs typeface="Times New Roman" pitchFamily="18" charset="0"/>
              </a:rPr>
            </a:br>
            <a:r>
              <a:rPr lang="ru-RU" sz="1200" b="1" u="sng" dirty="0" smtClean="0">
                <a:solidFill>
                  <a:srgbClr val="3E1B59"/>
                </a:solidFill>
                <a:latin typeface="Times New Roman" pitchFamily="18" charset="0"/>
                <a:cs typeface="Times New Roman" pitchFamily="18" charset="0"/>
              </a:rPr>
              <a:t>Правила:</a:t>
            </a:r>
            <a:r>
              <a:rPr lang="ru-RU" sz="1200" dirty="0" smtClean="0">
                <a:solidFill>
                  <a:srgbClr val="3E1B59"/>
                </a:solidFill>
                <a:latin typeface="Times New Roman" pitchFamily="18" charset="0"/>
                <a:cs typeface="Times New Roman" pitchFamily="18" charset="0"/>
              </a:rPr>
              <a:t> Играют 2-6 человек.</a:t>
            </a:r>
            <a:br>
              <a:rPr lang="ru-RU" sz="1200" dirty="0" smtClean="0">
                <a:solidFill>
                  <a:srgbClr val="3E1B59"/>
                </a:solidFill>
                <a:latin typeface="Times New Roman" pitchFamily="18" charset="0"/>
                <a:cs typeface="Times New Roman" pitchFamily="18" charset="0"/>
              </a:rPr>
            </a:br>
            <a:r>
              <a:rPr lang="ru-RU" sz="1200" dirty="0" smtClean="0">
                <a:solidFill>
                  <a:srgbClr val="3E1B59"/>
                </a:solidFill>
                <a:latin typeface="Times New Roman" pitchFamily="18" charset="0"/>
                <a:cs typeface="Times New Roman" pitchFamily="18" charset="0"/>
              </a:rPr>
              <a:t>В игре используют игровое поле, фишки, кубик с цифрами 1-6. Игроки поочередно бросают кубик и передвигают фишки, отвечая на вопросы. Если игрок правильно ответил, он получает жетон. Когда один из игроков доходит до финиша игра заканчивается и подсчитывается количество жетонов. Побеждает тот, у кого их больше.</a:t>
            </a:r>
            <a:br>
              <a:rPr lang="ru-RU" sz="1200" dirty="0" smtClean="0">
                <a:solidFill>
                  <a:srgbClr val="3E1B59"/>
                </a:solidFill>
                <a:latin typeface="Times New Roman" pitchFamily="18" charset="0"/>
                <a:cs typeface="Times New Roman" pitchFamily="18" charset="0"/>
              </a:rPr>
            </a:br>
            <a:r>
              <a:rPr lang="ru-RU" sz="1200" dirty="0" smtClean="0">
                <a:solidFill>
                  <a:srgbClr val="3E1B59"/>
                </a:solidFill>
                <a:latin typeface="Times New Roman" pitchFamily="18" charset="0"/>
                <a:cs typeface="Times New Roman" pitchFamily="18" charset="0"/>
              </a:rPr>
              <a:t>Вопрос определяет цвет символа, на который попадает фишка:</a:t>
            </a:r>
            <a:br>
              <a:rPr lang="ru-RU" sz="1200" dirty="0" smtClean="0">
                <a:solidFill>
                  <a:srgbClr val="3E1B59"/>
                </a:solidFill>
                <a:latin typeface="Times New Roman" pitchFamily="18" charset="0"/>
                <a:cs typeface="Times New Roman" pitchFamily="18" charset="0"/>
              </a:rPr>
            </a:br>
            <a:r>
              <a:rPr lang="ru-RU" sz="1200" u="sng" dirty="0" smtClean="0">
                <a:solidFill>
                  <a:srgbClr val="3E1B59"/>
                </a:solidFill>
                <a:latin typeface="Times New Roman" pitchFamily="18" charset="0"/>
                <a:cs typeface="Times New Roman" pitchFamily="18" charset="0"/>
              </a:rPr>
              <a:t>РОЗОВЫЙ</a:t>
            </a:r>
            <a:r>
              <a:rPr lang="ru-RU" sz="1200" dirty="0" smtClean="0">
                <a:solidFill>
                  <a:srgbClr val="3E1B59"/>
                </a:solidFill>
                <a:latin typeface="Times New Roman" pitchFamily="18" charset="0"/>
                <a:cs typeface="Times New Roman" pitchFamily="18" charset="0"/>
              </a:rPr>
              <a:t> – название вида спорта</a:t>
            </a:r>
            <a:br>
              <a:rPr lang="ru-RU" sz="1200" dirty="0" smtClean="0">
                <a:solidFill>
                  <a:srgbClr val="3E1B59"/>
                </a:solidFill>
                <a:latin typeface="Times New Roman" pitchFamily="18" charset="0"/>
                <a:cs typeface="Times New Roman" pitchFamily="18" charset="0"/>
              </a:rPr>
            </a:br>
            <a:r>
              <a:rPr lang="ru-RU" sz="1200" u="sng" dirty="0" smtClean="0">
                <a:solidFill>
                  <a:srgbClr val="3E1B59"/>
                </a:solidFill>
                <a:latin typeface="Times New Roman" pitchFamily="18" charset="0"/>
                <a:cs typeface="Times New Roman" pitchFamily="18" charset="0"/>
              </a:rPr>
              <a:t>ГОЛУБОЙ</a:t>
            </a:r>
            <a:r>
              <a:rPr lang="ru-RU" sz="1200" dirty="0" smtClean="0">
                <a:solidFill>
                  <a:srgbClr val="3E1B59"/>
                </a:solidFill>
                <a:latin typeface="Times New Roman" pitchFamily="18" charset="0"/>
                <a:cs typeface="Times New Roman" pitchFamily="18" charset="0"/>
              </a:rPr>
              <a:t> – оборудование и инвентарь для данного спорта</a:t>
            </a:r>
            <a:br>
              <a:rPr lang="ru-RU" sz="1200" dirty="0" smtClean="0">
                <a:solidFill>
                  <a:srgbClr val="3E1B59"/>
                </a:solidFill>
                <a:latin typeface="Times New Roman" pitchFamily="18" charset="0"/>
                <a:cs typeface="Times New Roman" pitchFamily="18" charset="0"/>
              </a:rPr>
            </a:br>
            <a:r>
              <a:rPr lang="ru-RU" sz="1200" u="sng" dirty="0" smtClean="0">
                <a:solidFill>
                  <a:srgbClr val="3E1B59"/>
                </a:solidFill>
                <a:latin typeface="Times New Roman" pitchFamily="18" charset="0"/>
                <a:cs typeface="Times New Roman" pitchFamily="18" charset="0"/>
              </a:rPr>
              <a:t>ЗЕЛЕНЫЙ</a:t>
            </a:r>
            <a:r>
              <a:rPr lang="ru-RU" sz="1200" dirty="0" smtClean="0">
                <a:solidFill>
                  <a:srgbClr val="3E1B59"/>
                </a:solidFill>
                <a:latin typeface="Times New Roman" pitchFamily="18" charset="0"/>
                <a:cs typeface="Times New Roman" pitchFamily="18" charset="0"/>
              </a:rPr>
              <a:t> – как определяется победитель; одиночный или командный вид спорта</a:t>
            </a:r>
            <a:endParaRPr lang="ru-RU" sz="1200" dirty="0">
              <a:solidFill>
                <a:srgbClr val="3E1B59"/>
              </a:solidFill>
              <a:latin typeface="Times New Roman" pitchFamily="18" charset="0"/>
              <a:cs typeface="Times New Roman" pitchFamily="18" charset="0"/>
            </a:endParaRPr>
          </a:p>
        </p:txBody>
      </p:sp>
      <p:pic>
        <p:nvPicPr>
          <p:cNvPr id="13317" name="Picture 5" descr="C:\Users\user\Desktop\RagiPu_WNKE.jpg"/>
          <p:cNvPicPr>
            <a:picLocks noChangeAspect="1" noChangeArrowheads="1"/>
          </p:cNvPicPr>
          <p:nvPr/>
        </p:nvPicPr>
        <p:blipFill>
          <a:blip r:embed="rId3"/>
          <a:srcRect/>
          <a:stretch>
            <a:fillRect/>
          </a:stretch>
        </p:blipFill>
        <p:spPr bwMode="auto">
          <a:xfrm>
            <a:off x="1785918" y="0"/>
            <a:ext cx="5929354" cy="426172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13316" name="Picture 4" descr="https://sun9-7.userapi.com/impg/H6s-vVeGnEnxe6dniVahosPk8La6PNHzcv0opg/RsDUg0YpJCI.jpg?size=1280x606&amp;quality=96&amp;sign=06648ce00fd82722693f48af93cc8dd7&amp;type=album"/>
          <p:cNvPicPr>
            <a:picLocks noChangeAspect="1" noChangeArrowheads="1"/>
          </p:cNvPicPr>
          <p:nvPr/>
        </p:nvPicPr>
        <p:blipFill>
          <a:blip r:embed="rId3"/>
          <a:srcRect/>
          <a:stretch>
            <a:fillRect/>
          </a:stretch>
        </p:blipFill>
        <p:spPr bwMode="auto">
          <a:xfrm>
            <a:off x="1000100" y="285728"/>
            <a:ext cx="7875725" cy="47863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785918" y="3857628"/>
            <a:ext cx="7358082" cy="3046988"/>
          </a:xfrm>
          <a:prstGeom prst="rect">
            <a:avLst/>
          </a:prstGeom>
        </p:spPr>
        <p:txBody>
          <a:bodyPr wrap="square">
            <a:spAutoFit/>
          </a:bodyPr>
          <a:lstStyle/>
          <a:p>
            <a:pPr algn="ctr"/>
            <a:r>
              <a:rPr lang="ru-RU" b="1" dirty="0" smtClean="0">
                <a:solidFill>
                  <a:srgbClr val="3E1B59"/>
                </a:solidFill>
              </a:rPr>
              <a:t>Игра -ходилка спортивной направленности</a:t>
            </a:r>
          </a:p>
          <a:p>
            <a:pPr algn="ctr"/>
            <a:r>
              <a:rPr lang="ru-RU" b="1" dirty="0" smtClean="0">
                <a:solidFill>
                  <a:srgbClr val="3E1B59"/>
                </a:solidFill>
              </a:rPr>
              <a:t> «Хожу-брожу, со спортом дружу»</a:t>
            </a:r>
          </a:p>
          <a:p>
            <a:r>
              <a:rPr lang="ru-RU" sz="1200" b="1" u="sng" dirty="0" smtClean="0">
                <a:solidFill>
                  <a:srgbClr val="3E1B59"/>
                </a:solidFill>
                <a:latin typeface="Times New Roman" pitchFamily="18" charset="0"/>
                <a:cs typeface="Times New Roman" pitchFamily="18" charset="0"/>
              </a:rPr>
              <a:t>Цели :</a:t>
            </a:r>
            <a:r>
              <a:rPr lang="ru-RU" sz="1200" dirty="0" smtClean="0">
                <a:solidFill>
                  <a:srgbClr val="3E1B59"/>
                </a:solidFill>
                <a:latin typeface="Times New Roman" pitchFamily="18" charset="0"/>
                <a:cs typeface="Times New Roman" pitchFamily="18" charset="0"/>
              </a:rPr>
              <a:t> формировать у детей интерес к физкультуре и спорту; закреплять знания о зимних видах спорта, необходимом инвентаре, оборудовании, экипировки для данных видов спорта; развивать мышление, память, логику.</a:t>
            </a:r>
            <a:br>
              <a:rPr lang="ru-RU" sz="1200" dirty="0" smtClean="0">
                <a:solidFill>
                  <a:srgbClr val="3E1B59"/>
                </a:solidFill>
                <a:latin typeface="Times New Roman" pitchFamily="18" charset="0"/>
                <a:cs typeface="Times New Roman" pitchFamily="18" charset="0"/>
              </a:rPr>
            </a:br>
            <a:r>
              <a:rPr lang="ru-RU" sz="1200" b="1" u="sng" dirty="0" smtClean="0">
                <a:solidFill>
                  <a:srgbClr val="3E1B59"/>
                </a:solidFill>
                <a:latin typeface="Times New Roman" pitchFamily="18" charset="0"/>
                <a:cs typeface="Times New Roman" pitchFamily="18" charset="0"/>
              </a:rPr>
              <a:t>Правила:</a:t>
            </a:r>
            <a:r>
              <a:rPr lang="ru-RU" sz="1200" dirty="0" smtClean="0">
                <a:solidFill>
                  <a:srgbClr val="3E1B59"/>
                </a:solidFill>
                <a:latin typeface="Times New Roman" pitchFamily="18" charset="0"/>
                <a:cs typeface="Times New Roman" pitchFamily="18" charset="0"/>
              </a:rPr>
              <a:t> Играют 2-6 человек.</a:t>
            </a:r>
            <a:br>
              <a:rPr lang="ru-RU" sz="1200" dirty="0" smtClean="0">
                <a:solidFill>
                  <a:srgbClr val="3E1B59"/>
                </a:solidFill>
                <a:latin typeface="Times New Roman" pitchFamily="18" charset="0"/>
                <a:cs typeface="Times New Roman" pitchFamily="18" charset="0"/>
              </a:rPr>
            </a:br>
            <a:r>
              <a:rPr lang="ru-RU" sz="1200" dirty="0" smtClean="0">
                <a:solidFill>
                  <a:srgbClr val="3E1B59"/>
                </a:solidFill>
                <a:latin typeface="Times New Roman" pitchFamily="18" charset="0"/>
                <a:cs typeface="Times New Roman" pitchFamily="18" charset="0"/>
              </a:rPr>
              <a:t>В игре используют игровое поле, фишки, кубик с цифрами 1-6. Игроки поочередно бросают кубик и передвигают фишки, отвечая на вопросы</a:t>
            </a:r>
            <a:r>
              <a:rPr lang="ru-RU" sz="1200" dirty="0" smtClean="0">
                <a:latin typeface="Times New Roman" pitchFamily="18" charset="0"/>
                <a:cs typeface="Times New Roman" pitchFamily="18" charset="0"/>
              </a:rPr>
              <a:t>.</a:t>
            </a:r>
            <a:endParaRPr lang="ru-RU" sz="1200" b="1" dirty="0" smtClean="0">
              <a:solidFill>
                <a:srgbClr val="3E1B59"/>
              </a:solidFill>
              <a:latin typeface="Times New Roman" pitchFamily="18" charset="0"/>
              <a:cs typeface="Times New Roman" pitchFamily="18" charset="0"/>
            </a:endParaRPr>
          </a:p>
          <a:p>
            <a:r>
              <a:rPr lang="ru-RU" sz="1200" dirty="0" smtClean="0">
                <a:solidFill>
                  <a:srgbClr val="3E1B59"/>
                </a:solidFill>
                <a:latin typeface="Times New Roman" pitchFamily="18" charset="0"/>
                <a:cs typeface="Times New Roman" pitchFamily="18" charset="0"/>
              </a:rPr>
              <a:t>Если фишка остановилась на кружке с восклицательным знаком. игрок выбирает карточку и выполняет </a:t>
            </a:r>
            <a:r>
              <a:rPr lang="ru-RU" sz="1200" b="1" dirty="0" smtClean="0">
                <a:solidFill>
                  <a:srgbClr val="3E1B59"/>
                </a:solidFill>
                <a:latin typeface="Times New Roman" pitchFamily="18" charset="0"/>
                <a:cs typeface="Times New Roman" pitchFamily="18" charset="0"/>
              </a:rPr>
              <a:t>спортивное задание</a:t>
            </a:r>
            <a:r>
              <a:rPr lang="ru-RU" sz="1200" dirty="0" smtClean="0">
                <a:solidFill>
                  <a:srgbClr val="3E1B59"/>
                </a:solidFill>
                <a:latin typeface="Times New Roman" pitchFamily="18" charset="0"/>
                <a:cs typeface="Times New Roman" pitchFamily="18" charset="0"/>
              </a:rPr>
              <a:t>, изображенное на ней схематически.</a:t>
            </a:r>
          </a:p>
          <a:p>
            <a:r>
              <a:rPr lang="ru-RU" sz="1200" dirty="0" smtClean="0">
                <a:solidFill>
                  <a:srgbClr val="3E1B59"/>
                </a:solidFill>
                <a:latin typeface="Times New Roman" pitchFamily="18" charset="0"/>
                <a:cs typeface="Times New Roman" pitchFamily="18" charset="0"/>
              </a:rPr>
              <a:t> Если фишка остановилась на кружке с вопросительным знаком. игрок выбирает карточку с </a:t>
            </a:r>
            <a:r>
              <a:rPr lang="ru-RU" sz="1200" dirty="0" err="1" smtClean="0">
                <a:solidFill>
                  <a:srgbClr val="3E1B59"/>
                </a:solidFill>
                <a:latin typeface="Times New Roman" pitchFamily="18" charset="0"/>
                <a:cs typeface="Times New Roman" pitchFamily="18" charset="0"/>
              </a:rPr>
              <a:t>блиц-вопросом</a:t>
            </a:r>
            <a:r>
              <a:rPr lang="ru-RU" sz="1200" dirty="0" smtClean="0">
                <a:solidFill>
                  <a:srgbClr val="3E1B59"/>
                </a:solidFill>
                <a:latin typeface="Times New Roman" pitchFamily="18" charset="0"/>
                <a:cs typeface="Times New Roman" pitchFamily="18" charset="0"/>
              </a:rPr>
              <a:t>, если отвечает верно, то делает дополнительный ход, если отвечает неверно, то фишка движется по </a:t>
            </a:r>
            <a:r>
              <a:rPr lang="ru-RU" sz="1200" b="1" dirty="0" smtClean="0">
                <a:solidFill>
                  <a:srgbClr val="3E1B59"/>
                </a:solidFill>
                <a:latin typeface="Times New Roman" pitchFamily="18" charset="0"/>
                <a:cs typeface="Times New Roman" pitchFamily="18" charset="0"/>
              </a:rPr>
              <a:t>направлению стрелки</a:t>
            </a:r>
            <a:r>
              <a:rPr lang="ru-RU" sz="1200" dirty="0" smtClean="0">
                <a:solidFill>
                  <a:srgbClr val="3E1B59"/>
                </a:solidFill>
                <a:latin typeface="Times New Roman" pitchFamily="18" charset="0"/>
                <a:cs typeface="Times New Roman" pitchFamily="18" charset="0"/>
              </a:rPr>
              <a:t>.</a:t>
            </a:r>
          </a:p>
          <a:p>
            <a:r>
              <a:rPr lang="ru-RU" sz="1200" dirty="0" smtClean="0">
                <a:solidFill>
                  <a:srgbClr val="3E1B59"/>
                </a:solidFill>
                <a:latin typeface="Times New Roman" pitchFamily="18" charset="0"/>
                <a:cs typeface="Times New Roman" pitchFamily="18" charset="0"/>
              </a:rPr>
              <a:t> Если фишка попала на кружок со стрелкой, значит фишка движется по </a:t>
            </a:r>
            <a:r>
              <a:rPr lang="ru-RU" sz="1200" b="1" dirty="0" smtClean="0">
                <a:solidFill>
                  <a:srgbClr val="3E1B59"/>
                </a:solidFill>
                <a:latin typeface="Times New Roman" pitchFamily="18" charset="0"/>
                <a:cs typeface="Times New Roman" pitchFamily="18" charset="0"/>
              </a:rPr>
              <a:t>направлению стрелки</a:t>
            </a:r>
            <a:r>
              <a:rPr lang="ru-RU" sz="1200" dirty="0" smtClean="0">
                <a:solidFill>
                  <a:srgbClr val="3E1B59"/>
                </a:solidFill>
                <a:latin typeface="Times New Roman" pitchFamily="18" charset="0"/>
                <a:cs typeface="Times New Roman" pitchFamily="18" charset="0"/>
              </a:rPr>
              <a:t>. Дошедшие до финиша занимают соответствующие места на пьедестале.</a:t>
            </a:r>
          </a:p>
        </p:txBody>
      </p:sp>
      <p:pic>
        <p:nvPicPr>
          <p:cNvPr id="17410" name="Picture 2" descr="https://sun9-56.userapi.com/impg/r7iE3hDWpvOGq19bSAOcaEdJH0VAuc8T2y0Zqg/JXWwsNwfKm0.jpg?size=1280x959&amp;quality=96&amp;sign=b099df07e11ba1d53ee60778e87c56c1&amp;type=album"/>
          <p:cNvPicPr>
            <a:picLocks noChangeAspect="1" noChangeArrowheads="1"/>
          </p:cNvPicPr>
          <p:nvPr/>
        </p:nvPicPr>
        <p:blipFill>
          <a:blip r:embed="rId3" cstate="print"/>
          <a:srcRect/>
          <a:stretch>
            <a:fillRect/>
          </a:stretch>
        </p:blipFill>
        <p:spPr bwMode="auto">
          <a:xfrm>
            <a:off x="2786050" y="428604"/>
            <a:ext cx="4013094" cy="3006685"/>
          </a:xfrm>
          <a:prstGeom prst="rect">
            <a:avLst/>
          </a:prstGeom>
          <a:noFill/>
        </p:spPr>
      </p:pic>
      <p:pic>
        <p:nvPicPr>
          <p:cNvPr id="17412" name="Picture 4" descr="https://sun9-27.userapi.com/impg/KyVTMq5FgE0CRO0WzcUKCNGLbjRpioB3PGq48A/Hgf1FYgmc2s.jpg?size=653x1080&amp;quality=96&amp;sign=db9b91a8cdc1f527f7dd542f42b06173&amp;type=album"/>
          <p:cNvPicPr>
            <a:picLocks noChangeAspect="1" noChangeArrowheads="1"/>
          </p:cNvPicPr>
          <p:nvPr/>
        </p:nvPicPr>
        <p:blipFill>
          <a:blip r:embed="rId4" cstate="print"/>
          <a:srcRect/>
          <a:stretch>
            <a:fillRect/>
          </a:stretch>
        </p:blipFill>
        <p:spPr bwMode="auto">
          <a:xfrm>
            <a:off x="6929454" y="357166"/>
            <a:ext cx="2027434" cy="3353183"/>
          </a:xfrm>
          <a:prstGeom prst="rect">
            <a:avLst/>
          </a:prstGeom>
          <a:noFill/>
        </p:spPr>
      </p:pic>
      <p:pic>
        <p:nvPicPr>
          <p:cNvPr id="17414" name="Picture 6" descr="https://sun9-28.userapi.com/impg/ha76M-C_43EyVgAEX6hIpHyU3lVEcaQyyOLj1w/f2Jq8B6VR5k.jpg?size=719x1080&amp;quality=96&amp;sign=16791c0170b4b4377d13fde24e5f5675&amp;type=album"/>
          <p:cNvPicPr>
            <a:picLocks noChangeAspect="1" noChangeArrowheads="1"/>
          </p:cNvPicPr>
          <p:nvPr/>
        </p:nvPicPr>
        <p:blipFill>
          <a:blip r:embed="rId5" cstate="print"/>
          <a:srcRect/>
          <a:stretch>
            <a:fillRect/>
          </a:stretch>
        </p:blipFill>
        <p:spPr bwMode="auto">
          <a:xfrm>
            <a:off x="214282" y="357166"/>
            <a:ext cx="2428892" cy="364840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7346" name="Picture 2" descr="https://sun9-42.userapi.com/impg/x5boBu6qw4bE1LwNldbh79agBsOMGvHTpdt7vg/USkbwMM35iY.jpg?size=1280x605&amp;quality=96&amp;sign=a08de7a6f29e327d9a7fa451b5bf77db&amp;type=album"/>
          <p:cNvPicPr>
            <a:picLocks noChangeAspect="1" noChangeArrowheads="1"/>
          </p:cNvPicPr>
          <p:nvPr/>
        </p:nvPicPr>
        <p:blipFill>
          <a:blip r:embed="rId3"/>
          <a:srcRect/>
          <a:stretch>
            <a:fillRect/>
          </a:stretch>
        </p:blipFill>
        <p:spPr bwMode="auto">
          <a:xfrm>
            <a:off x="571472" y="214290"/>
            <a:ext cx="5839332" cy="2759997"/>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7348" name="Picture 4" descr="https://sun9-22.userapi.com/impg/llfiDRzg-XDPBRS8sN1EukgCwLFuBKV3yiCLtg/2QCx5vmKIXI.jpg?size=1280x877&amp;quality=96&amp;sign=462ea50a4ed6c0bf3e4688f43fe6b42d&amp;type=album"/>
          <p:cNvPicPr>
            <a:picLocks noChangeAspect="1" noChangeArrowheads="1"/>
          </p:cNvPicPr>
          <p:nvPr/>
        </p:nvPicPr>
        <p:blipFill>
          <a:blip r:embed="rId4" cstate="print"/>
          <a:srcRect/>
          <a:stretch>
            <a:fillRect/>
          </a:stretch>
        </p:blipFill>
        <p:spPr bwMode="auto">
          <a:xfrm>
            <a:off x="4429124" y="3214686"/>
            <a:ext cx="4429124" cy="3034642"/>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7350" name="Picture 6" descr="https://sun9-55.userapi.com/impg/eM4TnSDVKwyHk-l8jCh26_-2aAvThBuAEwFQyw/TpOW7TpDAh0.jpg?size=560x1080&amp;quality=96&amp;sign=7f1dc2fd941f187ef0e96c20a918101b&amp;type=album"/>
          <p:cNvPicPr>
            <a:picLocks noChangeAspect="1" noChangeArrowheads="1"/>
          </p:cNvPicPr>
          <p:nvPr/>
        </p:nvPicPr>
        <p:blipFill>
          <a:blip r:embed="rId5" cstate="print"/>
          <a:srcRect/>
          <a:stretch>
            <a:fillRect/>
          </a:stretch>
        </p:blipFill>
        <p:spPr bwMode="auto">
          <a:xfrm>
            <a:off x="2285984" y="3066706"/>
            <a:ext cx="1857388" cy="3582105"/>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571604" y="5000636"/>
            <a:ext cx="7215238" cy="1846659"/>
          </a:xfrm>
          <a:prstGeom prst="rect">
            <a:avLst/>
          </a:prstGeom>
        </p:spPr>
        <p:txBody>
          <a:bodyPr wrap="square">
            <a:spAutoFit/>
          </a:bodyPr>
          <a:lstStyle/>
          <a:p>
            <a:pPr fontAlgn="base"/>
            <a:r>
              <a:rPr lang="ru-RU" b="1" dirty="0" smtClean="0">
                <a:solidFill>
                  <a:srgbClr val="3E1B59"/>
                </a:solidFill>
                <a:latin typeface="Times New Roman" pitchFamily="18" charset="0"/>
                <a:cs typeface="Times New Roman" pitchFamily="18" charset="0"/>
              </a:rPr>
              <a:t>«Четвертый лишний» (2 варианта)</a:t>
            </a:r>
            <a:endParaRPr lang="ru-RU" dirty="0" smtClean="0">
              <a:solidFill>
                <a:srgbClr val="3E1B59"/>
              </a:solidFill>
              <a:latin typeface="Times New Roman" pitchFamily="18" charset="0"/>
              <a:cs typeface="Times New Roman" pitchFamily="18" charset="0"/>
            </a:endParaRPr>
          </a:p>
          <a:p>
            <a:pPr fontAlgn="base"/>
            <a:r>
              <a:rPr lang="ru-RU" sz="1200" b="1" u="sng" dirty="0" smtClean="0">
                <a:solidFill>
                  <a:srgbClr val="3E1B59"/>
                </a:solidFill>
                <a:latin typeface="Times New Roman" pitchFamily="18" charset="0"/>
                <a:cs typeface="Times New Roman" pitchFamily="18" charset="0"/>
              </a:rPr>
              <a:t>Цели : </a:t>
            </a:r>
            <a:r>
              <a:rPr lang="ru-RU" sz="1200" dirty="0" smtClean="0">
                <a:solidFill>
                  <a:srgbClr val="3E1B59"/>
                </a:solidFill>
                <a:latin typeface="Times New Roman" pitchFamily="18" charset="0"/>
                <a:cs typeface="Times New Roman" pitchFamily="18" charset="0"/>
              </a:rPr>
              <a:t>формировать интерес к физкультуре и спорту; закреплять знания детей о спорте, физкультуре,</a:t>
            </a:r>
            <a:r>
              <a:rPr lang="ru-RU" sz="1200" b="1" dirty="0" smtClean="0">
                <a:solidFill>
                  <a:srgbClr val="3E1B59"/>
                </a:solidFill>
              </a:rPr>
              <a:t> на закрепление видов и способов движений</a:t>
            </a:r>
            <a:r>
              <a:rPr lang="ru-RU" sz="1200" dirty="0" smtClean="0">
                <a:solidFill>
                  <a:srgbClr val="3E1B59"/>
                </a:solidFill>
                <a:latin typeface="Times New Roman" pitchFamily="18" charset="0"/>
                <a:cs typeface="Times New Roman" pitchFamily="18" charset="0"/>
              </a:rPr>
              <a:t>; развивать логику, мышление, память.</a:t>
            </a:r>
            <a:br>
              <a:rPr lang="ru-RU" sz="1200" dirty="0" smtClean="0">
                <a:solidFill>
                  <a:srgbClr val="3E1B59"/>
                </a:solidFill>
                <a:latin typeface="Times New Roman" pitchFamily="18" charset="0"/>
                <a:cs typeface="Times New Roman" pitchFamily="18" charset="0"/>
              </a:rPr>
            </a:br>
            <a:r>
              <a:rPr lang="ru-RU" sz="1200" b="1" u="sng" dirty="0" smtClean="0">
                <a:solidFill>
                  <a:srgbClr val="3E1B59"/>
                </a:solidFill>
                <a:latin typeface="Times New Roman" pitchFamily="18" charset="0"/>
                <a:cs typeface="Times New Roman" pitchFamily="18" charset="0"/>
              </a:rPr>
              <a:t>Правила: </a:t>
            </a:r>
          </a:p>
          <a:p>
            <a:pPr fontAlgn="base"/>
            <a:r>
              <a:rPr lang="ru-RU" sz="1200" b="1" dirty="0" smtClean="0">
                <a:solidFill>
                  <a:srgbClr val="3E1B59"/>
                </a:solidFill>
                <a:latin typeface="Times New Roman" pitchFamily="18" charset="0"/>
                <a:cs typeface="Times New Roman" pitchFamily="18" charset="0"/>
              </a:rPr>
              <a:t>1 вариант</a:t>
            </a:r>
            <a:r>
              <a:rPr lang="ru-RU" sz="1200" b="1" u="sng" dirty="0" smtClean="0">
                <a:solidFill>
                  <a:srgbClr val="3E1B59"/>
                </a:solidFill>
                <a:latin typeface="Times New Roman" pitchFamily="18" charset="0"/>
                <a:cs typeface="Times New Roman" pitchFamily="18" charset="0"/>
              </a:rPr>
              <a:t>: </a:t>
            </a:r>
            <a:r>
              <a:rPr lang="ru-RU" sz="1200" dirty="0" smtClean="0">
                <a:solidFill>
                  <a:srgbClr val="3E1B59"/>
                </a:solidFill>
                <a:latin typeface="Times New Roman" pitchFamily="18" charset="0"/>
                <a:cs typeface="Times New Roman" pitchFamily="18" charset="0"/>
              </a:rPr>
              <a:t>Игрок берет одну карточку, на которой изображены четыре пиктограммы. Игрок называет, какой вид спорта обозначает  каждая пиктограмма, затем закрывает лишнюю картинку, объясняя, почему она лишняя.</a:t>
            </a:r>
          </a:p>
          <a:p>
            <a:pPr fontAlgn="base"/>
            <a:r>
              <a:rPr lang="ru-RU" sz="1200" b="1" dirty="0" smtClean="0">
                <a:solidFill>
                  <a:srgbClr val="3E1B59"/>
                </a:solidFill>
                <a:latin typeface="Times New Roman" pitchFamily="18" charset="0"/>
                <a:cs typeface="Times New Roman" pitchFamily="18" charset="0"/>
              </a:rPr>
              <a:t>2 вариант</a:t>
            </a:r>
            <a:r>
              <a:rPr lang="ru-RU" sz="1200" dirty="0" smtClean="0">
                <a:solidFill>
                  <a:srgbClr val="3E1B59"/>
                </a:solidFill>
                <a:latin typeface="Times New Roman" pitchFamily="18" charset="0"/>
                <a:cs typeface="Times New Roman" pitchFamily="18" charset="0"/>
              </a:rPr>
              <a:t>: карточки с изображениями детей, которые исполняют спортивные элементы игры  и основные виды движения и выбрать лишнюю, объяснив «почему».</a:t>
            </a:r>
            <a:endParaRPr lang="ru-RU" sz="1200" dirty="0">
              <a:solidFill>
                <a:srgbClr val="3E1B59"/>
              </a:solidFill>
              <a:latin typeface="Times New Roman" pitchFamily="18" charset="0"/>
              <a:cs typeface="Times New Roman" pitchFamily="18" charset="0"/>
            </a:endParaRPr>
          </a:p>
        </p:txBody>
      </p:sp>
      <p:pic>
        <p:nvPicPr>
          <p:cNvPr id="12290" name="Picture 2" descr="https://sun9-14.userapi.com/impg/vJIbtZGsmPEpxl4cwpp9efM3S3Vn4q377Ax_nA/YiL_OuTSeA8.jpg?size=1280x692&amp;quality=96&amp;sign=13a1a736634b1e60bf755ead1cd1fa09&amp;type=album"/>
          <p:cNvPicPr>
            <a:picLocks noChangeAspect="1" noChangeArrowheads="1"/>
          </p:cNvPicPr>
          <p:nvPr/>
        </p:nvPicPr>
        <p:blipFill>
          <a:blip r:embed="rId3" cstate="print"/>
          <a:srcRect/>
          <a:stretch>
            <a:fillRect/>
          </a:stretch>
        </p:blipFill>
        <p:spPr bwMode="auto">
          <a:xfrm>
            <a:off x="285720" y="214290"/>
            <a:ext cx="5021306" cy="2714644"/>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15362" name="Picture 2" descr="https://sun9-71.userapi.com/impg/ucvUYU2nuKxFOGEAjpbsaZdnLzun_IuqL9B5wg/-M0Vkh8ocLY.jpg?size=1280x743&amp;quality=96&amp;sign=d94d6ab2263f04d13bcc95925c037c8f&amp;type=album"/>
          <p:cNvPicPr>
            <a:picLocks noChangeAspect="1" noChangeArrowheads="1"/>
          </p:cNvPicPr>
          <p:nvPr/>
        </p:nvPicPr>
        <p:blipFill>
          <a:blip r:embed="rId4" cstate="print"/>
          <a:srcRect/>
          <a:stretch>
            <a:fillRect/>
          </a:stretch>
        </p:blipFill>
        <p:spPr bwMode="auto">
          <a:xfrm>
            <a:off x="4467358" y="2357430"/>
            <a:ext cx="4676642" cy="2714644"/>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47106" name="Picture 2" descr="https://sun9-17.userapi.com/impg/4HT442JI_v31ZUeEH6DDM8DcHKVS_WPwbLsRnA/ZfwUZCF5YWE.jpg?size=720x481&amp;quality=96&amp;proxy=1&amp;sign=fd26a057e4fa41df057b10291ca8e6b7&amp;type=album"/>
          <p:cNvPicPr>
            <a:picLocks noChangeAspect="1" noChangeArrowheads="1"/>
          </p:cNvPicPr>
          <p:nvPr/>
        </p:nvPicPr>
        <p:blipFill>
          <a:blip r:embed="rId3"/>
          <a:srcRect/>
          <a:stretch>
            <a:fillRect/>
          </a:stretch>
        </p:blipFill>
        <p:spPr bwMode="auto">
          <a:xfrm>
            <a:off x="1714480" y="618609"/>
            <a:ext cx="6572296" cy="4390659"/>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2143108" y="5500702"/>
            <a:ext cx="6500858" cy="1292662"/>
          </a:xfrm>
          <a:prstGeom prst="rect">
            <a:avLst/>
          </a:prstGeom>
        </p:spPr>
        <p:txBody>
          <a:bodyPr wrap="square">
            <a:spAutoFit/>
          </a:bodyPr>
          <a:lstStyle/>
          <a:p>
            <a:r>
              <a:rPr lang="ru-RU" b="1" u="sng" dirty="0" smtClean="0">
                <a:solidFill>
                  <a:srgbClr val="3E1B59"/>
                </a:solidFill>
                <a:latin typeface="Times New Roman" pitchFamily="18" charset="0"/>
                <a:cs typeface="Times New Roman" pitchFamily="18" charset="0"/>
              </a:rPr>
              <a:t>«Что лишнее?»</a:t>
            </a:r>
          </a:p>
          <a:p>
            <a:r>
              <a:rPr lang="ru-RU" sz="1200" u="sng" dirty="0" smtClean="0">
                <a:solidFill>
                  <a:srgbClr val="3E1B59"/>
                </a:solidFill>
                <a:latin typeface="Times New Roman" pitchFamily="18" charset="0"/>
                <a:cs typeface="Times New Roman" pitchFamily="18" charset="0"/>
              </a:rPr>
              <a:t>Цель</a:t>
            </a:r>
            <a:r>
              <a:rPr lang="ru-RU" sz="1200" dirty="0" smtClean="0">
                <a:solidFill>
                  <a:srgbClr val="3E1B59"/>
                </a:solidFill>
                <a:latin typeface="Times New Roman" pitchFamily="18" charset="0"/>
                <a:cs typeface="Times New Roman" pitchFamily="18" charset="0"/>
              </a:rPr>
              <a:t>: Закрепить умение находить лишний предмет  и объяснять, почему он лишний. Развивать мышление, зрительное внимание,  </a:t>
            </a:r>
          </a:p>
          <a:p>
            <a:r>
              <a:rPr lang="ru-RU" sz="1200" dirty="0" smtClean="0">
                <a:solidFill>
                  <a:srgbClr val="3E1B59"/>
                </a:solidFill>
                <a:latin typeface="Times New Roman" pitchFamily="18" charset="0"/>
                <a:cs typeface="Times New Roman" pitchFamily="18" charset="0"/>
              </a:rPr>
              <a:t>Формировать умение классифицировать предметы по существенному признаку, обобщать.</a:t>
            </a:r>
          </a:p>
          <a:p>
            <a:r>
              <a:rPr lang="ru-RU" sz="1200" u="sng" dirty="0" smtClean="0">
                <a:solidFill>
                  <a:srgbClr val="3E1B59"/>
                </a:solidFill>
                <a:latin typeface="Times New Roman" pitchFamily="18" charset="0"/>
                <a:cs typeface="Times New Roman" pitchFamily="18" charset="0"/>
              </a:rPr>
              <a:t>Правила игры</a:t>
            </a:r>
            <a:r>
              <a:rPr lang="ru-RU" sz="1200" dirty="0" smtClean="0">
                <a:solidFill>
                  <a:srgbClr val="3E1B59"/>
                </a:solidFill>
                <a:latin typeface="Times New Roman" pitchFamily="18" charset="0"/>
                <a:cs typeface="Times New Roman" pitchFamily="18" charset="0"/>
              </a:rPr>
              <a:t>: Ребенок должен внимательно посмотреть на картинку (слайд), назвать и выбрать атрибут, который не принадлежит данному виду спорта (спортсмену). </a:t>
            </a:r>
            <a:endParaRPr lang="ru-RU" sz="1200" dirty="0">
              <a:solidFill>
                <a:srgbClr val="3E1B59"/>
              </a:solidFill>
              <a:latin typeface="Times New Roman" pitchFamily="18" charset="0"/>
              <a:cs typeface="Times New Roman" pitchFamily="18" charset="0"/>
            </a:endParaRPr>
          </a:p>
        </p:txBody>
      </p:sp>
      <p:pic>
        <p:nvPicPr>
          <p:cNvPr id="13316" name="Picture 4" descr="https://sun9-64.userapi.com/impg/Jr-SLnWsGFu6ww2-dpIw8lrP01yFa1CDHL20SA/ctE_vSm1NCA.jpg?size=1280x930&amp;quality=96&amp;sign=934d8e3c7fe53e5f6b7b06b83ff7aa82&amp;type=album"/>
          <p:cNvPicPr>
            <a:picLocks noChangeAspect="1" noChangeArrowheads="1"/>
          </p:cNvPicPr>
          <p:nvPr/>
        </p:nvPicPr>
        <p:blipFill>
          <a:blip r:embed="rId3" cstate="print"/>
          <a:srcRect/>
          <a:stretch>
            <a:fillRect/>
          </a:stretch>
        </p:blipFill>
        <p:spPr bwMode="auto">
          <a:xfrm>
            <a:off x="3857620" y="1928802"/>
            <a:ext cx="5114701" cy="3716150"/>
          </a:xfrm>
          <a:prstGeom prst="rect">
            <a:avLst/>
          </a:prstGeom>
          <a:noFill/>
        </p:spPr>
      </p:pic>
      <p:pic>
        <p:nvPicPr>
          <p:cNvPr id="13314" name="Picture 2" descr="https://sun9-35.userapi.com/impg/rQ-x9_4BkE0e1hkpZOlot3slP80uunHgGLKx2A/x2l4EyAp0wA.jpg?size=1280x858&amp;quality=96&amp;sign=cd8078079152aee4b614cef9588be0e3&amp;type=album"/>
          <p:cNvPicPr>
            <a:picLocks noChangeAspect="1" noChangeArrowheads="1"/>
          </p:cNvPicPr>
          <p:nvPr/>
        </p:nvPicPr>
        <p:blipFill>
          <a:blip r:embed="rId4" cstate="print"/>
          <a:srcRect/>
          <a:stretch>
            <a:fillRect/>
          </a:stretch>
        </p:blipFill>
        <p:spPr bwMode="auto">
          <a:xfrm>
            <a:off x="214282" y="0"/>
            <a:ext cx="4500562" cy="301678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9" name="Прямоугольник 8"/>
          <p:cNvSpPr/>
          <p:nvPr/>
        </p:nvSpPr>
        <p:spPr>
          <a:xfrm>
            <a:off x="1643042" y="4929198"/>
            <a:ext cx="7358114" cy="1877437"/>
          </a:xfrm>
          <a:prstGeom prst="rect">
            <a:avLst/>
          </a:prstGeom>
        </p:spPr>
        <p:txBody>
          <a:bodyPr wrap="square">
            <a:spAutoFit/>
          </a:bodyPr>
          <a:lstStyle/>
          <a:p>
            <a:r>
              <a:rPr lang="ru-RU" b="1" dirty="0" smtClean="0">
                <a:solidFill>
                  <a:srgbClr val="3E1B59"/>
                </a:solidFill>
              </a:rPr>
              <a:t>«На зарядку становись»</a:t>
            </a:r>
          </a:p>
          <a:p>
            <a:r>
              <a:rPr lang="ru-RU" sz="1400" b="1" dirty="0" smtClean="0">
                <a:solidFill>
                  <a:srgbClr val="3E1B59"/>
                </a:solidFill>
                <a:latin typeface="Times New Roman" pitchFamily="18" charset="0"/>
                <a:cs typeface="Times New Roman" pitchFamily="18" charset="0"/>
              </a:rPr>
              <a:t>Цели</a:t>
            </a:r>
            <a:r>
              <a:rPr lang="ru-RU" sz="1400" dirty="0" smtClean="0">
                <a:solidFill>
                  <a:srgbClr val="3E1B59"/>
                </a:solidFill>
                <a:latin typeface="Times New Roman" pitchFamily="18" charset="0"/>
                <a:cs typeface="Times New Roman" pitchFamily="18" charset="0"/>
              </a:rPr>
              <a:t> : формировать у детей интерес к физкультуре и спорту; учить детей составлять упражнения для утренней гимнастики; развивать память, мышление, логику.</a:t>
            </a:r>
          </a:p>
          <a:p>
            <a:r>
              <a:rPr lang="ru-RU" sz="1400" b="1" dirty="0" smtClean="0">
                <a:solidFill>
                  <a:srgbClr val="3E1B59"/>
                </a:solidFill>
                <a:latin typeface="Times New Roman" pitchFamily="18" charset="0"/>
                <a:cs typeface="Times New Roman" pitchFamily="18" charset="0"/>
              </a:rPr>
              <a:t>Правила: </a:t>
            </a:r>
            <a:r>
              <a:rPr lang="ru-RU" sz="1400" dirty="0" smtClean="0">
                <a:solidFill>
                  <a:srgbClr val="3E1B59"/>
                </a:solidFill>
                <a:latin typeface="Times New Roman" pitchFamily="18" charset="0"/>
                <a:cs typeface="Times New Roman" pitchFamily="18" charset="0"/>
              </a:rPr>
              <a:t>Игрок выбирает карточку с изображением для исходного положения. Затем подбирает движения для самого упражнения (на счет 1-2 или 1-4) так, чтобы промежуточные положения тела и конечностей сочетались. После составления упражнения ребенок должен его выполнить. Играющих может быть несколько человек. Они по очереди составляют упражнение, а остальные должны выполнить задание.</a:t>
            </a:r>
            <a:endParaRPr lang="ru-RU" sz="1400" dirty="0">
              <a:solidFill>
                <a:srgbClr val="3E1B59"/>
              </a:solidFill>
              <a:latin typeface="Times New Roman" pitchFamily="18" charset="0"/>
              <a:cs typeface="Times New Roman" pitchFamily="18" charset="0"/>
            </a:endParaRPr>
          </a:p>
        </p:txBody>
      </p:sp>
      <p:sp>
        <p:nvSpPr>
          <p:cNvPr id="10" name="Прямоугольник 9"/>
          <p:cNvSpPr/>
          <p:nvPr/>
        </p:nvSpPr>
        <p:spPr>
          <a:xfrm>
            <a:off x="500034" y="1"/>
            <a:ext cx="8001056" cy="400110"/>
          </a:xfrm>
          <a:prstGeom prst="rect">
            <a:avLst/>
          </a:prstGeom>
        </p:spPr>
        <p:txBody>
          <a:bodyPr wrap="square">
            <a:spAutoFit/>
          </a:bodyPr>
          <a:lstStyle/>
          <a:p>
            <a:pPr algn="ctr"/>
            <a:r>
              <a:rPr lang="ru-RU" sz="2000" b="1" dirty="0" smtClean="0">
                <a:solidFill>
                  <a:srgbClr val="3E1B59"/>
                </a:solidFill>
              </a:rPr>
              <a:t>Игры на закрепление видов и способов движений</a:t>
            </a:r>
            <a:endParaRPr lang="ru-RU" sz="2000" b="1" dirty="0">
              <a:solidFill>
                <a:srgbClr val="3E1B59"/>
              </a:solidFill>
            </a:endParaRPr>
          </a:p>
        </p:txBody>
      </p:sp>
      <p:pic>
        <p:nvPicPr>
          <p:cNvPr id="9218" name="Picture 2" descr="https://sun9-7.userapi.com/impg/DGM6tkzXMLhFtaraQeDrbNKLYezW8ZEZKYHFSA/jCzo9sUrCOI.jpg?size=1280x640&amp;quality=96&amp;sign=7b91c3a218cf983ebdea24e0207568d7&amp;type=album"/>
          <p:cNvPicPr>
            <a:picLocks noChangeAspect="1" noChangeArrowheads="1"/>
          </p:cNvPicPr>
          <p:nvPr/>
        </p:nvPicPr>
        <p:blipFill>
          <a:blip r:embed="rId3"/>
          <a:srcRect/>
          <a:stretch>
            <a:fillRect/>
          </a:stretch>
        </p:blipFill>
        <p:spPr bwMode="auto">
          <a:xfrm>
            <a:off x="928662" y="571480"/>
            <a:ext cx="7858178" cy="39290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10" name="Прямоугольник 9"/>
          <p:cNvSpPr/>
          <p:nvPr/>
        </p:nvSpPr>
        <p:spPr>
          <a:xfrm>
            <a:off x="1071538" y="428604"/>
            <a:ext cx="7000924" cy="4401205"/>
          </a:xfrm>
          <a:prstGeom prst="rect">
            <a:avLst/>
          </a:prstGeom>
        </p:spPr>
        <p:txBody>
          <a:bodyPr wrap="square">
            <a:spAutoFit/>
          </a:bodyPr>
          <a:lstStyle/>
          <a:p>
            <a:pPr algn="ctr"/>
            <a:r>
              <a:rPr lang="ru-RU" sz="2800" b="1" i="1" dirty="0" smtClean="0">
                <a:solidFill>
                  <a:srgbClr val="C2341C"/>
                </a:solidFill>
                <a:latin typeface="Times New Roman" pitchFamily="18" charset="0"/>
                <a:cs typeface="Times New Roman" pitchFamily="18" charset="0"/>
              </a:rPr>
              <a:t>Актуальность</a:t>
            </a:r>
            <a:r>
              <a:rPr lang="ru-RU" sz="2800" b="1"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Среди всего многообразия игр для дошкольников особое место принадлежит дидактическим играм. Дидактические игры — это разновидность игр с правилами. Эти игры направлены на решение конкретных задач обучения детей, но в то же время в них проявляется воспитательное и развивающее влияние игровой деятельности</a:t>
            </a:r>
            <a:r>
              <a:rPr lang="ru-RU" sz="2800" dirty="0">
                <a:latin typeface="Times New Roman" pitchFamily="18" charset="0"/>
                <a:cs typeface="Times New Roman" pitchFamily="18" charset="0"/>
              </a:rPr>
              <a:t>.</a:t>
            </a:r>
            <a:endParaRPr lang="ru-R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8370" name="Picture 2" descr="https://sun9-48.userapi.com/impg/kveh9OtpZSLR8we5UpyaojQiLMhzA7fowNJitw/TWq9bi6A4Gs.jpg?size=1280x605&amp;quality=96&amp;sign=748b25b3919fb9065691ccc6865185fa&amp;type=album"/>
          <p:cNvPicPr>
            <a:picLocks noChangeAspect="1" noChangeArrowheads="1"/>
          </p:cNvPicPr>
          <p:nvPr/>
        </p:nvPicPr>
        <p:blipFill>
          <a:blip r:embed="rId3" cstate="print"/>
          <a:srcRect/>
          <a:stretch>
            <a:fillRect/>
          </a:stretch>
        </p:blipFill>
        <p:spPr bwMode="auto">
          <a:xfrm>
            <a:off x="214282" y="142852"/>
            <a:ext cx="4882530" cy="2307758"/>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8372" name="Picture 4" descr="https://sun9-44.userapi.com/impg/jAgs1X1zxlxc3I-zrF-xPW_MVVPi5s4w4hlaZQ/aWMQ9LC0NK8.jpg?size=1280x605&amp;quality=96&amp;sign=7abf5a1e31647b7d6fb026ee1ba21d11&amp;type=album"/>
          <p:cNvPicPr>
            <a:picLocks noChangeAspect="1" noChangeArrowheads="1"/>
          </p:cNvPicPr>
          <p:nvPr/>
        </p:nvPicPr>
        <p:blipFill>
          <a:blip r:embed="rId4" cstate="print"/>
          <a:srcRect/>
          <a:stretch>
            <a:fillRect/>
          </a:stretch>
        </p:blipFill>
        <p:spPr bwMode="auto">
          <a:xfrm>
            <a:off x="1785918" y="2143116"/>
            <a:ext cx="5138812" cy="2428892"/>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8374" name="Picture 6" descr="https://sun9-6.userapi.com/impg/Y236p9XS7pDMradKeKqObnReTgaA3hK0-CYCmA/QNhMZ5jlmVw.jpg?size=1280x605&amp;quality=96&amp;sign=9bbba2f5533e04ff919ffa8ce9e01295&amp;type=album"/>
          <p:cNvPicPr>
            <a:picLocks noChangeAspect="1" noChangeArrowheads="1"/>
          </p:cNvPicPr>
          <p:nvPr/>
        </p:nvPicPr>
        <p:blipFill>
          <a:blip r:embed="rId5" cstate="print"/>
          <a:srcRect/>
          <a:stretch>
            <a:fillRect/>
          </a:stretch>
        </p:blipFill>
        <p:spPr bwMode="auto">
          <a:xfrm>
            <a:off x="3929058" y="4357694"/>
            <a:ext cx="5000660" cy="2363593"/>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10" name="Прямоугольник 9"/>
          <p:cNvSpPr/>
          <p:nvPr/>
        </p:nvSpPr>
        <p:spPr>
          <a:xfrm>
            <a:off x="2000232" y="4429131"/>
            <a:ext cx="7143768" cy="1938992"/>
          </a:xfrm>
          <a:prstGeom prst="rect">
            <a:avLst/>
          </a:prstGeom>
        </p:spPr>
        <p:txBody>
          <a:bodyPr wrap="square">
            <a:spAutoFit/>
          </a:bodyPr>
          <a:lstStyle/>
          <a:p>
            <a:r>
              <a:rPr lang="ru-RU" sz="2000" dirty="0" smtClean="0">
                <a:solidFill>
                  <a:srgbClr val="3E1B59"/>
                </a:solidFill>
                <a:latin typeface="Times New Roman" pitchFamily="18" charset="0"/>
                <a:cs typeface="Times New Roman" pitchFamily="18" charset="0"/>
              </a:rPr>
              <a:t>Представляю вашему вниманию дидактическое пособие </a:t>
            </a:r>
            <a:r>
              <a:rPr lang="ru-RU" sz="2000" b="1" dirty="0" err="1" smtClean="0">
                <a:solidFill>
                  <a:srgbClr val="3E1B59"/>
                </a:solidFill>
                <a:latin typeface="Times New Roman" pitchFamily="18" charset="0"/>
                <a:cs typeface="Times New Roman" pitchFamily="18" charset="0"/>
              </a:rPr>
              <a:t>лэпбук</a:t>
            </a:r>
            <a:r>
              <a:rPr lang="ru-RU" sz="2000" b="1" dirty="0" smtClean="0">
                <a:solidFill>
                  <a:srgbClr val="3E1B59"/>
                </a:solidFill>
                <a:latin typeface="Times New Roman" pitchFamily="18" charset="0"/>
                <a:cs typeface="Times New Roman" pitchFamily="18" charset="0"/>
              </a:rPr>
              <a:t> </a:t>
            </a:r>
            <a:r>
              <a:rPr lang="ru-RU" sz="2000" i="1" dirty="0" smtClean="0">
                <a:solidFill>
                  <a:srgbClr val="3E1B59"/>
                </a:solidFill>
                <a:latin typeface="Times New Roman" pitchFamily="18" charset="0"/>
                <a:cs typeface="Times New Roman" pitchFamily="18" charset="0"/>
              </a:rPr>
              <a:t>«</a:t>
            </a:r>
            <a:r>
              <a:rPr lang="ru-RU" sz="2000" b="1" i="1" dirty="0" smtClean="0">
                <a:solidFill>
                  <a:srgbClr val="3E1B59"/>
                </a:solidFill>
                <a:latin typeface="Times New Roman" pitchFamily="18" charset="0"/>
                <a:cs typeface="Times New Roman" pitchFamily="18" charset="0"/>
              </a:rPr>
              <a:t>Спорт-это движение в жизни</a:t>
            </a:r>
            <a:r>
              <a:rPr lang="ru-RU" sz="2000" i="1" dirty="0" smtClean="0">
                <a:solidFill>
                  <a:srgbClr val="3E1B59"/>
                </a:solidFill>
                <a:latin typeface="Times New Roman" pitchFamily="18" charset="0"/>
                <a:cs typeface="Times New Roman" pitchFamily="18" charset="0"/>
              </a:rPr>
              <a:t>»</a:t>
            </a:r>
            <a:r>
              <a:rPr lang="ru-RU" sz="2000" dirty="0" smtClean="0">
                <a:solidFill>
                  <a:srgbClr val="3E1B59"/>
                </a:solidFill>
                <a:latin typeface="Times New Roman" pitchFamily="18" charset="0"/>
                <a:cs typeface="Times New Roman" pitchFamily="18" charset="0"/>
              </a:rPr>
              <a:t>, </a:t>
            </a:r>
            <a:r>
              <a:rPr lang="ru-RU" sz="2000" dirty="0" smtClean="0">
                <a:solidFill>
                  <a:srgbClr val="3E1B59"/>
                </a:solidFill>
                <a:latin typeface="Times New Roman" pitchFamily="18" charset="0"/>
                <a:cs typeface="Times New Roman" pitchFamily="18" charset="0"/>
              </a:rPr>
              <a:t>предназначенное для детей </a:t>
            </a:r>
            <a:r>
              <a:rPr lang="ru-RU" sz="2000" dirty="0" smtClean="0">
                <a:solidFill>
                  <a:srgbClr val="3E1B59"/>
                </a:solidFill>
                <a:latin typeface="Times New Roman" pitchFamily="18" charset="0"/>
                <a:cs typeface="Times New Roman" pitchFamily="18" charset="0"/>
              </a:rPr>
              <a:t>старшего </a:t>
            </a:r>
            <a:r>
              <a:rPr lang="ru-RU" sz="2000" dirty="0" smtClean="0">
                <a:solidFill>
                  <a:srgbClr val="3E1B59"/>
                </a:solidFill>
                <a:latin typeface="Times New Roman" pitchFamily="18" charset="0"/>
                <a:cs typeface="Times New Roman" pitchFamily="18" charset="0"/>
              </a:rPr>
              <a:t>дошкольного </a:t>
            </a:r>
            <a:r>
              <a:rPr lang="ru-RU" sz="2000" dirty="0" smtClean="0">
                <a:solidFill>
                  <a:srgbClr val="3E1B59"/>
                </a:solidFill>
                <a:latin typeface="Times New Roman" pitchFamily="18" charset="0"/>
                <a:cs typeface="Times New Roman" pitchFamily="18" charset="0"/>
              </a:rPr>
              <a:t>возраста.</a:t>
            </a:r>
          </a:p>
          <a:p>
            <a:r>
              <a:rPr lang="ru-RU" sz="2000" dirty="0" smtClean="0">
                <a:solidFill>
                  <a:srgbClr val="3E1B59"/>
                </a:solidFill>
                <a:latin typeface="Times New Roman" pitchFamily="18" charset="0"/>
                <a:cs typeface="Times New Roman" pitchFamily="18" charset="0"/>
              </a:rPr>
              <a:t>Использовать </a:t>
            </a:r>
            <a:r>
              <a:rPr lang="ru-RU" sz="2000" dirty="0" smtClean="0">
                <a:solidFill>
                  <a:srgbClr val="3E1B59"/>
                </a:solidFill>
                <a:latin typeface="Times New Roman" pitchFamily="18" charset="0"/>
                <a:cs typeface="Times New Roman" pitchFamily="18" charset="0"/>
              </a:rPr>
              <a:t>данный </a:t>
            </a:r>
            <a:r>
              <a:rPr lang="ru-RU" sz="2000" dirty="0" err="1" smtClean="0">
                <a:solidFill>
                  <a:srgbClr val="3E1B59"/>
                </a:solidFill>
                <a:latin typeface="Times New Roman" pitchFamily="18" charset="0"/>
                <a:cs typeface="Times New Roman" pitchFamily="18" charset="0"/>
              </a:rPr>
              <a:t>лэпбук</a:t>
            </a:r>
            <a:r>
              <a:rPr lang="ru-RU" sz="2000" dirty="0" smtClean="0">
                <a:solidFill>
                  <a:srgbClr val="3E1B59"/>
                </a:solidFill>
                <a:latin typeface="Times New Roman" pitchFamily="18" charset="0"/>
                <a:cs typeface="Times New Roman" pitchFamily="18" charset="0"/>
              </a:rPr>
              <a:t> </a:t>
            </a:r>
            <a:r>
              <a:rPr lang="ru-RU" sz="2000" dirty="0" smtClean="0">
                <a:solidFill>
                  <a:srgbClr val="3E1B59"/>
                </a:solidFill>
                <a:latin typeface="Times New Roman" pitchFamily="18" charset="0"/>
                <a:cs typeface="Times New Roman" pitchFamily="18" charset="0"/>
              </a:rPr>
              <a:t>можно как в процессе образовательной деятельности, так и в самостоятельной деятельности.</a:t>
            </a:r>
            <a:endParaRPr lang="ru-RU" sz="2000" dirty="0">
              <a:solidFill>
                <a:srgbClr val="3E1B59"/>
              </a:solidFill>
              <a:latin typeface="Times New Roman" pitchFamily="18" charset="0"/>
              <a:cs typeface="Times New Roman" pitchFamily="18" charset="0"/>
            </a:endParaRPr>
          </a:p>
        </p:txBody>
      </p:sp>
      <p:pic>
        <p:nvPicPr>
          <p:cNvPr id="11" name="Picture 2" descr="https://sun9-74.userapi.com/impg/3kXjQMULtr_4n19kk1a5vc4ijKthV7wLi_r8tQ/10DIbb-SSHg.jpg?size=813x1080&amp;quality=96&amp;sign=f47f35b8d826f5865e58c792c64fd0e7&amp;type=album"/>
          <p:cNvPicPr>
            <a:picLocks noChangeAspect="1" noChangeArrowheads="1"/>
          </p:cNvPicPr>
          <p:nvPr/>
        </p:nvPicPr>
        <p:blipFill>
          <a:blip r:embed="rId3" cstate="print"/>
          <a:srcRect/>
          <a:stretch>
            <a:fillRect/>
          </a:stretch>
        </p:blipFill>
        <p:spPr bwMode="auto">
          <a:xfrm>
            <a:off x="2786050" y="214290"/>
            <a:ext cx="3142496" cy="4174536"/>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8370" name="Picture 2" descr="https://sun9-74.userapi.com/impg/3kXjQMULtr_4n19kk1a5vc4ijKthV7wLi_r8tQ/10DIbb-SSHg.jpg?size=813x1080&amp;quality=96&amp;sign=f47f35b8d826f5865e58c792c64fd0e7&amp;type=album"/>
          <p:cNvPicPr>
            <a:picLocks noChangeAspect="1" noChangeArrowheads="1"/>
          </p:cNvPicPr>
          <p:nvPr/>
        </p:nvPicPr>
        <p:blipFill>
          <a:blip r:embed="rId3" cstate="print"/>
          <a:srcRect/>
          <a:stretch>
            <a:fillRect/>
          </a:stretch>
        </p:blipFill>
        <p:spPr bwMode="auto">
          <a:xfrm>
            <a:off x="0" y="189798"/>
            <a:ext cx="2357422" cy="3131632"/>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8372" name="Picture 4" descr="https://sun9-70.userapi.com/impg/-zFWo59gFEkvNVgEotCLod4fO9jPpy6Se0JNrA/lNWATDUWQzQ.jpg?size=1280x888&amp;quality=96&amp;sign=fee06ea849e1cf31ff4be7c0de40c28c&amp;type=album"/>
          <p:cNvPicPr>
            <a:picLocks noChangeAspect="1" noChangeArrowheads="1"/>
          </p:cNvPicPr>
          <p:nvPr/>
        </p:nvPicPr>
        <p:blipFill>
          <a:blip r:embed="rId4" cstate="print"/>
          <a:srcRect/>
          <a:stretch>
            <a:fillRect/>
          </a:stretch>
        </p:blipFill>
        <p:spPr bwMode="auto">
          <a:xfrm>
            <a:off x="2643174" y="357166"/>
            <a:ext cx="4015974" cy="2786082"/>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8374" name="Picture 6" descr="https://sun9-24.userapi.com/impg/4JeP0O_kAAJiuBxOXrnKpb7z33SS4b5cwdmh2Q/BL7-vB3Uxvw.jpg?size=1280x733&amp;quality=96&amp;sign=31b70b52ea165f23f8453254343735c4&amp;type=album"/>
          <p:cNvPicPr>
            <a:picLocks noChangeAspect="1" noChangeArrowheads="1"/>
          </p:cNvPicPr>
          <p:nvPr/>
        </p:nvPicPr>
        <p:blipFill>
          <a:blip r:embed="rId5" cstate="print"/>
          <a:srcRect/>
          <a:stretch>
            <a:fillRect/>
          </a:stretch>
        </p:blipFill>
        <p:spPr bwMode="auto">
          <a:xfrm>
            <a:off x="142844" y="3643314"/>
            <a:ext cx="4490946" cy="2571768"/>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8376" name="Picture 8" descr="https://sun9-7.userapi.com/impg/IwadlZcUlLHuqBiP6TyCdF8nECYDFgP1uGdndw/SFqCLTSaGaI.jpg?size=731x1080&amp;quality=96&amp;sign=dd452885977950abbc8fbb4d51f88380&amp;type=album"/>
          <p:cNvPicPr>
            <a:picLocks noChangeAspect="1" noChangeArrowheads="1"/>
          </p:cNvPicPr>
          <p:nvPr/>
        </p:nvPicPr>
        <p:blipFill>
          <a:blip r:embed="rId6" cstate="print"/>
          <a:srcRect/>
          <a:stretch>
            <a:fillRect/>
          </a:stretch>
        </p:blipFill>
        <p:spPr bwMode="auto">
          <a:xfrm>
            <a:off x="6715140" y="428604"/>
            <a:ext cx="2175882" cy="3214710"/>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8378" name="Picture 10" descr="https://sun9-76.userapi.com/impg/qwobCgabRrR3R8RUeD8bRwtlwLjDz3N8VdpaSg/2KvKMXVlIPk.jpg?size=1280x828&amp;quality=96&amp;sign=efc765d8813c65bd958069aab4f59c59&amp;type=album"/>
          <p:cNvPicPr>
            <a:picLocks noChangeAspect="1" noChangeArrowheads="1"/>
          </p:cNvPicPr>
          <p:nvPr/>
        </p:nvPicPr>
        <p:blipFill>
          <a:blip r:embed="rId7" cstate="print"/>
          <a:srcRect/>
          <a:stretch>
            <a:fillRect/>
          </a:stretch>
        </p:blipFill>
        <p:spPr bwMode="auto">
          <a:xfrm>
            <a:off x="4572000" y="3786190"/>
            <a:ext cx="4357686" cy="2818878"/>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9394" name="Picture 2" descr="https://sun9-60.userapi.com/impg/j6-TUXQyTGHYan-gfwSCD0dKL7OqXaY2VwVHQg/CWRgkVRNd8I.jpg?size=510x1080&amp;quality=96&amp;sign=102b27781ea0e042d39ddac2d54bfc24&amp;type=album"/>
          <p:cNvPicPr>
            <a:picLocks noChangeAspect="1" noChangeArrowheads="1"/>
          </p:cNvPicPr>
          <p:nvPr/>
        </p:nvPicPr>
        <p:blipFill>
          <a:blip r:embed="rId3"/>
          <a:srcRect/>
          <a:stretch>
            <a:fillRect/>
          </a:stretch>
        </p:blipFill>
        <p:spPr bwMode="auto">
          <a:xfrm>
            <a:off x="6786578" y="2143116"/>
            <a:ext cx="2143140" cy="4538414"/>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9396" name="Picture 4" descr="https://sun9-29.userapi.com/impg/KKxJNSNPOZZftpWnTuRZSOxCY5NR27-sbu6Whw/RLYFIoMqOg4.jpg?size=510x1080&amp;quality=96&amp;sign=fa4413cc8a333669c547531636182e7e&amp;type=album"/>
          <p:cNvPicPr>
            <a:picLocks noChangeAspect="1" noChangeArrowheads="1"/>
          </p:cNvPicPr>
          <p:nvPr/>
        </p:nvPicPr>
        <p:blipFill>
          <a:blip r:embed="rId4" cstate="print"/>
          <a:srcRect/>
          <a:stretch>
            <a:fillRect/>
          </a:stretch>
        </p:blipFill>
        <p:spPr bwMode="auto">
          <a:xfrm>
            <a:off x="4572000" y="1545899"/>
            <a:ext cx="2071702" cy="4387131"/>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9398" name="Picture 6" descr="https://sun9-62.userapi.com/impg/HLwfWFZ0M_L7Kj-eFaOuGOFst2rav4q4kQCtDg/zkrSNCoU2Dc.jpg?size=510x1080&amp;quality=96&amp;sign=a58ee313650202bb9ea09c7eb17eea23&amp;type=album"/>
          <p:cNvPicPr>
            <a:picLocks noChangeAspect="1" noChangeArrowheads="1"/>
          </p:cNvPicPr>
          <p:nvPr/>
        </p:nvPicPr>
        <p:blipFill>
          <a:blip r:embed="rId5" cstate="print"/>
          <a:srcRect/>
          <a:stretch>
            <a:fillRect/>
          </a:stretch>
        </p:blipFill>
        <p:spPr bwMode="auto">
          <a:xfrm>
            <a:off x="2428860" y="714356"/>
            <a:ext cx="2071702" cy="4387132"/>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9400" name="Picture 8" descr="https://sun9-48.userapi.com/impg/KAzfEdhSAt-j5i3tmCJAarSf7I1cVuYOpP6-Jw/x1QTlsv8WQg.jpg?size=571x1080&amp;quality=96&amp;sign=324f259abbaac6f3f9e901106c69a9e7&amp;type=album"/>
          <p:cNvPicPr>
            <a:picLocks noChangeAspect="1" noChangeArrowheads="1"/>
          </p:cNvPicPr>
          <p:nvPr/>
        </p:nvPicPr>
        <p:blipFill>
          <a:blip r:embed="rId6" cstate="print"/>
          <a:srcRect/>
          <a:stretch>
            <a:fillRect/>
          </a:stretch>
        </p:blipFill>
        <p:spPr bwMode="auto">
          <a:xfrm>
            <a:off x="214282" y="214290"/>
            <a:ext cx="2190633" cy="4143404"/>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4" name="Picture 2" descr="https://sun9-26.userapi.com/impg/Lc1K-Wo-uD5El8LD6x19LIweWbT0gqhldE6DCw/O36jJwb1s4o.jpg?size=573x386&amp;quality=96&amp;proxy=1&amp;sign=601fc65d4ca50913e18855bf9a33241f&amp;type=album"/>
          <p:cNvPicPr>
            <a:picLocks noChangeAspect="1" noChangeArrowheads="1"/>
          </p:cNvPicPr>
          <p:nvPr/>
        </p:nvPicPr>
        <p:blipFill>
          <a:blip r:embed="rId3"/>
          <a:srcRect/>
          <a:stretch>
            <a:fillRect/>
          </a:stretch>
        </p:blipFill>
        <p:spPr bwMode="auto">
          <a:xfrm>
            <a:off x="2214546" y="285728"/>
            <a:ext cx="6357982" cy="4283040"/>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1027" name="Rectangle 3"/>
          <p:cNvSpPr>
            <a:spLocks noChangeArrowheads="1"/>
          </p:cNvSpPr>
          <p:nvPr/>
        </p:nvSpPr>
        <p:spPr bwMode="auto">
          <a:xfrm>
            <a:off x="1785918" y="4786322"/>
            <a:ext cx="7358082" cy="184665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b="1" dirty="0" smtClean="0">
                <a:solidFill>
                  <a:srgbClr val="3E1B59"/>
                </a:solidFill>
                <a:latin typeface="Times New Roman" pitchFamily="18" charset="0"/>
                <a:ea typeface="Times New Roman" pitchFamily="18" charset="0"/>
                <a:cs typeface="Times New Roman" pitchFamily="18" charset="0"/>
              </a:rPr>
              <a:t>И</a:t>
            </a:r>
            <a:r>
              <a:rPr kumimoji="0" lang="ru-RU" b="1" i="0" u="none" strike="noStrike" cap="none" normalizeH="0" baseline="0" dirty="0" smtClean="0">
                <a:ln>
                  <a:noFill/>
                </a:ln>
                <a:solidFill>
                  <a:srgbClr val="3E1B59"/>
                </a:solidFill>
                <a:effectLst/>
                <a:latin typeface="Times New Roman" pitchFamily="18" charset="0"/>
                <a:ea typeface="Times New Roman" pitchFamily="18" charset="0"/>
                <a:cs typeface="Times New Roman" pitchFamily="18" charset="0"/>
              </a:rPr>
              <a:t>гра-викторина «Поле чудес»</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E1B59"/>
                </a:solidFill>
                <a:effectLst/>
                <a:latin typeface="Times New Roman" pitchFamily="18" charset="0"/>
                <a:ea typeface="Times New Roman" pitchFamily="18" charset="0"/>
                <a:cs typeface="Times New Roman" pitchFamily="18" charset="0"/>
              </a:rPr>
              <a:t>Цель: развивать у ребят интерес к спорту, понимание значения спорта в жизни человека.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E1B59"/>
                </a:solidFill>
                <a:effectLst/>
                <a:latin typeface="Times New Roman" pitchFamily="18" charset="0"/>
                <a:ea typeface="Times New Roman" pitchFamily="18" charset="0"/>
                <a:cs typeface="Times New Roman" pitchFamily="18" charset="0"/>
              </a:rPr>
              <a:t>Правила игры: перед вами на экране появится зашифрованное слово, которое нужно угадать. Задания не из лёгких. Участники игры угадывают буквы.  При не правильно названной букве, право угадывания переходит к следующему игроку.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E1B59"/>
                </a:solidFill>
                <a:effectLst/>
                <a:latin typeface="Times New Roman" pitchFamily="18" charset="0"/>
                <a:ea typeface="Times New Roman" pitchFamily="18" charset="0"/>
                <a:cs typeface="Times New Roman" pitchFamily="18" charset="0"/>
              </a:rPr>
              <a:t>Правильно угаданная буква, даёт право назвать ещё одну букву.  Три подряд угаданные буквы, дают право на открытие чёрной шкатулки. (В одной из шкатулок находится приз).</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E1B59"/>
                </a:solidFill>
                <a:effectLst/>
                <a:latin typeface="Times New Roman" pitchFamily="18" charset="0"/>
                <a:ea typeface="Times New Roman" pitchFamily="18" charset="0"/>
                <a:cs typeface="Times New Roman" pitchFamily="18" charset="0"/>
              </a:rPr>
              <a:t>Не правильно названное слово – игрок выбывает из игры.  Победитель выходит в финал.  Подсказка из зала – меняется задание.</a:t>
            </a:r>
            <a:endParaRPr kumimoji="0" lang="ru-RU" sz="1200" b="0" i="0" u="none" strike="noStrike" cap="none" normalizeH="0" baseline="0" dirty="0" smtClean="0">
              <a:ln>
                <a:noFill/>
              </a:ln>
              <a:solidFill>
                <a:srgbClr val="3E1B59"/>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pic>
        <p:nvPicPr>
          <p:cNvPr id="59396" name="Picture 4" descr="https://sun9-11.userapi.com/impg/qK7syMqa6EbqurHtyHN_6zQ9wa7204azDqk0Rw/EcolkjaJx6I.jpg?size=720x405&amp;quality=96&amp;proxy=1&amp;sign=18c576e720311caef1df7123699cbee7&amp;type=album"/>
          <p:cNvPicPr>
            <a:picLocks noChangeAspect="1" noChangeArrowheads="1"/>
          </p:cNvPicPr>
          <p:nvPr/>
        </p:nvPicPr>
        <p:blipFill>
          <a:blip r:embed="rId3"/>
          <a:srcRect/>
          <a:stretch>
            <a:fillRect/>
          </a:stretch>
        </p:blipFill>
        <p:spPr bwMode="auto">
          <a:xfrm>
            <a:off x="285720" y="142852"/>
            <a:ext cx="4714908" cy="2652136"/>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9398" name="Picture 6" descr="https://sun9-13.userapi.com/impg/epePpdwXc7150vPqp8YEODxiLHWdlzFnSu0lOA/Ibd-dVcI_cU.jpg?size=720x400&amp;quality=96&amp;proxy=1&amp;sign=166c9178dbffaa38c73a6dbf82e6aa29&amp;type=album"/>
          <p:cNvPicPr>
            <a:picLocks noChangeAspect="1" noChangeArrowheads="1"/>
          </p:cNvPicPr>
          <p:nvPr/>
        </p:nvPicPr>
        <p:blipFill>
          <a:blip r:embed="rId4"/>
          <a:srcRect/>
          <a:stretch>
            <a:fillRect/>
          </a:stretch>
        </p:blipFill>
        <p:spPr bwMode="auto">
          <a:xfrm>
            <a:off x="3143240" y="2214554"/>
            <a:ext cx="5286412" cy="2936896"/>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59394" name="Picture 2" descr="https://sun9-55.userapi.com/impg/K2tpg62H7rDTwC5lcke1PhqJMq21xAcsdyHLYg/usxcgoDBuw4.jpg?size=706x405&amp;quality=96&amp;proxy=1&amp;sign=72f46427871a7cdb9aa8ae77c315da9f&amp;type=album"/>
          <p:cNvPicPr>
            <a:picLocks noChangeAspect="1" noChangeArrowheads="1"/>
          </p:cNvPicPr>
          <p:nvPr/>
        </p:nvPicPr>
        <p:blipFill>
          <a:blip r:embed="rId5"/>
          <a:srcRect/>
          <a:stretch>
            <a:fillRect/>
          </a:stretch>
        </p:blipFill>
        <p:spPr bwMode="auto">
          <a:xfrm>
            <a:off x="0" y="4286256"/>
            <a:ext cx="4483090" cy="2571744"/>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428728" y="428604"/>
            <a:ext cx="7215238" cy="6801862"/>
          </a:xfrm>
          <a:prstGeom prst="rect">
            <a:avLst/>
          </a:prstGeom>
        </p:spPr>
        <p:txBody>
          <a:bodyPr wrap="square">
            <a:spAutoFit/>
          </a:bodyPr>
          <a:lstStyle/>
          <a:p>
            <a:pPr indent="457200"/>
            <a:r>
              <a:rPr lang="ru-RU" sz="2000" dirty="0" smtClean="0">
                <a:solidFill>
                  <a:srgbClr val="3E1B59"/>
                </a:solidFill>
                <a:latin typeface="Times New Roman" pitchFamily="18" charset="0"/>
                <a:cs typeface="Times New Roman" pitchFamily="18" charset="0"/>
              </a:rPr>
              <a:t>Проведенная мною работа по теме «Влияние дидактических игр на физическое развитие детей старшего возраста» выявила необходимость целенаправленной работы по формированию знаний в области физической культуры у дошкольников на материале дидактических игр. </a:t>
            </a:r>
          </a:p>
          <a:p>
            <a:pPr indent="457200"/>
            <a:r>
              <a:rPr lang="ru-RU" sz="2000" dirty="0" smtClean="0">
                <a:solidFill>
                  <a:srgbClr val="3E1B59"/>
                </a:solidFill>
                <a:latin typeface="Times New Roman" pitchFamily="18" charset="0"/>
                <a:cs typeface="Times New Roman" pitchFamily="18" charset="0"/>
              </a:rPr>
              <a:t>Дидактическая игра оказывает огромное влияние на всестороннее развитие личности ребёнка;</a:t>
            </a:r>
          </a:p>
          <a:p>
            <a:pPr indent="457200"/>
            <a:r>
              <a:rPr lang="ru-RU" sz="2000" dirty="0" smtClean="0">
                <a:solidFill>
                  <a:srgbClr val="3E1B59"/>
                </a:solidFill>
                <a:latin typeface="Times New Roman" pitchFamily="18" charset="0"/>
                <a:cs typeface="Times New Roman" pitchFamily="18" charset="0"/>
              </a:rPr>
              <a:t>Дидактическая игра является важной формой в формировании двигательных навыков и обучению детей дошкольного возраста, наряду с занятиями. Её главная особенность в том, что обучение осуществляется средствами активной и интересной для детей игровой деятельности;</a:t>
            </a:r>
          </a:p>
          <a:p>
            <a:pPr indent="457200"/>
            <a:r>
              <a:rPr lang="ru-RU" sz="2000" dirty="0" smtClean="0">
                <a:solidFill>
                  <a:srgbClr val="3E1B59"/>
                </a:solidFill>
                <a:latin typeface="Times New Roman" pitchFamily="18" charset="0"/>
                <a:cs typeface="Times New Roman" pitchFamily="18" charset="0"/>
              </a:rPr>
              <a:t>внимание играет важную роль в воспитании и обучении детей.</a:t>
            </a:r>
          </a:p>
          <a:p>
            <a:pPr indent="457200"/>
            <a:endParaRPr lang="ru-RU" sz="2000" dirty="0" smtClean="0">
              <a:solidFill>
                <a:srgbClr val="3E1B59"/>
              </a:solidFill>
              <a:latin typeface="Times New Roman" pitchFamily="18" charset="0"/>
              <a:cs typeface="Times New Roman" pitchFamily="18" charset="0"/>
            </a:endParaRPr>
          </a:p>
          <a:p>
            <a:pPr indent="457200"/>
            <a:r>
              <a:rPr lang="ru-RU" sz="2000" b="1" dirty="0" smtClean="0">
                <a:solidFill>
                  <a:srgbClr val="3E1B59"/>
                </a:solidFill>
                <a:latin typeface="Times New Roman" pitchFamily="18" charset="0"/>
                <a:cs typeface="Times New Roman" pitchFamily="18" charset="0"/>
              </a:rPr>
              <a:t>Достигнуты определённые результаты:</a:t>
            </a:r>
          </a:p>
          <a:p>
            <a:pPr indent="457200"/>
            <a:endParaRPr lang="ru-RU" sz="2000" b="1" dirty="0" smtClean="0">
              <a:solidFill>
                <a:srgbClr val="3E1B59"/>
              </a:solidFill>
              <a:latin typeface="Times New Roman" pitchFamily="18" charset="0"/>
              <a:cs typeface="Times New Roman" pitchFamily="18" charset="0"/>
            </a:endParaRPr>
          </a:p>
          <a:p>
            <a:pPr>
              <a:buFont typeface="Wingdings" pitchFamily="2" charset="2"/>
              <a:buChar char="v"/>
            </a:pPr>
            <a:r>
              <a:rPr lang="ru-RU" sz="2000" dirty="0" smtClean="0">
                <a:solidFill>
                  <a:srgbClr val="3E1B59"/>
                </a:solidFill>
                <a:latin typeface="Times New Roman" pitchFamily="18" charset="0"/>
                <a:cs typeface="Times New Roman" pitchFamily="18" charset="0"/>
              </a:rPr>
              <a:t> У детей появился интерес к занятиям спортом в детском саду.</a:t>
            </a:r>
          </a:p>
          <a:p>
            <a:pPr>
              <a:buFont typeface="Wingdings" pitchFamily="2" charset="2"/>
              <a:buChar char="v"/>
            </a:pPr>
            <a:r>
              <a:rPr lang="ru-RU" sz="2000" dirty="0" smtClean="0">
                <a:solidFill>
                  <a:srgbClr val="3E1B59"/>
                </a:solidFill>
                <a:latin typeface="Times New Roman" pitchFamily="18" charset="0"/>
                <a:cs typeface="Times New Roman" pitchFamily="18" charset="0"/>
              </a:rPr>
              <a:t> У детей пополнился словарный запас спортивной терминологией</a:t>
            </a:r>
            <a:r>
              <a:rPr lang="ru-RU" dirty="0" smtClean="0"/>
              <a:t>. </a:t>
            </a:r>
          </a:p>
          <a:p>
            <a:endParaRPr lang="ru-RU" dirty="0" smtClean="0"/>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500166" y="889844"/>
            <a:ext cx="6572296" cy="4093428"/>
          </a:xfrm>
          <a:prstGeom prst="rect">
            <a:avLst/>
          </a:prstGeom>
        </p:spPr>
        <p:txBody>
          <a:bodyPr wrap="square">
            <a:spAutoFit/>
          </a:bodyPr>
          <a:lstStyle/>
          <a:p>
            <a:pPr algn="ctr"/>
            <a:r>
              <a:rPr lang="ru-RU" sz="2000" b="1" i="1" dirty="0">
                <a:solidFill>
                  <a:srgbClr val="FF0000"/>
                </a:solidFill>
                <a:latin typeface="Times New Roman" pitchFamily="18" charset="0"/>
                <a:cs typeface="Times New Roman" pitchFamily="18" charset="0"/>
              </a:rPr>
              <a:t>Этапы </a:t>
            </a:r>
            <a:r>
              <a:rPr lang="ru-RU" sz="2000" b="1" i="1" dirty="0" smtClean="0">
                <a:solidFill>
                  <a:srgbClr val="FF0000"/>
                </a:solidFill>
                <a:latin typeface="Times New Roman" pitchFamily="18" charset="0"/>
                <a:cs typeface="Times New Roman" pitchFamily="18" charset="0"/>
              </a:rPr>
              <a:t>работы:</a:t>
            </a:r>
            <a:endParaRPr lang="ru-RU" sz="2000" dirty="0">
              <a:solidFill>
                <a:srgbClr val="FF0000"/>
              </a:solidFill>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Разработка дидактических игр:</a:t>
            </a:r>
          </a:p>
          <a:p>
            <a:r>
              <a:rPr lang="ru-RU" sz="2000" b="1"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определение </a:t>
            </a:r>
            <a:r>
              <a:rPr lang="ru-RU" sz="2000" dirty="0">
                <a:latin typeface="Times New Roman" pitchFamily="18" charset="0"/>
                <a:cs typeface="Times New Roman" pitchFamily="18" charset="0"/>
              </a:rPr>
              <a:t>проблемы;</a:t>
            </a:r>
          </a:p>
          <a:p>
            <a:r>
              <a:rPr lang="ru-RU" sz="2000" dirty="0">
                <a:latin typeface="Times New Roman" pitchFamily="18" charset="0"/>
                <a:cs typeface="Times New Roman" pitchFamily="18" charset="0"/>
              </a:rPr>
              <a:t>- постановка целей и задач;</a:t>
            </a:r>
          </a:p>
          <a:p>
            <a:r>
              <a:rPr lang="ru-RU" sz="2000" dirty="0">
                <a:latin typeface="Times New Roman" pitchFamily="18" charset="0"/>
                <a:cs typeface="Times New Roman" pitchFamily="18" charset="0"/>
              </a:rPr>
              <a:t>- подбор методической литературы, физкультурного оборудования;</a:t>
            </a:r>
          </a:p>
          <a:p>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 </a:t>
            </a:r>
            <a:r>
              <a:rPr lang="ru-RU" sz="2000" b="1" i="1" dirty="0">
                <a:latin typeface="Times New Roman" pitchFamily="18" charset="0"/>
                <a:cs typeface="Times New Roman" pitchFamily="18" charset="0"/>
              </a:rPr>
              <a:t>Внедрение </a:t>
            </a:r>
            <a:r>
              <a:rPr lang="ru-RU" sz="2000" b="1" i="1" dirty="0" smtClean="0">
                <a:latin typeface="Times New Roman" pitchFamily="18" charset="0"/>
                <a:cs typeface="Times New Roman" pitchFamily="18" charset="0"/>
              </a:rPr>
              <a:t>дидактических игр</a:t>
            </a:r>
            <a:r>
              <a:rPr lang="ru-RU" sz="2000" b="1" i="1" dirty="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в практику:</a:t>
            </a:r>
            <a:endParaRPr lang="ru-RU" sz="2000" dirty="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составление </a:t>
            </a:r>
            <a:r>
              <a:rPr lang="ru-RU" sz="2000" dirty="0">
                <a:latin typeface="Times New Roman" pitchFamily="18" charset="0"/>
                <a:cs typeface="Times New Roman" pitchFamily="18" charset="0"/>
              </a:rPr>
              <a:t>картотеки </a:t>
            </a:r>
            <a:r>
              <a:rPr lang="ru-RU" sz="2000" dirty="0" smtClean="0">
                <a:latin typeface="Times New Roman" pitchFamily="18" charset="0"/>
                <a:cs typeface="Times New Roman" pitchFamily="18" charset="0"/>
              </a:rPr>
              <a:t>дидактических игр о видах спорта, спортивном инвентаре и его назначении.</a:t>
            </a:r>
          </a:p>
          <a:p>
            <a:endParaRPr lang="ru-RU" sz="2000" dirty="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Заключительный</a:t>
            </a:r>
            <a:r>
              <a:rPr lang="ru-RU" sz="2000" b="1" i="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презентация.</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428728" y="428604"/>
            <a:ext cx="6858048" cy="4893647"/>
          </a:xfrm>
          <a:prstGeom prst="rect">
            <a:avLst/>
          </a:prstGeom>
        </p:spPr>
        <p:txBody>
          <a:bodyPr wrap="square">
            <a:spAutoFit/>
          </a:bodyPr>
          <a:lstStyle/>
          <a:p>
            <a:r>
              <a:rPr lang="ru-RU" sz="2400" b="1" u="sng" dirty="0">
                <a:solidFill>
                  <a:srgbClr val="7030A0"/>
                </a:solidFill>
              </a:rPr>
              <a:t>Основная особенность дидактических игр </a:t>
            </a:r>
          </a:p>
          <a:p>
            <a:pPr>
              <a:buFont typeface="Arial" pitchFamily="34" charset="0"/>
              <a:buChar char="•"/>
            </a:pPr>
            <a:r>
              <a:rPr lang="ru-RU" sz="2400" dirty="0" smtClean="0">
                <a:solidFill>
                  <a:srgbClr val="7030A0"/>
                </a:solidFill>
              </a:rPr>
              <a:t> </a:t>
            </a:r>
            <a:r>
              <a:rPr lang="ru-RU" sz="2200" dirty="0">
                <a:solidFill>
                  <a:srgbClr val="7030A0"/>
                </a:solidFill>
              </a:rPr>
              <a:t>игры </a:t>
            </a:r>
            <a:r>
              <a:rPr lang="ru-RU" sz="2200" dirty="0" smtClean="0">
                <a:solidFill>
                  <a:srgbClr val="7030A0"/>
                </a:solidFill>
              </a:rPr>
              <a:t>обучающие;</a:t>
            </a:r>
          </a:p>
          <a:p>
            <a:pPr>
              <a:buFont typeface="Arial" pitchFamily="34" charset="0"/>
              <a:buChar char="•"/>
            </a:pPr>
            <a:r>
              <a:rPr lang="ru-RU" sz="2200" dirty="0" smtClean="0">
                <a:solidFill>
                  <a:srgbClr val="7030A0"/>
                </a:solidFill>
              </a:rPr>
              <a:t>создаются </a:t>
            </a:r>
            <a:r>
              <a:rPr lang="ru-RU" sz="2200" dirty="0">
                <a:solidFill>
                  <a:srgbClr val="7030A0"/>
                </a:solidFill>
              </a:rPr>
              <a:t>взрослыми в целях воспитания и обучения </a:t>
            </a:r>
            <a:r>
              <a:rPr lang="ru-RU" sz="2200" dirty="0" smtClean="0">
                <a:solidFill>
                  <a:srgbClr val="7030A0"/>
                </a:solidFill>
              </a:rPr>
              <a:t>детей</a:t>
            </a:r>
            <a:r>
              <a:rPr lang="ru-RU" sz="2200" dirty="0">
                <a:solidFill>
                  <a:srgbClr val="7030A0"/>
                </a:solidFill>
              </a:rPr>
              <a:t>;</a:t>
            </a:r>
            <a:endParaRPr lang="ru-RU" sz="2200" dirty="0" smtClean="0">
              <a:solidFill>
                <a:srgbClr val="7030A0"/>
              </a:solidFill>
            </a:endParaRPr>
          </a:p>
          <a:p>
            <a:pPr>
              <a:buFont typeface="Arial" pitchFamily="34" charset="0"/>
              <a:buChar char="•"/>
            </a:pPr>
            <a:r>
              <a:rPr lang="ru-RU" sz="2200" dirty="0" smtClean="0">
                <a:solidFill>
                  <a:srgbClr val="7030A0"/>
                </a:solidFill>
              </a:rPr>
              <a:t>реализуется через </a:t>
            </a:r>
            <a:r>
              <a:rPr lang="ru-RU" sz="2200" dirty="0">
                <a:solidFill>
                  <a:srgbClr val="7030A0"/>
                </a:solidFill>
              </a:rPr>
              <a:t>игровую задачу, игровые действия, </a:t>
            </a:r>
            <a:r>
              <a:rPr lang="ru-RU" sz="2200" dirty="0" smtClean="0">
                <a:solidFill>
                  <a:srgbClr val="7030A0"/>
                </a:solidFill>
              </a:rPr>
              <a:t>правила;</a:t>
            </a:r>
          </a:p>
          <a:p>
            <a:pPr>
              <a:buFont typeface="Arial" pitchFamily="34" charset="0"/>
              <a:buChar char="•"/>
            </a:pPr>
            <a:r>
              <a:rPr lang="ru-RU" sz="2200" dirty="0" smtClean="0">
                <a:solidFill>
                  <a:srgbClr val="7030A0"/>
                </a:solidFill>
              </a:rPr>
              <a:t>способствуют </a:t>
            </a:r>
            <a:r>
              <a:rPr lang="ru-RU" sz="2200" dirty="0">
                <a:solidFill>
                  <a:srgbClr val="7030A0"/>
                </a:solidFill>
              </a:rPr>
              <a:t>развитию познавательной деятельности, интеллектуальных операций, представляющих собой основу </a:t>
            </a:r>
            <a:r>
              <a:rPr lang="ru-RU" sz="2200" dirty="0" smtClean="0">
                <a:solidFill>
                  <a:srgbClr val="7030A0"/>
                </a:solidFill>
              </a:rPr>
              <a:t>обучения;</a:t>
            </a:r>
          </a:p>
          <a:p>
            <a:pPr>
              <a:buFont typeface="Arial" pitchFamily="34" charset="0"/>
              <a:buChar char="•"/>
            </a:pPr>
            <a:r>
              <a:rPr lang="ru-RU" sz="2200" dirty="0" smtClean="0">
                <a:solidFill>
                  <a:srgbClr val="7030A0"/>
                </a:solidFill>
              </a:rPr>
              <a:t>характерно </a:t>
            </a:r>
            <a:r>
              <a:rPr lang="ru-RU" sz="2200" dirty="0">
                <a:solidFill>
                  <a:srgbClr val="7030A0"/>
                </a:solidFill>
              </a:rPr>
              <a:t>наличие задачи учебного характера – обучающей </a:t>
            </a:r>
            <a:r>
              <a:rPr lang="ru-RU" sz="2200" dirty="0" smtClean="0">
                <a:solidFill>
                  <a:srgbClr val="7030A0"/>
                </a:solidFill>
              </a:rPr>
              <a:t>задачи;</a:t>
            </a:r>
          </a:p>
          <a:p>
            <a:pPr>
              <a:buFont typeface="Arial" pitchFamily="34" charset="0"/>
              <a:buChar char="•"/>
            </a:pPr>
            <a:r>
              <a:rPr lang="ru-RU" sz="2200" dirty="0" smtClean="0">
                <a:solidFill>
                  <a:srgbClr val="7030A0"/>
                </a:solidFill>
              </a:rPr>
              <a:t> ею </a:t>
            </a:r>
            <a:r>
              <a:rPr lang="ru-RU" sz="2200" dirty="0">
                <a:solidFill>
                  <a:srgbClr val="7030A0"/>
                </a:solidFill>
              </a:rPr>
              <a:t>руководствуются взрослые, создавая ту или иную дидактическую </a:t>
            </a:r>
            <a:r>
              <a:rPr lang="ru-RU" sz="2200" dirty="0" smtClean="0">
                <a:solidFill>
                  <a:srgbClr val="7030A0"/>
                </a:solidFill>
              </a:rPr>
              <a:t>игру, </a:t>
            </a:r>
            <a:r>
              <a:rPr lang="ru-RU" sz="2200" dirty="0">
                <a:solidFill>
                  <a:srgbClr val="7030A0"/>
                </a:solidFill>
              </a:rPr>
              <a:t>но облекают её в занимательную для детей форму</a:t>
            </a:r>
            <a:r>
              <a:rPr lang="ru-RU" sz="220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642910" y="357166"/>
            <a:ext cx="7929618" cy="3108543"/>
          </a:xfrm>
          <a:prstGeom prst="rect">
            <a:avLst/>
          </a:prstGeom>
        </p:spPr>
        <p:txBody>
          <a:bodyPr wrap="square">
            <a:spAutoFit/>
          </a:bodyPr>
          <a:lstStyle/>
          <a:p>
            <a:r>
              <a:rPr lang="ru-RU" sz="2800" b="1" dirty="0" smtClean="0">
                <a:solidFill>
                  <a:srgbClr val="3E1B59"/>
                </a:solidFill>
              </a:rPr>
              <a:t>Яркость</a:t>
            </a:r>
            <a:r>
              <a:rPr lang="ru-RU" sz="2800" b="1" dirty="0">
                <a:solidFill>
                  <a:srgbClr val="3E1B59"/>
                </a:solidFill>
              </a:rPr>
              <a:t>, </a:t>
            </a:r>
            <a:r>
              <a:rPr lang="ru-RU" sz="2800" b="1" dirty="0" smtClean="0">
                <a:solidFill>
                  <a:srgbClr val="3E1B59"/>
                </a:solidFill>
              </a:rPr>
              <a:t>красочность </a:t>
            </a:r>
            <a:r>
              <a:rPr lang="ru-RU" sz="2800" b="1" dirty="0">
                <a:solidFill>
                  <a:srgbClr val="3E1B59"/>
                </a:solidFill>
              </a:rPr>
              <a:t>иллюстрированного материала, представленного в </a:t>
            </a:r>
            <a:r>
              <a:rPr lang="ru-RU" sz="2800" b="1" dirty="0" smtClean="0">
                <a:solidFill>
                  <a:srgbClr val="3E1B59"/>
                </a:solidFill>
              </a:rPr>
              <a:t>дидактической игре, </a:t>
            </a:r>
            <a:r>
              <a:rPr lang="ru-RU" sz="2800" b="1" dirty="0">
                <a:solidFill>
                  <a:srgbClr val="3E1B59"/>
                </a:solidFill>
              </a:rPr>
              <a:t>дает возможность ребенку наглядно представить каждый вид спорта; его своеобразие и красоту, а также способствовать обогащению эмоциональной сферы личности дошкольника.</a:t>
            </a:r>
          </a:p>
        </p:txBody>
      </p:sp>
      <p:pic>
        <p:nvPicPr>
          <p:cNvPr id="16389" name="Picture 5" descr="C:\Users\user\Desktop\tvekFwQTpXI.jpg"/>
          <p:cNvPicPr>
            <a:picLocks noChangeAspect="1" noChangeArrowheads="1"/>
          </p:cNvPicPr>
          <p:nvPr/>
        </p:nvPicPr>
        <p:blipFill>
          <a:blip r:embed="rId3"/>
          <a:srcRect/>
          <a:stretch>
            <a:fillRect/>
          </a:stretch>
        </p:blipFill>
        <p:spPr bwMode="auto">
          <a:xfrm>
            <a:off x="1214414" y="3429000"/>
            <a:ext cx="3333752" cy="3239990"/>
          </a:xfrm>
          <a:prstGeom prst="rect">
            <a:avLst/>
          </a:prstGeom>
          <a:noFill/>
        </p:spPr>
      </p:pic>
      <p:pic>
        <p:nvPicPr>
          <p:cNvPr id="16386" name="Picture 2" descr="https://sun9-23.userapi.com/impg/46uTFEFBmfY89ug5GXJaFZwUysEbGGfqH_KoCA/gWwR0xZ8QUk.jpg?size=1280x501&amp;quality=96&amp;sign=9bfe387d8510256cff0f8cb2c403ad6f&amp;type=album"/>
          <p:cNvPicPr>
            <a:picLocks noChangeAspect="1" noChangeArrowheads="1"/>
          </p:cNvPicPr>
          <p:nvPr/>
        </p:nvPicPr>
        <p:blipFill>
          <a:blip r:embed="rId4"/>
          <a:srcRect/>
          <a:stretch>
            <a:fillRect/>
          </a:stretch>
        </p:blipFill>
        <p:spPr bwMode="auto">
          <a:xfrm rot="1127427">
            <a:off x="3796425" y="4141594"/>
            <a:ext cx="4786314" cy="21862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357158" y="642918"/>
            <a:ext cx="8572560" cy="4893647"/>
          </a:xfrm>
          <a:prstGeom prst="rect">
            <a:avLst/>
          </a:prstGeom>
        </p:spPr>
        <p:txBody>
          <a:bodyPr wrap="square">
            <a:spAutoFit/>
          </a:bodyPr>
          <a:lstStyle/>
          <a:p>
            <a:r>
              <a:rPr lang="ru-RU" sz="2400" dirty="0">
                <a:solidFill>
                  <a:srgbClr val="3E1B59"/>
                </a:solidFill>
                <a:latin typeface="Times New Roman" pitchFamily="18" charset="0"/>
                <a:cs typeface="Times New Roman" pitchFamily="18" charset="0"/>
              </a:rPr>
              <a:t>Сформированная посредствам использования </a:t>
            </a:r>
            <a:r>
              <a:rPr lang="ru-RU" sz="2400" dirty="0" smtClean="0">
                <a:solidFill>
                  <a:srgbClr val="3E1B59"/>
                </a:solidFill>
                <a:latin typeface="Times New Roman" pitchFamily="18" charset="0"/>
                <a:cs typeface="Times New Roman" pitchFamily="18" charset="0"/>
              </a:rPr>
              <a:t>дидактических игр </a:t>
            </a:r>
            <a:r>
              <a:rPr lang="ru-RU" sz="2400" dirty="0">
                <a:solidFill>
                  <a:srgbClr val="3E1B59"/>
                </a:solidFill>
                <a:latin typeface="Times New Roman" pitchFamily="18" charset="0"/>
                <a:cs typeface="Times New Roman" pitchFamily="18" charset="0"/>
              </a:rPr>
              <a:t>о </a:t>
            </a:r>
            <a:r>
              <a:rPr lang="ru-RU" sz="2400" dirty="0" smtClean="0">
                <a:solidFill>
                  <a:srgbClr val="3E1B59"/>
                </a:solidFill>
                <a:latin typeface="Times New Roman" pitchFamily="18" charset="0"/>
                <a:cs typeface="Times New Roman" pitchFamily="18" charset="0"/>
              </a:rPr>
              <a:t>видах спорта </a:t>
            </a:r>
            <a:r>
              <a:rPr lang="ru-RU" sz="2400" dirty="0">
                <a:solidFill>
                  <a:srgbClr val="3E1B59"/>
                </a:solidFill>
                <a:latin typeface="Times New Roman" pitchFamily="18" charset="0"/>
                <a:cs typeface="Times New Roman" pitchFamily="18" charset="0"/>
              </a:rPr>
              <a:t>система знаний будет способствовать решению ряда задач:</a:t>
            </a:r>
          </a:p>
          <a:p>
            <a:pPr marL="457200" indent="-457200">
              <a:buFont typeface="+mj-lt"/>
              <a:buAutoNum type="arabicPeriod"/>
            </a:pPr>
            <a:r>
              <a:rPr lang="ru-RU" sz="2400" b="1" i="1" dirty="0">
                <a:solidFill>
                  <a:srgbClr val="3E1B59"/>
                </a:solidFill>
                <a:latin typeface="Times New Roman" pitchFamily="18" charset="0"/>
                <a:cs typeface="Times New Roman" pitchFamily="18" charset="0"/>
              </a:rPr>
              <a:t>Повышение мотивации к знаниям физических </a:t>
            </a:r>
            <a:r>
              <a:rPr lang="ru-RU" sz="2400" b="1" i="1" dirty="0" smtClean="0">
                <a:solidFill>
                  <a:srgbClr val="3E1B59"/>
                </a:solidFill>
                <a:latin typeface="Times New Roman" pitchFamily="18" charset="0"/>
                <a:cs typeface="Times New Roman" pitchFamily="18" charset="0"/>
              </a:rPr>
              <a:t>упражнений;</a:t>
            </a:r>
            <a:endParaRPr lang="ru-RU" sz="2400" dirty="0">
              <a:solidFill>
                <a:srgbClr val="3E1B59"/>
              </a:solidFill>
              <a:latin typeface="Times New Roman" pitchFamily="18" charset="0"/>
              <a:cs typeface="Times New Roman" pitchFamily="18" charset="0"/>
            </a:endParaRPr>
          </a:p>
          <a:p>
            <a:pPr marL="457200" indent="-457200">
              <a:buFont typeface="+mj-lt"/>
              <a:buAutoNum type="arabicPeriod"/>
            </a:pPr>
            <a:r>
              <a:rPr lang="ru-RU" sz="2400" b="1" i="1" dirty="0">
                <a:solidFill>
                  <a:srgbClr val="3E1B59"/>
                </a:solidFill>
                <a:latin typeface="Times New Roman" pitchFamily="18" charset="0"/>
                <a:cs typeface="Times New Roman" pitchFamily="18" charset="0"/>
              </a:rPr>
              <a:t>Повышение эффективности освоения двигательных действий.</a:t>
            </a:r>
            <a:endParaRPr lang="ru-RU" sz="2400" dirty="0">
              <a:solidFill>
                <a:srgbClr val="3E1B59"/>
              </a:solidFill>
              <a:latin typeface="Times New Roman" pitchFamily="18" charset="0"/>
              <a:cs typeface="Times New Roman" pitchFamily="18" charset="0"/>
            </a:endParaRPr>
          </a:p>
          <a:p>
            <a:r>
              <a:rPr lang="ru-RU" sz="2400" dirty="0">
                <a:solidFill>
                  <a:srgbClr val="3E1B59"/>
                </a:solidFill>
                <a:latin typeface="Times New Roman" pitchFamily="18" charset="0"/>
                <a:cs typeface="Times New Roman" pitchFamily="18" charset="0"/>
              </a:rPr>
              <a:t> С помощью дидактической игры организуются дополнительное восприятие, различение движений, узнавание их не только по внешнему действию, но и по словесному описанию. Таким образом, дети учатся делать первичные обобщения, группировать движения по определенным свойствам.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8" name="Прямоугольник 7"/>
          <p:cNvSpPr/>
          <p:nvPr/>
        </p:nvSpPr>
        <p:spPr>
          <a:xfrm>
            <a:off x="1428728" y="845652"/>
            <a:ext cx="7000924" cy="4154984"/>
          </a:xfrm>
          <a:prstGeom prst="rect">
            <a:avLst/>
          </a:prstGeom>
        </p:spPr>
        <p:txBody>
          <a:bodyPr wrap="square">
            <a:spAutoFit/>
          </a:bodyPr>
          <a:lstStyle/>
          <a:p>
            <a:pPr algn="ctr"/>
            <a:r>
              <a:rPr lang="ru-RU" sz="2400" b="1" i="1" dirty="0">
                <a:solidFill>
                  <a:srgbClr val="FF0000"/>
                </a:solidFill>
                <a:latin typeface="Times New Roman" pitchFamily="18" charset="0"/>
                <a:cs typeface="Times New Roman" pitchFamily="18" charset="0"/>
              </a:rPr>
              <a:t>Проблема:</a:t>
            </a:r>
            <a:r>
              <a:rPr lang="ru-RU" sz="2400" dirty="0">
                <a:solidFill>
                  <a:srgbClr val="FF0000"/>
                </a:solidFill>
                <a:latin typeface="Times New Roman" pitchFamily="18" charset="0"/>
                <a:cs typeface="Times New Roman" pitchFamily="18" charset="0"/>
              </a:rPr>
              <a:t> </a:t>
            </a:r>
            <a:endParaRPr lang="ru-RU" sz="2400" dirty="0" smtClean="0">
              <a:solidFill>
                <a:srgbClr val="FF0000"/>
              </a:solidFill>
              <a:latin typeface="Times New Roman" pitchFamily="18" charset="0"/>
              <a:cs typeface="Times New Roman" pitchFamily="18" charset="0"/>
            </a:endParaRPr>
          </a:p>
          <a:p>
            <a:r>
              <a:rPr lang="ru-RU" sz="2400" dirty="0" smtClean="0">
                <a:solidFill>
                  <a:srgbClr val="3E1B59"/>
                </a:solidFill>
                <a:latin typeface="Times New Roman" pitchFamily="18" charset="0"/>
                <a:cs typeface="Times New Roman" pitchFamily="18" charset="0"/>
              </a:rPr>
              <a:t>Дидактическая </a:t>
            </a:r>
            <a:r>
              <a:rPr lang="ru-RU" sz="2400" dirty="0">
                <a:solidFill>
                  <a:srgbClr val="3E1B59"/>
                </a:solidFill>
                <a:latin typeface="Times New Roman" pitchFamily="18" charset="0"/>
                <a:cs typeface="Times New Roman" pitchFamily="18" charset="0"/>
              </a:rPr>
              <a:t>игра требует усидчивости, серьезный настрой, использование мыслительного процесса. </a:t>
            </a:r>
            <a:endParaRPr lang="ru-RU" sz="2400" dirty="0" smtClean="0">
              <a:solidFill>
                <a:srgbClr val="3E1B59"/>
              </a:solidFill>
              <a:latin typeface="Times New Roman" pitchFamily="18" charset="0"/>
              <a:cs typeface="Times New Roman" pitchFamily="18" charset="0"/>
            </a:endParaRPr>
          </a:p>
          <a:p>
            <a:r>
              <a:rPr lang="ru-RU" sz="2400" dirty="0" smtClean="0">
                <a:solidFill>
                  <a:srgbClr val="3E1B59"/>
                </a:solidFill>
                <a:latin typeface="Times New Roman" pitchFamily="18" charset="0"/>
                <a:cs typeface="Times New Roman" pitchFamily="18" charset="0"/>
              </a:rPr>
              <a:t>Только </a:t>
            </a:r>
            <a:r>
              <a:rPr lang="ru-RU" sz="2400" dirty="0">
                <a:solidFill>
                  <a:srgbClr val="3E1B59"/>
                </a:solidFill>
                <a:latin typeface="Times New Roman" pitchFamily="18" charset="0"/>
                <a:cs typeface="Times New Roman" pitchFamily="18" charset="0"/>
              </a:rPr>
              <a:t>в игре ребенок радостно и легко, раскрывает свои способности, осваивает новые навыки и знания, развивает ловкость, наблюдательность, фантазию, память, учится размышлять, анализировать, преодолевать трудности, одновременно впитывая неоценимый опыт общения</a:t>
            </a:r>
            <a:r>
              <a:rPr lang="ru-RU" sz="2400" dirty="0" smtClean="0">
                <a:solidFill>
                  <a:srgbClr val="3E1B59"/>
                </a:solidFill>
                <a:latin typeface="Times New Roman" pitchFamily="18" charset="0"/>
                <a:cs typeface="Times New Roman" pitchFamily="18" charset="0"/>
              </a:rPr>
              <a:t>.</a:t>
            </a:r>
            <a:endParaRPr lang="ru-RU" sz="2400" dirty="0">
              <a:solidFill>
                <a:srgbClr val="3E1B5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10" name="Rectangle 2"/>
          <p:cNvSpPr>
            <a:spLocks noChangeArrowheads="1"/>
          </p:cNvSpPr>
          <p:nvPr/>
        </p:nvSpPr>
        <p:spPr bwMode="auto">
          <a:xfrm>
            <a:off x="1643042" y="857232"/>
            <a:ext cx="6357982"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dirty="0" smtClean="0">
                <a:solidFill>
                  <a:srgbClr val="3E1B59"/>
                </a:solidFill>
                <a:latin typeface="Times New Roman" pitchFamily="18" charset="0"/>
                <a:cs typeface="Times New Roman" pitchFamily="18" charset="0"/>
              </a:rPr>
              <a:t>      Представляю опыт работы по формированию познавательной активности у детей дошкольного возраста через использование дидактических игр.</a:t>
            </a:r>
          </a:p>
          <a:p>
            <a:r>
              <a:rPr lang="ru-RU" sz="2400" dirty="0" smtClean="0">
                <a:solidFill>
                  <a:srgbClr val="3E1B59"/>
                </a:solidFill>
                <a:latin typeface="Times New Roman" pitchFamily="18" charset="0"/>
                <a:cs typeface="Times New Roman" pitchFamily="18" charset="0"/>
              </a:rPr>
              <a:t>      Использование дидактических игр возможно не только в рамках организованной образовательной деятельности, но при проведении режимных моментов и в самостоятельной деятельности детей.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4F2270"/>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kartinkinaden.ru/uploads/posts/2020-07/thumbs/1593699986_1-p-sportivnii-fon-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1593699986_1-p-sportivnii-fon-1.jpg"/>
          <p:cNvPicPr>
            <a:picLocks noChangeAspect="1" noChangeArrowheads="1"/>
          </p:cNvPicPr>
          <p:nvPr/>
        </p:nvPicPr>
        <p:blipFill>
          <a:blip r:embed="rId2"/>
          <a:srcRect/>
          <a:stretch>
            <a:fillRect/>
          </a:stretch>
        </p:blipFill>
        <p:spPr bwMode="auto">
          <a:xfrm>
            <a:off x="0" y="0"/>
            <a:ext cx="9113397" cy="6858000"/>
          </a:xfrm>
          <a:prstGeom prst="rect">
            <a:avLst/>
          </a:prstGeom>
          <a:noFill/>
        </p:spPr>
      </p:pic>
      <p:sp>
        <p:nvSpPr>
          <p:cNvPr id="9" name="Прямоугольник 8"/>
          <p:cNvSpPr/>
          <p:nvPr/>
        </p:nvSpPr>
        <p:spPr>
          <a:xfrm>
            <a:off x="1500166" y="285728"/>
            <a:ext cx="6858048" cy="5847755"/>
          </a:xfrm>
          <a:prstGeom prst="rect">
            <a:avLst/>
          </a:prstGeom>
        </p:spPr>
        <p:txBody>
          <a:bodyPr wrap="square">
            <a:spAutoFit/>
          </a:bodyPr>
          <a:lstStyle/>
          <a:p>
            <a:r>
              <a:rPr lang="ru-RU" sz="2400" b="1" u="sng" dirty="0" smtClean="0">
                <a:solidFill>
                  <a:srgbClr val="4F2270"/>
                </a:solidFill>
                <a:latin typeface="Times New Roman" pitchFamily="18" charset="0"/>
                <a:cs typeface="Times New Roman" pitchFamily="18" charset="0"/>
              </a:rPr>
              <a:t>Основная цель </a:t>
            </a:r>
            <a:r>
              <a:rPr lang="ru-RU" sz="2400" dirty="0">
                <a:solidFill>
                  <a:srgbClr val="4F2270"/>
                </a:solidFill>
                <a:latin typeface="Times New Roman" pitchFamily="18" charset="0"/>
                <a:cs typeface="Times New Roman" pitchFamily="18" charset="0"/>
              </a:rPr>
              <a:t>– формирование у детей устойчивого интереса к физкультуре и спорту. </a:t>
            </a:r>
            <a:endParaRPr lang="ru-RU" sz="2400" dirty="0" smtClean="0">
              <a:solidFill>
                <a:srgbClr val="4F2270"/>
              </a:solidFill>
              <a:latin typeface="Times New Roman" pitchFamily="18" charset="0"/>
              <a:cs typeface="Times New Roman" pitchFamily="18" charset="0"/>
            </a:endParaRPr>
          </a:p>
          <a:p>
            <a:r>
              <a:rPr lang="ru-RU" sz="2400" dirty="0" smtClean="0">
                <a:solidFill>
                  <a:srgbClr val="4F2270"/>
                </a:solidFill>
                <a:latin typeface="Times New Roman" pitchFamily="18" charset="0"/>
                <a:cs typeface="Times New Roman" pitchFamily="18" charset="0"/>
              </a:rPr>
              <a:t>Все </a:t>
            </a:r>
            <a:r>
              <a:rPr lang="ru-RU" sz="2400" dirty="0">
                <a:solidFill>
                  <a:srgbClr val="4F2270"/>
                </a:solidFill>
                <a:latin typeface="Times New Roman" pitchFamily="18" charset="0"/>
                <a:cs typeface="Times New Roman" pitchFamily="18" charset="0"/>
              </a:rPr>
              <a:t>игры многофункциональны: они не только развивают интерес к спорту, но и </a:t>
            </a:r>
            <a:r>
              <a:rPr lang="ru-RU" sz="2400" dirty="0" smtClean="0">
                <a:solidFill>
                  <a:srgbClr val="4F2270"/>
                </a:solidFill>
                <a:latin typeface="Times New Roman" pitchFamily="18" charset="0"/>
                <a:cs typeface="Times New Roman" pitchFamily="18" charset="0"/>
              </a:rPr>
              <a:t>способствуют:</a:t>
            </a:r>
          </a:p>
          <a:p>
            <a:pPr>
              <a:buFont typeface="Arial" pitchFamily="34" charset="0"/>
              <a:buChar char="•"/>
            </a:pPr>
            <a:r>
              <a:rPr lang="ru-RU" sz="2400" dirty="0" smtClean="0">
                <a:solidFill>
                  <a:srgbClr val="4F2270"/>
                </a:solidFill>
                <a:latin typeface="Times New Roman" pitchFamily="18" charset="0"/>
                <a:cs typeface="Times New Roman" pitchFamily="18" charset="0"/>
              </a:rPr>
              <a:t>  формированию </a:t>
            </a:r>
            <a:r>
              <a:rPr lang="ru-RU" sz="2400" dirty="0">
                <a:solidFill>
                  <a:srgbClr val="4F2270"/>
                </a:solidFill>
                <a:latin typeface="Times New Roman" pitchFamily="18" charset="0"/>
                <a:cs typeface="Times New Roman" pitchFamily="18" charset="0"/>
              </a:rPr>
              <a:t>и развитию психических </a:t>
            </a:r>
            <a:r>
              <a:rPr lang="ru-RU" sz="2400" dirty="0" smtClean="0">
                <a:solidFill>
                  <a:srgbClr val="4F2270"/>
                </a:solidFill>
                <a:latin typeface="Times New Roman" pitchFamily="18" charset="0"/>
                <a:cs typeface="Times New Roman" pitchFamily="18" charset="0"/>
              </a:rPr>
              <a:t>процессов:</a:t>
            </a:r>
            <a:endParaRPr lang="ru-RU" sz="2400" dirty="0">
              <a:solidFill>
                <a:srgbClr val="4F2270"/>
              </a:solidFill>
              <a:latin typeface="Times New Roman" pitchFamily="18" charset="0"/>
              <a:cs typeface="Times New Roman" pitchFamily="18" charset="0"/>
            </a:endParaRPr>
          </a:p>
          <a:p>
            <a:pPr>
              <a:buFont typeface="Arial" pitchFamily="34" charset="0"/>
              <a:buChar char="•"/>
            </a:pPr>
            <a:r>
              <a:rPr lang="ru-RU" sz="2400" dirty="0" smtClean="0">
                <a:solidFill>
                  <a:srgbClr val="4F2270"/>
                </a:solidFill>
                <a:latin typeface="Times New Roman" pitchFamily="18" charset="0"/>
                <a:cs typeface="Times New Roman" pitchFamily="18" charset="0"/>
              </a:rPr>
              <a:t>  развитию </a:t>
            </a:r>
            <a:r>
              <a:rPr lang="ru-RU" sz="2400" dirty="0">
                <a:solidFill>
                  <a:srgbClr val="4F2270"/>
                </a:solidFill>
                <a:latin typeface="Times New Roman" pitchFamily="18" charset="0"/>
                <a:cs typeface="Times New Roman" pitchFamily="18" charset="0"/>
              </a:rPr>
              <a:t>восприятия цвета, формы, величины, пространства, </a:t>
            </a:r>
            <a:r>
              <a:rPr lang="ru-RU" sz="2400" dirty="0" smtClean="0">
                <a:solidFill>
                  <a:srgbClr val="4F2270"/>
                </a:solidFill>
                <a:latin typeface="Times New Roman" pitchFamily="18" charset="0"/>
                <a:cs typeface="Times New Roman" pitchFamily="18" charset="0"/>
              </a:rPr>
              <a:t>времени;</a:t>
            </a:r>
          </a:p>
          <a:p>
            <a:pPr>
              <a:buFont typeface="Arial" pitchFamily="34" charset="0"/>
              <a:buChar char="•"/>
            </a:pPr>
            <a:r>
              <a:rPr lang="ru-RU" sz="2400" dirty="0">
                <a:solidFill>
                  <a:srgbClr val="4F2270"/>
                </a:solidFill>
                <a:latin typeface="Times New Roman" pitchFamily="18" charset="0"/>
                <a:cs typeface="Times New Roman" pitchFamily="18" charset="0"/>
              </a:rPr>
              <a:t> </a:t>
            </a:r>
            <a:r>
              <a:rPr lang="ru-RU" sz="2400" dirty="0" smtClean="0">
                <a:solidFill>
                  <a:srgbClr val="4F2270"/>
                </a:solidFill>
                <a:latin typeface="Times New Roman" pitchFamily="18" charset="0"/>
                <a:cs typeface="Times New Roman" pitchFamily="18" charset="0"/>
              </a:rPr>
              <a:t> развитию </a:t>
            </a:r>
            <a:r>
              <a:rPr lang="ru-RU" sz="2400" dirty="0">
                <a:solidFill>
                  <a:srgbClr val="4F2270"/>
                </a:solidFill>
                <a:latin typeface="Times New Roman" pitchFamily="18" charset="0"/>
                <a:cs typeface="Times New Roman" pitchFamily="18" charset="0"/>
              </a:rPr>
              <a:t>зрительного и слухового внимания;</a:t>
            </a:r>
          </a:p>
          <a:p>
            <a:pPr>
              <a:buFont typeface="Arial" pitchFamily="34" charset="0"/>
              <a:buChar char="•"/>
            </a:pPr>
            <a:r>
              <a:rPr lang="ru-RU" sz="2400" dirty="0">
                <a:solidFill>
                  <a:srgbClr val="4F2270"/>
                </a:solidFill>
                <a:latin typeface="Times New Roman" pitchFamily="18" charset="0"/>
                <a:cs typeface="Times New Roman" pitchFamily="18" charset="0"/>
              </a:rPr>
              <a:t> </a:t>
            </a:r>
            <a:r>
              <a:rPr lang="ru-RU" sz="2400" dirty="0" smtClean="0">
                <a:solidFill>
                  <a:srgbClr val="4F2270"/>
                </a:solidFill>
                <a:latin typeface="Times New Roman" pitchFamily="18" charset="0"/>
                <a:cs typeface="Times New Roman" pitchFamily="18" charset="0"/>
              </a:rPr>
              <a:t> формированию </a:t>
            </a:r>
            <a:r>
              <a:rPr lang="ru-RU" sz="2400" dirty="0">
                <a:solidFill>
                  <a:srgbClr val="4F2270"/>
                </a:solidFill>
                <a:latin typeface="Times New Roman" pitchFamily="18" charset="0"/>
                <a:cs typeface="Times New Roman" pitchFamily="18" charset="0"/>
              </a:rPr>
              <a:t>и развитию мыслительных операций (сравнения, сопоставления, обобщения, исключения, классификации); </a:t>
            </a:r>
            <a:endParaRPr lang="ru-RU" sz="2400" dirty="0" smtClean="0">
              <a:solidFill>
                <a:srgbClr val="4F2270"/>
              </a:solidFill>
              <a:latin typeface="Times New Roman" pitchFamily="18" charset="0"/>
              <a:cs typeface="Times New Roman" pitchFamily="18" charset="0"/>
            </a:endParaRPr>
          </a:p>
          <a:p>
            <a:pPr>
              <a:buFont typeface="Arial" pitchFamily="34" charset="0"/>
              <a:buChar char="•"/>
            </a:pPr>
            <a:r>
              <a:rPr lang="ru-RU" sz="2400" dirty="0">
                <a:solidFill>
                  <a:srgbClr val="4F2270"/>
                </a:solidFill>
                <a:latin typeface="Times New Roman" pitchFamily="18" charset="0"/>
                <a:cs typeface="Times New Roman" pitchFamily="18" charset="0"/>
              </a:rPr>
              <a:t> </a:t>
            </a:r>
            <a:r>
              <a:rPr lang="ru-RU" sz="2400" dirty="0" smtClean="0">
                <a:solidFill>
                  <a:srgbClr val="4F2270"/>
                </a:solidFill>
                <a:latin typeface="Times New Roman" pitchFamily="18" charset="0"/>
                <a:cs typeface="Times New Roman" pitchFamily="18" charset="0"/>
              </a:rPr>
              <a:t> формированию </a:t>
            </a:r>
            <a:r>
              <a:rPr lang="ru-RU" sz="2400" dirty="0">
                <a:solidFill>
                  <a:srgbClr val="4F2270"/>
                </a:solidFill>
                <a:latin typeface="Times New Roman" pitchFamily="18" charset="0"/>
                <a:cs typeface="Times New Roman" pitchFamily="18" charset="0"/>
              </a:rPr>
              <a:t>логического мышления детей.</a:t>
            </a:r>
          </a:p>
          <a:p>
            <a:pPr>
              <a:buFont typeface="Arial" pitchFamily="34" charset="0"/>
              <a:buChar char="•"/>
            </a:pPr>
            <a:r>
              <a:rPr lang="ru-RU" sz="2400" dirty="0">
                <a:solidFill>
                  <a:srgbClr val="4F2270"/>
                </a:solidFill>
                <a:latin typeface="Times New Roman" pitchFamily="18" charset="0"/>
                <a:cs typeface="Times New Roman" pitchFamily="18" charset="0"/>
              </a:rPr>
              <a:t> </a:t>
            </a:r>
            <a:r>
              <a:rPr lang="ru-RU" sz="2400" dirty="0" smtClean="0">
                <a:solidFill>
                  <a:srgbClr val="4F2270"/>
                </a:solidFill>
                <a:latin typeface="Times New Roman" pitchFamily="18" charset="0"/>
                <a:cs typeface="Times New Roman" pitchFamily="18" charset="0"/>
              </a:rPr>
              <a:t> формированию </a:t>
            </a:r>
            <a:r>
              <a:rPr lang="ru-RU" sz="2400" dirty="0">
                <a:solidFill>
                  <a:srgbClr val="4F2270"/>
                </a:solidFill>
                <a:latin typeface="Times New Roman" pitchFamily="18" charset="0"/>
                <a:cs typeface="Times New Roman" pitchFamily="18" charset="0"/>
              </a:rPr>
              <a:t>общей и мелкой моторики рук</a:t>
            </a:r>
            <a:r>
              <a:rPr lang="ru-RU" sz="2400" dirty="0" smtClean="0">
                <a:solidFill>
                  <a:srgbClr val="4F2270"/>
                </a:solidFill>
                <a:latin typeface="Times New Roman" pitchFamily="18" charset="0"/>
                <a:cs typeface="Times New Roman" pitchFamily="18" charset="0"/>
              </a:rPr>
              <a:t>.</a:t>
            </a:r>
          </a:p>
          <a:p>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3567</TotalTime>
  <Words>931</Words>
  <Application>Microsoft Office PowerPoint</Application>
  <PresentationFormat>Экран (4:3)</PresentationFormat>
  <Paragraphs>160</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  МДОАУ «Детский сад № 65 г. Орска»  «Влияние дидактических игр на физическое развитие детей старшего возраста»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  </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Актуальность проекта: Среди всего многообразия игр для дошкольников особое место принадлежит дидактическим играм. Дидактические игры — это разновидность игр с правилами, специально создаваемых педагогикой в целях воспитания и обучения детей. Эти игры направлены на решение конкретных задач обучения детей, но в то же время в них проявляется воспитательное и развивающее влияние игровой деятельности.</dc:title>
  <dc:creator>user</dc:creator>
  <cp:lastModifiedBy>user</cp:lastModifiedBy>
  <cp:revision>160</cp:revision>
  <dcterms:created xsi:type="dcterms:W3CDTF">2021-01-26T16:51:00Z</dcterms:created>
  <dcterms:modified xsi:type="dcterms:W3CDTF">2021-02-02T10:34:11Z</dcterms:modified>
</cp:coreProperties>
</file>