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57" r:id="rId3"/>
    <p:sldId id="258" r:id="rId4"/>
    <p:sldId id="259" r:id="rId5"/>
    <p:sldId id="260" r:id="rId6"/>
    <p:sldId id="279" r:id="rId7"/>
    <p:sldId id="278" r:id="rId8"/>
    <p:sldId id="261" r:id="rId9"/>
    <p:sldId id="273" r:id="rId10"/>
    <p:sldId id="284" r:id="rId11"/>
    <p:sldId id="274" r:id="rId12"/>
    <p:sldId id="280" r:id="rId13"/>
    <p:sldId id="276" r:id="rId14"/>
    <p:sldId id="277" r:id="rId15"/>
    <p:sldId id="289" r:id="rId16"/>
    <p:sldId id="288" r:id="rId17"/>
    <p:sldId id="268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41" autoAdjust="0"/>
    <p:restoredTop sz="94660"/>
  </p:normalViewPr>
  <p:slideViewPr>
    <p:cSldViewPr>
      <p:cViewPr>
        <p:scale>
          <a:sx n="55" d="100"/>
          <a:sy n="55" d="100"/>
        </p:scale>
        <p:origin x="-948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88-91C4-469B-A1BA-D6CD8E7FC99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88-91C4-469B-A1BA-D6CD8E7FC99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88-91C4-469B-A1BA-D6CD8E7FC99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88-91C4-469B-A1BA-D6CD8E7FC99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88-91C4-469B-A1BA-D6CD8E7FC99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88-91C4-469B-A1BA-D6CD8E7FC99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88-91C4-469B-A1BA-D6CD8E7FC99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88-91C4-469B-A1BA-D6CD8E7FC99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88-91C4-469B-A1BA-D6CD8E7FC99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88-91C4-469B-A1BA-D6CD8E7FC99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C2F88-91C4-469B-A1BA-D6CD8E7FC99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F88-91C4-469B-A1BA-D6CD8E7FC99C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192FF-EE4C-4ED9-8FDE-BB08DFE704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измерительных умений детей младшего дошкольного возраста</a:t>
            </a:r>
            <a:endParaRPr lang="ru-RU" sz="3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5072074"/>
            <a:ext cx="4038600" cy="14001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Воспитатель : 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МДОАУ  «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ЦРР-детский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сад № 116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г.Орск «Ералашка»</a:t>
            </a:r>
          </a:p>
          <a:p>
            <a:pPr>
              <a:buNone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Мантаева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Гульсум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Абдрахмановн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Картинки по запросу дети и величина предметов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333375"/>
            <a:ext cx="7793037" cy="1128713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hlink"/>
                </a:solidFill>
              </a:rPr>
              <a:t>Система мер по ширине, весу</a:t>
            </a:r>
            <a:r>
              <a:rPr lang="ru-RU" sz="3600" smtClean="0"/>
              <a:t>  </a:t>
            </a:r>
          </a:p>
        </p:txBody>
      </p:sp>
      <p:pic>
        <p:nvPicPr>
          <p:cNvPr id="12291" name="Picture 5" descr="39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28775"/>
            <a:ext cx="3960812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4nxvct1ZrA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557338"/>
            <a:ext cx="4572000" cy="4114800"/>
          </a:xfrm>
        </p:spPr>
      </p:pic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323850" y="5805488"/>
            <a:ext cx="828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>
                <a:solidFill>
                  <a:schemeClr val="hlink"/>
                </a:solidFill>
                <a:latin typeface="Tahoma" pitchFamily="34" charset="0"/>
              </a:rPr>
              <a:t>Величина зависит от величины предмета,  с которым он сравнивается</a:t>
            </a:r>
          </a:p>
        </p:txBody>
      </p:sp>
    </p:spTree>
    <p:extLst>
      <p:ext uri="{BB962C8B-B14F-4D97-AF65-F5344CB8AC3E}">
        <p14:creationId xmlns="" xmlns:p14="http://schemas.microsoft.com/office/powerpoint/2010/main" val="17687168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400050"/>
            <a:ext cx="8243887" cy="720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smtClean="0">
                <a:solidFill>
                  <a:schemeClr val="hlink"/>
                </a:solidFill>
              </a:rPr>
              <a:t>Система мер по высоте, толщине</a:t>
            </a:r>
            <a:r>
              <a:rPr lang="ru-RU" smtClean="0"/>
              <a:t> </a:t>
            </a:r>
          </a:p>
        </p:txBody>
      </p:sp>
      <p:pic>
        <p:nvPicPr>
          <p:cNvPr id="11267" name="Picture 5" descr="protivopoloj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773238"/>
            <a:ext cx="3522663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" descr="img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844675"/>
            <a:ext cx="4537075" cy="3887788"/>
          </a:xfrm>
        </p:spPr>
      </p:pic>
    </p:spTree>
    <p:extLst>
      <p:ext uri="{BB962C8B-B14F-4D97-AF65-F5344CB8AC3E}">
        <p14:creationId xmlns="" xmlns:p14="http://schemas.microsoft.com/office/powerpoint/2010/main" val="247472051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и по запросу длина высота ширина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256"/>
            <a:ext cx="8572500" cy="235267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Затем формируем умение сравнивать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приложения и наложения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незначительно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различающиеся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равные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 величине предметы с ярко выраженной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величиной, потом по нескольким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параметрам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одновременно. Работа по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выкладыванию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сериационных рядов и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специальные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упражнения для развития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глазомера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закрепляют представления о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величинах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6185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3"/>
          <p:cNvSpPr>
            <a:spLocks noGrp="1" noChangeArrowheads="1"/>
          </p:cNvSpPr>
          <p:nvPr>
            <p:ph type="ctrTitle" idx="4294967295"/>
          </p:nvPr>
        </p:nvSpPr>
        <p:spPr>
          <a:xfrm>
            <a:off x="755650" y="260350"/>
            <a:ext cx="7772400" cy="79216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smtClean="0">
                <a:solidFill>
                  <a:schemeClr val="hlink"/>
                </a:solidFill>
              </a:rPr>
              <a:t>Вторая младшая группа</a:t>
            </a:r>
          </a:p>
        </p:txBody>
      </p:sp>
      <p:sp>
        <p:nvSpPr>
          <p:cNvPr id="14339" name="Rectangle 14"/>
          <p:cNvSpPr>
            <a:spLocks noGrp="1" noChangeArrowheads="1"/>
          </p:cNvSpPr>
          <p:nvPr>
            <p:ph type="subTitle" idx="4294967295"/>
          </p:nvPr>
        </p:nvSpPr>
        <p:spPr>
          <a:xfrm>
            <a:off x="468313" y="5876925"/>
            <a:ext cx="8496300" cy="792163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1800" b="1" dirty="0" smtClean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«На глаз»                                  прием приложения                      прием наложения</a:t>
            </a:r>
          </a:p>
          <a:p>
            <a:pPr marL="0" indent="0" eaLnBrk="1" hangingPunct="1">
              <a:buFontTx/>
              <a:buNone/>
              <a:defRPr/>
            </a:pPr>
            <a:endParaRPr lang="ru-RU" sz="1800" b="1" i="1" dirty="0" smtClean="0">
              <a:solidFill>
                <a:srgbClr val="3399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748" name="Rectangle 12"/>
          <p:cNvSpPr>
            <a:spLocks noChangeArrowheads="1"/>
          </p:cNvSpPr>
          <p:nvPr/>
        </p:nvSpPr>
        <p:spPr bwMode="auto">
          <a:xfrm>
            <a:off x="1763713" y="2817020"/>
            <a:ext cx="576262" cy="2699543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31749" name="Rectangle 15"/>
          <p:cNvSpPr>
            <a:spLocks noChangeArrowheads="1"/>
          </p:cNvSpPr>
          <p:nvPr/>
        </p:nvSpPr>
        <p:spPr bwMode="auto">
          <a:xfrm>
            <a:off x="468313" y="1557338"/>
            <a:ext cx="647700" cy="39608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31750" name="Rectangle 17"/>
          <p:cNvSpPr>
            <a:spLocks noChangeArrowheads="1"/>
          </p:cNvSpPr>
          <p:nvPr/>
        </p:nvSpPr>
        <p:spPr bwMode="auto">
          <a:xfrm>
            <a:off x="6948488" y="1773238"/>
            <a:ext cx="647700" cy="39608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31751" name="Rectangle 18"/>
          <p:cNvSpPr>
            <a:spLocks noChangeArrowheads="1"/>
          </p:cNvSpPr>
          <p:nvPr/>
        </p:nvSpPr>
        <p:spPr bwMode="auto">
          <a:xfrm>
            <a:off x="6940550" y="2854325"/>
            <a:ext cx="647700" cy="287972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31752" name="Rectangle 20"/>
          <p:cNvSpPr>
            <a:spLocks noChangeArrowheads="1"/>
          </p:cNvSpPr>
          <p:nvPr/>
        </p:nvSpPr>
        <p:spPr bwMode="auto">
          <a:xfrm>
            <a:off x="1692275" y="908050"/>
            <a:ext cx="56880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3200">
                <a:latin typeface="Tahoma" pitchFamily="34" charset="0"/>
              </a:rPr>
              <a:t> </a:t>
            </a:r>
            <a:r>
              <a:rPr lang="ru-RU" sz="2800">
                <a:latin typeface="Tahoma" pitchFamily="34" charset="0"/>
              </a:rPr>
              <a:t>2 полоски контрастного цвета</a:t>
            </a:r>
            <a:r>
              <a:rPr lang="ru-RU" sz="3200">
                <a:latin typeface="Tahoma" pitchFamily="34" charset="0"/>
              </a:rPr>
              <a:t> </a:t>
            </a:r>
          </a:p>
        </p:txBody>
      </p:sp>
      <p:sp>
        <p:nvSpPr>
          <p:cNvPr id="31753" name="Rectangle 21"/>
          <p:cNvSpPr>
            <a:spLocks noChangeArrowheads="1"/>
          </p:cNvSpPr>
          <p:nvPr/>
        </p:nvSpPr>
        <p:spPr bwMode="auto">
          <a:xfrm>
            <a:off x="6443663" y="2420938"/>
            <a:ext cx="270033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ru-RU" sz="3200">
              <a:latin typeface="Tahoma" pitchFamily="34" charset="0"/>
            </a:endParaRPr>
          </a:p>
        </p:txBody>
      </p:sp>
      <p:sp>
        <p:nvSpPr>
          <p:cNvPr id="31754" name="Rectangle 11"/>
          <p:cNvSpPr>
            <a:spLocks noChangeArrowheads="1"/>
          </p:cNvSpPr>
          <p:nvPr/>
        </p:nvSpPr>
        <p:spPr bwMode="auto">
          <a:xfrm>
            <a:off x="4356100" y="1628775"/>
            <a:ext cx="2584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ahoma" pitchFamily="34" charset="0"/>
              </a:rPr>
              <a:t>Разница 5 см ( длина)</a:t>
            </a:r>
          </a:p>
        </p:txBody>
      </p:sp>
      <p:sp>
        <p:nvSpPr>
          <p:cNvPr id="31755" name="Rectangle 15"/>
          <p:cNvSpPr>
            <a:spLocks noChangeArrowheads="1"/>
          </p:cNvSpPr>
          <p:nvPr/>
        </p:nvSpPr>
        <p:spPr bwMode="auto">
          <a:xfrm>
            <a:off x="3419475" y="1700213"/>
            <a:ext cx="647700" cy="3960812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4067175" y="2817020"/>
            <a:ext cx="576833" cy="2844006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solidFill>
                <a:schemeClr val="hlin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0329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042988" y="188913"/>
            <a:ext cx="7772400" cy="79216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chemeClr val="hlink"/>
                </a:solidFill>
              </a:rPr>
              <a:t>Младший дошкольный возраст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211403" y="1700213"/>
            <a:ext cx="2233612" cy="38893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2411413" y="1700213"/>
            <a:ext cx="1296987" cy="3889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32773" name="Rectangle 8"/>
          <p:cNvSpPr>
            <a:spLocks noChangeArrowheads="1"/>
          </p:cNvSpPr>
          <p:nvPr/>
        </p:nvSpPr>
        <p:spPr bwMode="auto">
          <a:xfrm>
            <a:off x="5076825" y="1700213"/>
            <a:ext cx="2233613" cy="38893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5076825" y="1700213"/>
            <a:ext cx="1296988" cy="388937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Tahoma" pitchFamily="34" charset="0"/>
            </a:endParaRPr>
          </a:p>
        </p:txBody>
      </p:sp>
      <p:sp>
        <p:nvSpPr>
          <p:cNvPr id="32775" name="Rectangle 10"/>
          <p:cNvSpPr>
            <a:spLocks noChangeArrowheads="1"/>
          </p:cNvSpPr>
          <p:nvPr/>
        </p:nvSpPr>
        <p:spPr bwMode="auto">
          <a:xfrm>
            <a:off x="323850" y="5876925"/>
            <a:ext cx="835260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just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2800" i="1" dirty="0" smtClean="0">
                <a:solidFill>
                  <a:srgbClr val="3399FF"/>
                </a:solidFill>
                <a:latin typeface="Tahoma" pitchFamily="34" charset="0"/>
              </a:rPr>
              <a:t>Прием </a:t>
            </a:r>
            <a:r>
              <a:rPr lang="ru-RU" sz="2800" i="1" dirty="0">
                <a:solidFill>
                  <a:srgbClr val="3399FF"/>
                </a:solidFill>
                <a:latin typeface="Tahoma" pitchFamily="34" charset="0"/>
              </a:rPr>
              <a:t>приложения   </a:t>
            </a:r>
            <a:r>
              <a:rPr lang="ru-RU" sz="2800" i="1" dirty="0" smtClean="0">
                <a:solidFill>
                  <a:srgbClr val="3399FF"/>
                </a:solidFill>
                <a:latin typeface="Tahoma" pitchFamily="34" charset="0"/>
              </a:rPr>
              <a:t>            </a:t>
            </a:r>
            <a:r>
              <a:rPr lang="ru-RU" sz="2800" i="1" dirty="0">
                <a:solidFill>
                  <a:srgbClr val="3399FF"/>
                </a:solidFill>
                <a:latin typeface="Tahoma" pitchFamily="34" charset="0"/>
              </a:rPr>
              <a:t>Прием наложения</a:t>
            </a:r>
          </a:p>
        </p:txBody>
      </p:sp>
      <p:sp>
        <p:nvSpPr>
          <p:cNvPr id="32776" name="Rectangle 12"/>
          <p:cNvSpPr>
            <a:spLocks noChangeArrowheads="1"/>
          </p:cNvSpPr>
          <p:nvPr/>
        </p:nvSpPr>
        <p:spPr bwMode="auto">
          <a:xfrm>
            <a:off x="1908175" y="908050"/>
            <a:ext cx="47164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3200">
                <a:latin typeface="Tahoma" pitchFamily="34" charset="0"/>
              </a:rPr>
              <a:t>Ширина</a:t>
            </a:r>
          </a:p>
        </p:txBody>
      </p:sp>
      <p:sp>
        <p:nvSpPr>
          <p:cNvPr id="32777" name="Rectangle 13"/>
          <p:cNvSpPr>
            <a:spLocks noChangeArrowheads="1"/>
          </p:cNvSpPr>
          <p:nvPr/>
        </p:nvSpPr>
        <p:spPr bwMode="auto">
          <a:xfrm>
            <a:off x="6804025" y="1916113"/>
            <a:ext cx="270033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3200">
                <a:latin typeface="Tahoma" pitchFamily="34" charset="0"/>
              </a:rPr>
              <a:t>Разница </a:t>
            </a:r>
          </a:p>
          <a:p>
            <a:pPr algn="ctr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ru-RU" sz="3200">
                <a:latin typeface="Tahoma" pitchFamily="34" charset="0"/>
              </a:rPr>
              <a:t>5 см</a:t>
            </a:r>
          </a:p>
        </p:txBody>
      </p:sp>
    </p:spTree>
    <p:extLst>
      <p:ext uri="{BB962C8B-B14F-4D97-AF65-F5344CB8AC3E}">
        <p14:creationId xmlns="" xmlns:p14="http://schemas.microsoft.com/office/powerpoint/2010/main" val="332080018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7623" y="3770272"/>
            <a:ext cx="2694041" cy="2295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4748" y="1024620"/>
            <a:ext cx="3098971" cy="207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5" y="3718920"/>
            <a:ext cx="3289415" cy="237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2193" y="193623"/>
            <a:ext cx="84296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Наполняемость математического центра дидактическими играми и материалами :</a:t>
            </a:r>
            <a:endParaRPr lang="ru-RU" sz="2400" b="1" i="1" dirty="0"/>
          </a:p>
        </p:txBody>
      </p:sp>
      <p:pic>
        <p:nvPicPr>
          <p:cNvPr id="4098" name="Picture 2" descr="C:\Documents and Settings\1.1-210D9ED25B704\Рабочий стол\Новая папка\IMG_20200306_144510.jpg"/>
          <p:cNvPicPr>
            <a:picLocks noChangeAspect="1" noChangeArrowheads="1"/>
          </p:cNvPicPr>
          <p:nvPr/>
        </p:nvPicPr>
        <p:blipFill>
          <a:blip r:embed="rId5" cstate="print"/>
          <a:srcRect t="50003"/>
          <a:stretch>
            <a:fillRect/>
          </a:stretch>
        </p:blipFill>
        <p:spPr bwMode="auto">
          <a:xfrm>
            <a:off x="1095583" y="1024620"/>
            <a:ext cx="2786082" cy="207159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88558" y="6236596"/>
            <a:ext cx="10001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Пирамидки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5991" y="6244361"/>
            <a:ext cx="1571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Матрешки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3284984"/>
            <a:ext cx="157163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Разложи по величине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3284984"/>
            <a:ext cx="10001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Неваляшки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40714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0658"/>
            <a:ext cx="8208912" cy="615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30299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Измерение дает возможность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сравнивать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величины не только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сенсорной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основе, но и на основе умственной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 формирует представление о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величине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как математическом понятии.</a:t>
            </a:r>
          </a:p>
        </p:txBody>
      </p:sp>
      <p:pic>
        <p:nvPicPr>
          <p:cNvPr id="5122" name="Picture 2" descr="Картинки по запросу змерение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429000"/>
            <a:ext cx="5715000" cy="3209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436813"/>
            <a:ext cx="8229600" cy="4421187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44" name="Picture 5" descr="27062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45944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и по запросу дети и величина предме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357578"/>
            <a:ext cx="3143240" cy="350042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229600" cy="478634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Представления о величине предметов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являются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важной составляющей частью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математических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представлений у детей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возраста.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Умение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выделить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величину как свойство предмета и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ей название необходимо не только для познания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предмета в отдельности, но и для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понимания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отношений между ними. Это оказывает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существенное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влияние на формирование у детей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полных знаний об окружающей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действительности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ртинки по запросу дети и величина предмет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227222"/>
            <a:ext cx="5572132" cy="363077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Осознание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величины предметов во многом определяется глазомером 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положительно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влияет на умственное развитие ребенка,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связано с развитием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способности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отождествления, распознавания, сравнения,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обобщения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подводит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пониманию величины как математического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понятия и готовит к усвоению в школе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соответствующего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раздела математики.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 дошкольные программы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математического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традиционно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включают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знакомство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 величинами.</a:t>
            </a:r>
          </a:p>
        </p:txBody>
      </p:sp>
      <p:pic>
        <p:nvPicPr>
          <p:cNvPr id="14338" name="Picture 2" descr="Картинки по запросу дети и большие предмет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428868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Величина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– одно из основных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математических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понятий, возникшее в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древности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подвергшееся в процессе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длительного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развития ряду обобщения</a:t>
            </a:r>
          </a:p>
        </p:txBody>
      </p:sp>
      <p:pic>
        <p:nvPicPr>
          <p:cNvPr id="13316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357430"/>
            <a:ext cx="5500726" cy="38608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214313"/>
            <a:ext cx="8332787" cy="1462087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hlink"/>
                </a:solidFill>
              </a:rPr>
              <a:t>Задачи по ознакомлению с величиной</a:t>
            </a:r>
            <a:br>
              <a:rPr lang="ru-RU" sz="3600" dirty="0" smtClean="0">
                <a:solidFill>
                  <a:schemeClr val="hlink"/>
                </a:solidFill>
              </a:rPr>
            </a:br>
            <a:r>
              <a:rPr lang="ru-RU" sz="3600" dirty="0" smtClean="0">
                <a:solidFill>
                  <a:schemeClr val="hlink"/>
                </a:solidFill>
              </a:rPr>
              <a:t> в младшей группе</a:t>
            </a:r>
            <a:r>
              <a:rPr lang="ru-RU" sz="4000" dirty="0" smtClean="0"/>
              <a:t> 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Учить различать не только контрастные предметы, но и одинаковые (равные по величине);</a:t>
            </a:r>
          </a:p>
          <a:p>
            <a:pPr algn="just" eaLnBrk="1" hangingPunct="1"/>
            <a:r>
              <a:rPr lang="ru-RU" sz="2800" dirty="0" smtClean="0"/>
              <a:t>Учить  называть абсолютную величину </a:t>
            </a:r>
          </a:p>
          <a:p>
            <a:pPr eaLnBrk="1" hangingPunct="1">
              <a:buFontTx/>
              <a:buNone/>
            </a:pPr>
            <a:r>
              <a:rPr lang="ru-RU" sz="2800" dirty="0" smtClean="0"/>
              <a:t>( большой, маленький, длинный, короткий, широкий,  узкий);</a:t>
            </a:r>
          </a:p>
          <a:p>
            <a:pPr eaLnBrk="1" hangingPunct="1"/>
            <a:r>
              <a:rPr lang="ru-RU" sz="2800" dirty="0" smtClean="0"/>
              <a:t>Учить определять и называть  относительную величину ( больше, меньше, длиннее, короче, шире, уже)</a:t>
            </a:r>
          </a:p>
        </p:txBody>
      </p:sp>
    </p:spTree>
    <p:extLst>
      <p:ext uri="{BB962C8B-B14F-4D97-AF65-F5344CB8AC3E}">
        <p14:creationId xmlns="" xmlns:p14="http://schemas.microsoft.com/office/powerpoint/2010/main" val="10244180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hlink"/>
                </a:solidFill>
              </a:rPr>
              <a:t>Методы и приемы обучения</a:t>
            </a:r>
            <a:r>
              <a:rPr lang="ru-RU" smtClean="0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Словесные методы:</a:t>
            </a:r>
            <a:r>
              <a:rPr lang="ru-RU" sz="2400" dirty="0" smtClean="0"/>
              <a:t>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/>
              <a:t>игры-поручения «Дай, покажи, найди, назови… (большой, маленький, длинный короткий и т.п.);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/>
              <a:t>объяснения;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ru-RU" sz="2400" dirty="0" smtClean="0"/>
              <a:t> указания;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-     художественное слово (загадки,  сказки);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-   дидактические игры  «Матрешки в ряд», упражнения «Разложим по порядку»,   «Подберем бантики куклам» и т.п.;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 </a:t>
            </a:r>
            <a:r>
              <a:rPr lang="ru-RU" sz="2400" dirty="0" smtClean="0">
                <a:solidFill>
                  <a:srgbClr val="FF0000"/>
                </a:solidFill>
              </a:rPr>
              <a:t>Практические методы:</a:t>
            </a:r>
            <a:r>
              <a:rPr lang="ru-RU" sz="2400" dirty="0" smtClean="0"/>
              <a:t> метод сравнения, сопоставления , приемы сравнения, наложения и приложения.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2754771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Картинки по запросу длина высота ширина для дете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357430"/>
            <a:ext cx="4762500" cy="42862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детском саду сначала учим детей выделять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называть разные параметры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(длину, ширину, высоту)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на основе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сравнения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глаз резко контрастных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величине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предметов.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43887" cy="882650"/>
          </a:xfrm>
        </p:spPr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hlink"/>
                </a:solidFill>
              </a:rPr>
              <a:t>   </a:t>
            </a:r>
            <a:r>
              <a:rPr lang="ru-RU" sz="3600" smtClean="0">
                <a:solidFill>
                  <a:schemeClr val="hlink"/>
                </a:solidFill>
              </a:rPr>
              <a:t>Системы мер по размеру, длине</a:t>
            </a:r>
            <a:r>
              <a:rPr lang="ru-RU" smtClean="0"/>
              <a:t> </a:t>
            </a:r>
          </a:p>
        </p:txBody>
      </p:sp>
      <p:pic>
        <p:nvPicPr>
          <p:cNvPr id="10243" name="Picture 5" descr="76c6d4abb8d1e7e14476facf701aeb2d_a83d531b6cd64e8dc7bc95d67c2ee2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05038"/>
            <a:ext cx="3960813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161626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4663" y="2276475"/>
            <a:ext cx="4529137" cy="4248150"/>
          </a:xfrm>
        </p:spPr>
      </p:pic>
    </p:spTree>
    <p:extLst>
      <p:ext uri="{BB962C8B-B14F-4D97-AF65-F5344CB8AC3E}">
        <p14:creationId xmlns="" xmlns:p14="http://schemas.microsoft.com/office/powerpoint/2010/main" val="248439991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257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Формирование измерительных умений детей младшего дошкольного возраста</vt:lpstr>
      <vt:lpstr>Слайд 2</vt:lpstr>
      <vt:lpstr>Слайд 3</vt:lpstr>
      <vt:lpstr>Слайд 4</vt:lpstr>
      <vt:lpstr>Слайд 5</vt:lpstr>
      <vt:lpstr>Задачи по ознакомлению с величиной  в младшей группе </vt:lpstr>
      <vt:lpstr>Методы и приемы обучения </vt:lpstr>
      <vt:lpstr>Слайд 8</vt:lpstr>
      <vt:lpstr>   Системы мер по размеру, длине </vt:lpstr>
      <vt:lpstr>Система мер по ширине, весу  </vt:lpstr>
      <vt:lpstr>Система мер по высоте, толщине </vt:lpstr>
      <vt:lpstr>Слайд 12</vt:lpstr>
      <vt:lpstr>Вторая младшая группа</vt:lpstr>
      <vt:lpstr>Младший дошкольный возраст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представлений о величине предметов у детей младшего дошкольного возраста</dc:title>
  <dc:creator>Admin</dc:creator>
  <cp:lastModifiedBy>Customer</cp:lastModifiedBy>
  <cp:revision>27</cp:revision>
  <dcterms:created xsi:type="dcterms:W3CDTF">2017-11-29T10:16:09Z</dcterms:created>
  <dcterms:modified xsi:type="dcterms:W3CDTF">2020-11-30T09:55:03Z</dcterms:modified>
</cp:coreProperties>
</file>